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71" r:id="rId4"/>
    <p:sldId id="274" r:id="rId5"/>
    <p:sldId id="258" r:id="rId6"/>
    <p:sldId id="272" r:id="rId7"/>
    <p:sldId id="259" r:id="rId8"/>
    <p:sldId id="273" r:id="rId9"/>
    <p:sldId id="261" r:id="rId10"/>
    <p:sldId id="270" r:id="rId11"/>
    <p:sldId id="263" r:id="rId12"/>
    <p:sldId id="264" r:id="rId13"/>
    <p:sldId id="275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8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33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12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4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0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8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8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4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0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70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2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7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2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39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</a:schemeClr>
            </a:gs>
            <a:gs pos="100000">
              <a:schemeClr val="accent5">
                <a:lumMod val="50000"/>
              </a:schemeClr>
            </a:gs>
            <a:gs pos="50000">
              <a:schemeClr val="accent1">
                <a:lumMod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72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rahwaghebreab/" TargetMode="External"/><Relationship Id="rId2" Type="http://schemas.openxmlformats.org/officeDocument/2006/relationships/hyperlink" Target="mailto:rghebreab@lionsgate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en-US" dirty="0"/>
              <a:t>Five Strategies for Addressing the Challenges of Being a Manager of Color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Leading to Win in Your Workplace</a:t>
            </a:r>
          </a:p>
          <a:p>
            <a:pPr algn="l"/>
            <a:r>
              <a:rPr lang="en-US" sz="2800" b="1" dirty="0"/>
              <a:t>Panelists:</a:t>
            </a:r>
          </a:p>
          <a:p>
            <a:pPr algn="l"/>
            <a:r>
              <a:rPr lang="en-US" sz="2800" b="1" dirty="0">
                <a:solidFill>
                  <a:srgbClr val="FFC000"/>
                </a:solidFill>
              </a:rPr>
              <a:t>Rahwa Ghebre-Ab, Esq</a:t>
            </a:r>
            <a:r>
              <a:rPr lang="en-US" sz="2800" dirty="0">
                <a:solidFill>
                  <a:srgbClr val="FFC000"/>
                </a:solidFill>
              </a:rPr>
              <a:t>., </a:t>
            </a:r>
            <a:r>
              <a:rPr lang="en-US" sz="2800" dirty="0"/>
              <a:t>Senior Vice President, Business &amp; Legal Affairs, Lionsgate Entertainment</a:t>
            </a:r>
          </a:p>
          <a:p>
            <a:pPr algn="l"/>
            <a:r>
              <a:rPr lang="en-US" sz="2800" b="1" dirty="0">
                <a:solidFill>
                  <a:srgbClr val="FFC000"/>
                </a:solidFill>
              </a:rPr>
              <a:t>Valerie Kennedy, Esq., </a:t>
            </a:r>
            <a:r>
              <a:rPr lang="en-US" sz="2800" dirty="0"/>
              <a:t>Special Counsel, </a:t>
            </a:r>
            <a:r>
              <a:rPr lang="en-US" sz="2800" dirty="0" err="1"/>
              <a:t>Cravath</a:t>
            </a:r>
            <a:r>
              <a:rPr lang="en-US" sz="2800" dirty="0"/>
              <a:t>, Swaine &amp; Moore, LLP</a:t>
            </a:r>
          </a:p>
        </p:txBody>
      </p:sp>
    </p:spTree>
    <p:extLst>
      <p:ext uri="{BB962C8B-B14F-4D97-AF65-F5344CB8AC3E}">
        <p14:creationId xmlns:p14="http://schemas.microsoft.com/office/powerpoint/2010/main" val="295893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Question Break!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2800" dirty="0"/>
              <a:t>Assessing one’s management style and reflection on unconscious bias requires candid self-assessment and confidential third party feedback, if possible: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or who triggers self doubt or frustration for you at work?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How do you deal with it?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you contributed towards difficult dynamics?</a:t>
            </a:r>
          </a:p>
        </p:txBody>
      </p:sp>
      <p:sp>
        <p:nvSpPr>
          <p:cNvPr id="8" name="AutoShape 2" descr="Image result for key questions"/>
          <p:cNvSpPr>
            <a:spLocks noChangeAspect="1" noChangeArrowheads="1"/>
          </p:cNvSpPr>
          <p:nvPr/>
        </p:nvSpPr>
        <p:spPr bwMode="auto">
          <a:xfrm>
            <a:off x="3343599" y="6307526"/>
            <a:ext cx="304800" cy="2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key questi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Image result for key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61824"/>
            <a:ext cx="3601949" cy="191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2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C000"/>
                </a:solidFill>
              </a:rPr>
              <a:t>Do You Have High EQ or Situational Awareness?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Are you alert enough to how others may perceive you?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Do you understand the importance of impression/reputation management?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Are you able to effectively read a room or discern when race or gender are not factors in a problem or situation?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/>
              <a:t>Are you struggling with Imposter Syndrome or Corporate Stockholm Syndrome—Is your antenna off as a result?</a:t>
            </a:r>
          </a:p>
        </p:txBody>
      </p:sp>
    </p:spTree>
    <p:extLst>
      <p:ext uri="{BB962C8B-B14F-4D97-AF65-F5344CB8AC3E}">
        <p14:creationId xmlns:p14="http://schemas.microsoft.com/office/powerpoint/2010/main" val="199020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#3 Be Clear (Or Get Clear!) On The Value You Add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73405"/>
            <a:ext cx="10353762" cy="43935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Don’t focus on how others are not bringing value – focus on how you 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How do you create value? (ex. content programming, diligent follow-through, engagement on company committees)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Do you actively work on staying ahead of the curve competitively and as a knowledgeable manager?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Are you working to build social capital and alliances?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What is your network like? Who is in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65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#4 Do Your Best To Bring Your Values and Your Professional Self To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873405"/>
            <a:ext cx="10353762" cy="43935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Merge your professional authenticity with your personal values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How do you define authenticity? How is authenticity weaponized?</a:t>
            </a:r>
          </a:p>
        </p:txBody>
      </p:sp>
    </p:spTree>
    <p:extLst>
      <p:ext uri="{BB962C8B-B14F-4D97-AF65-F5344CB8AC3E}">
        <p14:creationId xmlns:p14="http://schemas.microsoft.com/office/powerpoint/2010/main" val="271568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#5 – Prepare A </a:t>
            </a:r>
            <a:r>
              <a:rPr lang="en-US" dirty="0" err="1">
                <a:solidFill>
                  <a:srgbClr val="FFC000"/>
                </a:solidFill>
              </a:rPr>
              <a:t>Guidemap</a:t>
            </a:r>
            <a:r>
              <a:rPr lang="en-US" dirty="0">
                <a:solidFill>
                  <a:srgbClr val="FFC000"/>
                </a:solidFill>
              </a:rPr>
              <a:t>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Recognize and have a plan of attack for stumbling blocks—protect your flank!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Have a work plan or strategic plan that connects the dots for team members and leadership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Execute key deliverables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Develop next gen skills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Spend time listening to direct reports and peers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/>
              <a:t>Engage in Self Care</a:t>
            </a:r>
          </a:p>
        </p:txBody>
      </p:sp>
      <p:pic>
        <p:nvPicPr>
          <p:cNvPr id="4098" name="Picture 2" descr="Image result for important 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15" y="3868932"/>
            <a:ext cx="3834883" cy="28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42901"/>
            <a:ext cx="9590550" cy="1346199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015080"/>
            <a:ext cx="9590550" cy="28744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Contact Information: </a:t>
            </a:r>
          </a:p>
          <a:p>
            <a:r>
              <a:rPr lang="en-US" dirty="0"/>
              <a:t>Rahwa </a:t>
            </a:r>
            <a:r>
              <a:rPr lang="en-US" dirty="0" err="1"/>
              <a:t>Ghebre</a:t>
            </a:r>
            <a:r>
              <a:rPr lang="en-US" dirty="0"/>
              <a:t>-Ab:</a:t>
            </a:r>
          </a:p>
          <a:p>
            <a:r>
              <a:rPr lang="en-US" dirty="0"/>
              <a:t>E-Mail: </a:t>
            </a:r>
            <a:r>
              <a:rPr lang="en-US" dirty="0">
                <a:hlinkClick r:id="rId2"/>
              </a:rPr>
              <a:t>rghebreab@lionsgate.com</a:t>
            </a:r>
            <a:endParaRPr lang="en-US" dirty="0"/>
          </a:p>
          <a:p>
            <a:r>
              <a:rPr lang="en-US" dirty="0"/>
              <a:t>LinkedIn:  </a:t>
            </a:r>
            <a:r>
              <a:rPr lang="en-US" dirty="0">
                <a:hlinkClick r:id="rId3"/>
              </a:rPr>
              <a:t>https://www.linkedin.com/in/rahwaghebreab/</a:t>
            </a:r>
            <a:endParaRPr lang="en-US" dirty="0"/>
          </a:p>
          <a:p>
            <a:r>
              <a:rPr lang="en-US" dirty="0"/>
              <a:t>Valerie Kennedy: </a:t>
            </a:r>
          </a:p>
          <a:p>
            <a:r>
              <a:rPr lang="en-US" dirty="0"/>
              <a:t>E-Mail: </a:t>
            </a:r>
            <a:r>
              <a:rPr lang="en-US" dirty="0">
                <a:hlinkClick r:id="rId2"/>
              </a:rPr>
              <a:t>rghebreab@lionsgate.com</a:t>
            </a:r>
            <a:endParaRPr lang="en-US" dirty="0"/>
          </a:p>
          <a:p>
            <a:r>
              <a:rPr lang="en-US" dirty="0"/>
              <a:t>LinkedIn:  </a:t>
            </a:r>
            <a:r>
              <a:rPr lang="en-US" dirty="0">
                <a:hlinkClick r:id="rId3"/>
              </a:rPr>
              <a:t>https://www.linkedin.com/in/rahwaghebreab/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Understanding the Management Landscape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02229"/>
            <a:ext cx="10353762" cy="4288971"/>
          </a:xfrm>
        </p:spPr>
        <p:txBody>
          <a:bodyPr>
            <a:normAutofit fontScale="85000" lnSpcReduction="20000"/>
          </a:bodyPr>
          <a:lstStyle/>
          <a:p>
            <a:pPr marL="36900" indent="0" algn="ctr">
              <a:buNone/>
            </a:pPr>
            <a:r>
              <a:rPr lang="en-US" sz="2900" dirty="0"/>
              <a:t>The Primary Goals of Management </a:t>
            </a:r>
          </a:p>
          <a:p>
            <a:pPr marL="36900" indent="0" algn="ctr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indent="0" algn="ctr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indent="0" algn="ctr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indent="0" algn="ctr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indent="0" algn="ctr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indent="0" algn="ctr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indent="0" algn="ctr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indent="0" algn="ctr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 marL="36900" indent="0" algn="ctr">
              <a:buNone/>
            </a:pPr>
            <a:r>
              <a:rPr lang="en-US" sz="2400" dirty="0">
                <a:solidFill>
                  <a:srgbClr val="FFC000"/>
                </a:solidFill>
              </a:rPr>
              <a:t>“Leadership is the art and science of getting things done through people.”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dirty="0">
                <a:solidFill>
                  <a:srgbClr val="FFC000"/>
                </a:solidFill>
              </a:rPr>
              <a:t> (-Mary Parker Follett)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16" y="1991404"/>
            <a:ext cx="3390555" cy="277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#1 – Determine and Develop Your Management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502229"/>
            <a:ext cx="10353762" cy="428897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400" i="1" dirty="0"/>
              <a:t>Set Objectives and Monitor Progress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Establish both management and team objectives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Level-set expectations of what success looks like with both your manager and your team (key performance indicators,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Monitor team performance, strategy, client value-creation and overall team effectiveness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Plan your work; have a roadmap with key milestones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28" y="5105485"/>
            <a:ext cx="2472601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75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What is Your Management Style?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Are you communicative and collaborative?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 you micromanage?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Who are you most comfortable with? Do you show a preference towards them?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 you delegate well or take on everything yourself?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 you have an executive coach?</a:t>
            </a:r>
          </a:p>
          <a:p>
            <a:endParaRPr lang="en-US" dirty="0"/>
          </a:p>
        </p:txBody>
      </p:sp>
      <p:pic>
        <p:nvPicPr>
          <p:cNvPr id="5122" name="Picture 2" descr="Image result for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80" y="3592447"/>
            <a:ext cx="5734050" cy="23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8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#1 – Determine and Develop Your Management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600" i="1" dirty="0"/>
              <a:t>Know Your Organization 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Know your organization’s culture and decision-making </a:t>
            </a:r>
          </a:p>
          <a:p>
            <a:pPr marL="36900" indent="0">
              <a:buNone/>
            </a:pPr>
            <a:r>
              <a:rPr lang="en-US" dirty="0"/>
              <a:t>Framework:</a:t>
            </a:r>
            <a:endParaRPr lang="en-US" dirty="0">
              <a:solidFill>
                <a:schemeClr val="accent4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What traits or practices are valued?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Who makes things happen?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How are decisions made and what processes are involved?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aligned with the company’s priorities and chief goals</a:t>
            </a:r>
          </a:p>
          <a:p>
            <a:pPr marL="369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Image result for management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884" y="2081056"/>
            <a:ext cx="3549974" cy="354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1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#1 – Determine and Develop Your Management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en-US" sz="2600" i="1" dirty="0"/>
              <a:t>Communication Is Key</a:t>
            </a:r>
          </a:p>
          <a:p>
            <a:pPr algn="ctr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clear on your communication style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Malleability is a strength!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alert to team communication style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Not everyone receives the same message </a:t>
            </a:r>
          </a:p>
          <a:p>
            <a:pPr marL="450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    in the same way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Invest in professional growth &amp; team building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Insights, Meyers –Briggs,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Seek feedback</a:t>
            </a:r>
          </a:p>
          <a:p>
            <a:pPr marL="3690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93" y="2607354"/>
            <a:ext cx="4998120" cy="333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4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#2 – Cultivate Your Personal Strategies for Combatting Unconscious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600" i="1" dirty="0"/>
              <a:t>Examples: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Double standards for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Microaggressions</a:t>
            </a:r>
            <a:r>
              <a:rPr lang="en-US" sz="2400" dirty="0"/>
              <a:t> from peers and direct reports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Managing team members of color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Marginalization or exclusion within key </a:t>
            </a:r>
          </a:p>
          <a:p>
            <a:pPr marL="369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communication loops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Compensation and decision-making equity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Access to “Old Boy &amp; Old Girl” networks </a:t>
            </a:r>
          </a:p>
        </p:txBody>
      </p:sp>
      <p:pic>
        <p:nvPicPr>
          <p:cNvPr id="1026" name="Picture 2" descr="Image result for black business 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25" y="3761824"/>
            <a:ext cx="4560881" cy="30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9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#2 – Cultivate Your Personal Strategies for Combatting Unconscious 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en-US" sz="2600" i="1" dirty="0"/>
              <a:t>Assess And Set The Tone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Does management welcome and value remedying unconscious bias?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Do you want to be involved in D&amp;I?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Are you forced to be involved with Company D&amp;I initiatives?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Practice self-aware decision-making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Promote self-aware decision-making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Do not allow your experience with unconscious</a:t>
            </a:r>
          </a:p>
          <a:p>
            <a:pPr marL="3690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     bias to impact your team negatively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Know when to walk away</a:t>
            </a:r>
          </a:p>
        </p:txBody>
      </p:sp>
      <p:pic>
        <p:nvPicPr>
          <p:cNvPr id="1026" name="Picture 2" descr="Image result for black business 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3563725"/>
            <a:ext cx="3573106" cy="23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8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35" y="457200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#2 – Cultivate Your Personal Strategies for Combatting Unconscious Bias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691" y="1791923"/>
            <a:ext cx="4876344" cy="4040459"/>
          </a:xfrm>
        </p:spPr>
        <p:txBody>
          <a:bodyPr>
            <a:normAutofit fontScale="92500"/>
          </a:bodyPr>
          <a:lstStyle/>
          <a:p>
            <a:pPr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</a:rPr>
              <a:t>DEVELOP </a:t>
            </a:r>
            <a:r>
              <a:rPr lang="en-US" sz="2000" dirty="0"/>
              <a:t>a values driven and objectives focused management style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</a:rPr>
              <a:t>IDENTIFY </a:t>
            </a:r>
            <a:r>
              <a:rPr lang="en-US" sz="2000" dirty="0"/>
              <a:t>a thought partner and mentor for advice and counsel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</a:rPr>
              <a:t>BUILD </a:t>
            </a:r>
            <a:r>
              <a:rPr lang="en-US" sz="2000" dirty="0"/>
              <a:t>your company brand and allies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</a:rPr>
              <a:t>TALK </a:t>
            </a:r>
            <a:r>
              <a:rPr lang="en-US" sz="2000" dirty="0"/>
              <a:t>with your HR and/or D&amp;I team(s) about constructive ways to address bias through training and engagement (if you so choose!)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</a:rPr>
              <a:t>ASK </a:t>
            </a:r>
            <a:r>
              <a:rPr lang="en-US" sz="2000" dirty="0"/>
              <a:t>to be included and valued</a:t>
            </a:r>
          </a:p>
          <a:p>
            <a:pPr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C000"/>
                </a:solidFill>
              </a:rPr>
              <a:t>DOCUMENT </a:t>
            </a:r>
            <a:r>
              <a:rPr lang="en-US" sz="2000" dirty="0"/>
              <a:t>successes and breakthroughs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90" y="1785952"/>
            <a:ext cx="5441116" cy="40779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668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253</TotalTime>
  <Words>850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Calisto MT</vt:lpstr>
      <vt:lpstr>Wingdings</vt:lpstr>
      <vt:lpstr>Wingdings 2</vt:lpstr>
      <vt:lpstr>Slate</vt:lpstr>
      <vt:lpstr>Five Strategies for Addressing the Challenges of Being a Manager of Color</vt:lpstr>
      <vt:lpstr>Understanding the Management Landscape</vt:lpstr>
      <vt:lpstr>#1 – Determine and Develop Your Management Style</vt:lpstr>
      <vt:lpstr>What is Your Management Style?</vt:lpstr>
      <vt:lpstr>#1 – Determine and Develop Your Management Style</vt:lpstr>
      <vt:lpstr>#1 – Determine and Develop Your Management Style</vt:lpstr>
      <vt:lpstr>#2 – Cultivate Your Personal Strategies for Combatting Unconscious Bias</vt:lpstr>
      <vt:lpstr>#2 – Cultivate Your Personal Strategies for Combatting Unconscious Bias</vt:lpstr>
      <vt:lpstr>#2 – Cultivate Your Personal Strategies for Combatting Unconscious Bias</vt:lpstr>
      <vt:lpstr>Question Break!</vt:lpstr>
      <vt:lpstr>Do You Have High EQ or Situational Awareness?</vt:lpstr>
      <vt:lpstr>#3 Be Clear (Or Get Clear!) On The Value You Add</vt:lpstr>
      <vt:lpstr>#4 Do Your Best To Bring Your Values and Your Professional Self To Work</vt:lpstr>
      <vt:lpstr>#5 – Prepare A Guidemap Moving Forward</vt:lpstr>
      <vt:lpstr>THANK YOU!</vt:lpstr>
    </vt:vector>
  </TitlesOfParts>
  <Company>Lionsgate Entertainment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Strategies for Addressing the Challenges of Being a Manager of Color</dc:title>
  <dc:creator>Ashia Souder</dc:creator>
  <cp:lastModifiedBy>kennedy miller</cp:lastModifiedBy>
  <cp:revision>28</cp:revision>
  <dcterms:created xsi:type="dcterms:W3CDTF">2019-09-09T21:50:08Z</dcterms:created>
  <dcterms:modified xsi:type="dcterms:W3CDTF">2019-09-10T14:49:59Z</dcterms:modified>
</cp:coreProperties>
</file>