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handoutMasterIdLst>
    <p:handoutMasterId r:id="rId23"/>
  </p:handoutMasterIdLst>
  <p:sldIdLst>
    <p:sldId id="263" r:id="rId5"/>
    <p:sldId id="264" r:id="rId6"/>
    <p:sldId id="322" r:id="rId7"/>
    <p:sldId id="324" r:id="rId8"/>
    <p:sldId id="325" r:id="rId9"/>
    <p:sldId id="309" r:id="rId10"/>
    <p:sldId id="332" r:id="rId11"/>
    <p:sldId id="329" r:id="rId12"/>
    <p:sldId id="331" r:id="rId13"/>
    <p:sldId id="330" r:id="rId14"/>
    <p:sldId id="328" r:id="rId15"/>
    <p:sldId id="327" r:id="rId16"/>
    <p:sldId id="335" r:id="rId17"/>
    <p:sldId id="326" r:id="rId18"/>
    <p:sldId id="333" r:id="rId19"/>
    <p:sldId id="334" r:id="rId20"/>
    <p:sldId id="336" r:id="rId21"/>
  </p:sldIdLst>
  <p:sldSz cx="9418638" cy="7315200"/>
  <p:notesSz cx="6858000" cy="9144000"/>
  <p:defaultTextStyle>
    <a:defPPr>
      <a:defRPr lang="en-US"/>
    </a:defPPr>
    <a:lvl1pPr marL="0" algn="l" defTabSz="956188" rtl="0" eaLnBrk="1" latinLnBrk="0" hangingPunct="1">
      <a:defRPr sz="1900" kern="1200">
        <a:solidFill>
          <a:schemeClr val="tx1"/>
        </a:solidFill>
        <a:latin typeface="+mn-lt"/>
        <a:ea typeface="+mn-ea"/>
        <a:cs typeface="+mn-cs"/>
      </a:defRPr>
    </a:lvl1pPr>
    <a:lvl2pPr marL="478094" algn="l" defTabSz="956188" rtl="0" eaLnBrk="1" latinLnBrk="0" hangingPunct="1">
      <a:defRPr sz="1900" kern="1200">
        <a:solidFill>
          <a:schemeClr val="tx1"/>
        </a:solidFill>
        <a:latin typeface="+mn-lt"/>
        <a:ea typeface="+mn-ea"/>
        <a:cs typeface="+mn-cs"/>
      </a:defRPr>
    </a:lvl2pPr>
    <a:lvl3pPr marL="956188" algn="l" defTabSz="956188" rtl="0" eaLnBrk="1" latinLnBrk="0" hangingPunct="1">
      <a:defRPr sz="1900" kern="1200">
        <a:solidFill>
          <a:schemeClr val="tx1"/>
        </a:solidFill>
        <a:latin typeface="+mn-lt"/>
        <a:ea typeface="+mn-ea"/>
        <a:cs typeface="+mn-cs"/>
      </a:defRPr>
    </a:lvl3pPr>
    <a:lvl4pPr marL="1434282" algn="l" defTabSz="956188" rtl="0" eaLnBrk="1" latinLnBrk="0" hangingPunct="1">
      <a:defRPr sz="1900" kern="1200">
        <a:solidFill>
          <a:schemeClr val="tx1"/>
        </a:solidFill>
        <a:latin typeface="+mn-lt"/>
        <a:ea typeface="+mn-ea"/>
        <a:cs typeface="+mn-cs"/>
      </a:defRPr>
    </a:lvl4pPr>
    <a:lvl5pPr marL="1912376" algn="l" defTabSz="956188" rtl="0" eaLnBrk="1" latinLnBrk="0" hangingPunct="1">
      <a:defRPr sz="1900" kern="1200">
        <a:solidFill>
          <a:schemeClr val="tx1"/>
        </a:solidFill>
        <a:latin typeface="+mn-lt"/>
        <a:ea typeface="+mn-ea"/>
        <a:cs typeface="+mn-cs"/>
      </a:defRPr>
    </a:lvl5pPr>
    <a:lvl6pPr marL="2390470" algn="l" defTabSz="956188" rtl="0" eaLnBrk="1" latinLnBrk="0" hangingPunct="1">
      <a:defRPr sz="1900" kern="1200">
        <a:solidFill>
          <a:schemeClr val="tx1"/>
        </a:solidFill>
        <a:latin typeface="+mn-lt"/>
        <a:ea typeface="+mn-ea"/>
        <a:cs typeface="+mn-cs"/>
      </a:defRPr>
    </a:lvl6pPr>
    <a:lvl7pPr marL="2868564" algn="l" defTabSz="956188" rtl="0" eaLnBrk="1" latinLnBrk="0" hangingPunct="1">
      <a:defRPr sz="1900" kern="1200">
        <a:solidFill>
          <a:schemeClr val="tx1"/>
        </a:solidFill>
        <a:latin typeface="+mn-lt"/>
        <a:ea typeface="+mn-ea"/>
        <a:cs typeface="+mn-cs"/>
      </a:defRPr>
    </a:lvl7pPr>
    <a:lvl8pPr marL="3346658" algn="l" defTabSz="956188" rtl="0" eaLnBrk="1" latinLnBrk="0" hangingPunct="1">
      <a:defRPr sz="1900" kern="1200">
        <a:solidFill>
          <a:schemeClr val="tx1"/>
        </a:solidFill>
        <a:latin typeface="+mn-lt"/>
        <a:ea typeface="+mn-ea"/>
        <a:cs typeface="+mn-cs"/>
      </a:defRPr>
    </a:lvl8pPr>
    <a:lvl9pPr marL="3824752" algn="l" defTabSz="95618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3">
          <p15:clr>
            <a:srgbClr val="A4A3A4"/>
          </p15:clr>
        </p15:guide>
        <p15:guide id="2" pos="29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AF1919"/>
    <a:srgbClr val="0000CC"/>
    <a:srgbClr val="33CCCC"/>
    <a:srgbClr val="AF3232"/>
    <a:srgbClr val="FF6400"/>
    <a:srgbClr val="FFFF00"/>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58" autoAdjust="0"/>
    <p:restoredTop sz="89621" autoAdjust="0"/>
  </p:normalViewPr>
  <p:slideViewPr>
    <p:cSldViewPr snapToGrid="0">
      <p:cViewPr varScale="1">
        <p:scale>
          <a:sx n="63" d="100"/>
          <a:sy n="63" d="100"/>
        </p:scale>
        <p:origin x="1038" y="48"/>
      </p:cViewPr>
      <p:guideLst>
        <p:guide orient="horz" pos="2303"/>
        <p:guide pos="29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7513"/>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57513"/>
          </a:xfrm>
          <a:prstGeom prst="rect">
            <a:avLst/>
          </a:prstGeom>
        </p:spPr>
        <p:txBody>
          <a:bodyPr vert="horz" lIns="89730" tIns="44865" rIns="89730" bIns="44865" rtlCol="0"/>
          <a:lstStyle>
            <a:lvl1pPr algn="r">
              <a:defRPr sz="1200"/>
            </a:lvl1pPr>
          </a:lstStyle>
          <a:p>
            <a:fld id="{AF0A42B2-E930-4990-8C74-C4A3329A9AFD}" type="datetimeFigureOut">
              <a:rPr lang="en-US" smtClean="0"/>
              <a:t>9/7/2019</a:t>
            </a:fld>
            <a:endParaRPr lang="en-US"/>
          </a:p>
        </p:txBody>
      </p:sp>
      <p:sp>
        <p:nvSpPr>
          <p:cNvPr id="4" name="Footer Placeholder 3"/>
          <p:cNvSpPr>
            <a:spLocks noGrp="1"/>
          </p:cNvSpPr>
          <p:nvPr>
            <p:ph type="ftr" sz="quarter" idx="2"/>
          </p:nvPr>
        </p:nvSpPr>
        <p:spPr>
          <a:xfrm>
            <a:off x="1" y="8684926"/>
            <a:ext cx="2972421" cy="457513"/>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684926"/>
            <a:ext cx="2972421" cy="457513"/>
          </a:xfrm>
          <a:prstGeom prst="rect">
            <a:avLst/>
          </a:prstGeom>
        </p:spPr>
        <p:txBody>
          <a:bodyPr vert="horz" lIns="89730" tIns="44865" rIns="89730" bIns="44865" rtlCol="0" anchor="b"/>
          <a:lstStyle>
            <a:lvl1pPr algn="r">
              <a:defRPr sz="1200"/>
            </a:lvl1pPr>
          </a:lstStyle>
          <a:p>
            <a:fld id="{D7079F4D-235F-4CEC-86D8-6ECEBE9D55EF}" type="slidenum">
              <a:rPr lang="en-US" smtClean="0"/>
              <a:t>‹#›</a:t>
            </a:fld>
            <a:endParaRPr lang="en-US"/>
          </a:p>
        </p:txBody>
      </p:sp>
    </p:spTree>
    <p:extLst>
      <p:ext uri="{BB962C8B-B14F-4D97-AF65-F5344CB8AC3E}">
        <p14:creationId xmlns:p14="http://schemas.microsoft.com/office/powerpoint/2010/main" val="3871906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1"/>
            <a:ext cx="2971800" cy="457200"/>
          </a:xfrm>
          <a:prstGeom prst="rect">
            <a:avLst/>
          </a:prstGeom>
        </p:spPr>
        <p:txBody>
          <a:bodyPr vert="horz" lIns="91430" tIns="45715" rIns="91430" bIns="45715" rtlCol="0"/>
          <a:lstStyle>
            <a:lvl1pPr algn="r">
              <a:defRPr sz="1200"/>
            </a:lvl1pPr>
          </a:lstStyle>
          <a:p>
            <a:fld id="{039EF17B-4838-4C12-893B-02635DAF68E7}" type="datetimeFigureOut">
              <a:rPr lang="en-US" smtClean="0"/>
              <a:t>9/7/2019</a:t>
            </a:fld>
            <a:endParaRPr lang="en-US"/>
          </a:p>
        </p:txBody>
      </p:sp>
      <p:sp>
        <p:nvSpPr>
          <p:cNvPr id="4" name="Slide Image Placeholder 3"/>
          <p:cNvSpPr>
            <a:spLocks noGrp="1" noRot="1" noChangeAspect="1"/>
          </p:cNvSpPr>
          <p:nvPr>
            <p:ph type="sldImg" idx="2"/>
          </p:nvPr>
        </p:nvSpPr>
        <p:spPr>
          <a:xfrm>
            <a:off x="1222375" y="687388"/>
            <a:ext cx="4413250" cy="34290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0" tIns="45715" rIns="91430" bIns="45715" rtlCol="0" anchor="b"/>
          <a:lstStyle>
            <a:lvl1pPr algn="r">
              <a:defRPr sz="1200"/>
            </a:lvl1pPr>
          </a:lstStyle>
          <a:p>
            <a:fld id="{8951CA7B-9416-471F-89A5-55C7B7056EDF}" type="slidenum">
              <a:rPr lang="en-US" smtClean="0"/>
              <a:t>‹#›</a:t>
            </a:fld>
            <a:endParaRPr lang="en-US"/>
          </a:p>
        </p:txBody>
      </p:sp>
    </p:spTree>
    <p:extLst>
      <p:ext uri="{BB962C8B-B14F-4D97-AF65-F5344CB8AC3E}">
        <p14:creationId xmlns:p14="http://schemas.microsoft.com/office/powerpoint/2010/main" val="2809406763"/>
      </p:ext>
    </p:extLst>
  </p:cSld>
  <p:clrMap bg1="lt1" tx1="dk1" bg2="lt2" tx2="dk2" accent1="accent1" accent2="accent2" accent3="accent3" accent4="accent4" accent5="accent5" accent6="accent6" hlink="hlink" folHlink="folHlink"/>
  <p:notesStyle>
    <a:lvl1pPr marL="0" algn="l" defTabSz="956188" rtl="0" eaLnBrk="1" latinLnBrk="0" hangingPunct="1">
      <a:defRPr sz="1300" kern="1200">
        <a:solidFill>
          <a:schemeClr val="tx1"/>
        </a:solidFill>
        <a:latin typeface="+mn-lt"/>
        <a:ea typeface="+mn-ea"/>
        <a:cs typeface="+mn-cs"/>
      </a:defRPr>
    </a:lvl1pPr>
    <a:lvl2pPr marL="478094" algn="l" defTabSz="956188" rtl="0" eaLnBrk="1" latinLnBrk="0" hangingPunct="1">
      <a:defRPr sz="1300" kern="1200">
        <a:solidFill>
          <a:schemeClr val="tx1"/>
        </a:solidFill>
        <a:latin typeface="+mn-lt"/>
        <a:ea typeface="+mn-ea"/>
        <a:cs typeface="+mn-cs"/>
      </a:defRPr>
    </a:lvl2pPr>
    <a:lvl3pPr marL="956188" algn="l" defTabSz="956188" rtl="0" eaLnBrk="1" latinLnBrk="0" hangingPunct="1">
      <a:defRPr sz="1300" kern="1200">
        <a:solidFill>
          <a:schemeClr val="tx1"/>
        </a:solidFill>
        <a:latin typeface="+mn-lt"/>
        <a:ea typeface="+mn-ea"/>
        <a:cs typeface="+mn-cs"/>
      </a:defRPr>
    </a:lvl3pPr>
    <a:lvl4pPr marL="1434282" algn="l" defTabSz="956188" rtl="0" eaLnBrk="1" latinLnBrk="0" hangingPunct="1">
      <a:defRPr sz="1300" kern="1200">
        <a:solidFill>
          <a:schemeClr val="tx1"/>
        </a:solidFill>
        <a:latin typeface="+mn-lt"/>
        <a:ea typeface="+mn-ea"/>
        <a:cs typeface="+mn-cs"/>
      </a:defRPr>
    </a:lvl4pPr>
    <a:lvl5pPr marL="1912376" algn="l" defTabSz="956188" rtl="0" eaLnBrk="1" latinLnBrk="0" hangingPunct="1">
      <a:defRPr sz="1300" kern="1200">
        <a:solidFill>
          <a:schemeClr val="tx1"/>
        </a:solidFill>
        <a:latin typeface="+mn-lt"/>
        <a:ea typeface="+mn-ea"/>
        <a:cs typeface="+mn-cs"/>
      </a:defRPr>
    </a:lvl5pPr>
    <a:lvl6pPr marL="2390470" algn="l" defTabSz="956188" rtl="0" eaLnBrk="1" latinLnBrk="0" hangingPunct="1">
      <a:defRPr sz="1300" kern="1200">
        <a:solidFill>
          <a:schemeClr val="tx1"/>
        </a:solidFill>
        <a:latin typeface="+mn-lt"/>
        <a:ea typeface="+mn-ea"/>
        <a:cs typeface="+mn-cs"/>
      </a:defRPr>
    </a:lvl6pPr>
    <a:lvl7pPr marL="2868564" algn="l" defTabSz="956188" rtl="0" eaLnBrk="1" latinLnBrk="0" hangingPunct="1">
      <a:defRPr sz="1300" kern="1200">
        <a:solidFill>
          <a:schemeClr val="tx1"/>
        </a:solidFill>
        <a:latin typeface="+mn-lt"/>
        <a:ea typeface="+mn-ea"/>
        <a:cs typeface="+mn-cs"/>
      </a:defRPr>
    </a:lvl7pPr>
    <a:lvl8pPr marL="3346658" algn="l" defTabSz="956188" rtl="0" eaLnBrk="1" latinLnBrk="0" hangingPunct="1">
      <a:defRPr sz="1300" kern="1200">
        <a:solidFill>
          <a:schemeClr val="tx1"/>
        </a:solidFill>
        <a:latin typeface="+mn-lt"/>
        <a:ea typeface="+mn-ea"/>
        <a:cs typeface="+mn-cs"/>
      </a:defRPr>
    </a:lvl8pPr>
    <a:lvl9pPr marL="3824752" algn="l" defTabSz="95618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193996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301359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85761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1168748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358510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179388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1632388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4099458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350134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128524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424372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410730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50426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326121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3073170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264770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22375" y="687388"/>
            <a:ext cx="4413250" cy="3429000"/>
          </a:xfrm>
          <a:ln/>
        </p:spPr>
      </p:sp>
      <p:sp>
        <p:nvSpPr>
          <p:cNvPr id="126979"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39226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8790" y="0"/>
            <a:ext cx="7821772" cy="817123"/>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8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2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50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6209" y="120227"/>
            <a:ext cx="8476774" cy="1219200"/>
          </a:xfrm>
        </p:spPr>
        <p:txBody>
          <a:bodyPr/>
          <a:lstStyle/>
          <a:p>
            <a:r>
              <a:rPr lang="en-US"/>
              <a:t>Click to edit Master title style</a:t>
            </a:r>
          </a:p>
        </p:txBody>
      </p:sp>
      <p:sp>
        <p:nvSpPr>
          <p:cNvPr id="3" name="Table Placeholder 2"/>
          <p:cNvSpPr>
            <a:spLocks noGrp="1"/>
          </p:cNvSpPr>
          <p:nvPr>
            <p:ph type="tbl" idx="1"/>
          </p:nvPr>
        </p:nvSpPr>
        <p:spPr>
          <a:xfrm>
            <a:off x="863375" y="1430867"/>
            <a:ext cx="7534910" cy="4827693"/>
          </a:xfrm>
        </p:spPr>
        <p:txBody>
          <a:bodyPr/>
          <a:lstStyle/>
          <a:p>
            <a:pPr lvl="0"/>
            <a:endParaRPr lang="en-US" noProof="0"/>
          </a:p>
        </p:txBody>
      </p:sp>
    </p:spTree>
    <p:extLst>
      <p:ext uri="{BB962C8B-B14F-4D97-AF65-F5344CB8AC3E}">
        <p14:creationId xmlns:p14="http://schemas.microsoft.com/office/powerpoint/2010/main" val="616956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8790" y="0"/>
            <a:ext cx="7821670" cy="817123"/>
          </a:xfrm>
          <a:prstGeom prst="rect">
            <a:avLst/>
          </a:prstGeom>
        </p:spPr>
        <p:txBody>
          <a:bodyPr vert="horz" lIns="95619" tIns="47809" rIns="95619" bIns="47809" rtlCol="0" anchor="ctr">
            <a:normAutofit/>
            <a:scene3d>
              <a:camera prst="orthographicFront"/>
              <a:lightRig rig="glow" dir="tl">
                <a:rot lat="0" lon="0" rev="5400000"/>
              </a:lightRig>
            </a:scene3d>
            <a:sp3d contourW="12700">
              <a:bevelT w="25400" h="25400"/>
              <a:contourClr>
                <a:schemeClr val="accent1">
                  <a:lumMod val="75000"/>
                </a:schemeClr>
              </a:contourClr>
            </a:sp3d>
          </a:bodyPr>
          <a:lstStyle/>
          <a:p>
            <a:r>
              <a:rPr lang="en-US" dirty="0"/>
              <a:t>Click to edit Master title style</a:t>
            </a:r>
          </a:p>
        </p:txBody>
      </p:sp>
      <p:sp>
        <p:nvSpPr>
          <p:cNvPr id="3" name="Text Placeholder 2"/>
          <p:cNvSpPr>
            <a:spLocks noGrp="1"/>
          </p:cNvSpPr>
          <p:nvPr>
            <p:ph type="body" idx="1"/>
          </p:nvPr>
        </p:nvSpPr>
        <p:spPr>
          <a:xfrm>
            <a:off x="126461" y="1040860"/>
            <a:ext cx="9153726" cy="5875505"/>
          </a:xfrm>
          <a:prstGeom prst="rect">
            <a:avLst/>
          </a:prstGeom>
        </p:spPr>
        <p:txBody>
          <a:bodyPr vert="horz" lIns="95619" tIns="47809" rIns="95619" bIns="4780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220956" y="6925734"/>
            <a:ext cx="2197682" cy="389467"/>
          </a:xfrm>
          <a:prstGeom prst="rect">
            <a:avLst/>
          </a:prstGeom>
        </p:spPr>
        <p:txBody>
          <a:bodyPr vert="horz" lIns="95619" tIns="47809" rIns="95619" bIns="47809" rtlCol="0" anchor="ctr"/>
          <a:lstStyle>
            <a:lvl1pPr algn="r">
              <a:defRPr sz="800">
                <a:solidFill>
                  <a:schemeClr val="tx1">
                    <a:tint val="75000"/>
                  </a:schemeClr>
                </a:solidFill>
                <a:latin typeface="Arial" pitchFamily="34" charset="0"/>
                <a:cs typeface="Arial" pitchFamily="34" charset="0"/>
              </a:defRPr>
            </a:lvl1pPr>
          </a:lstStyle>
          <a:p>
            <a:fld id="{B6F15528-21DE-4FAA-801E-634DDDAF4B2B}" type="slidenum">
              <a:rPr lang="en-US" smtClean="0"/>
              <a:pPr/>
              <a:t>‹#›</a:t>
            </a:fld>
            <a:endParaRPr lang="en-US"/>
          </a:p>
        </p:txBody>
      </p:sp>
      <p:cxnSp>
        <p:nvCxnSpPr>
          <p:cNvPr id="8" name="Straight Connector 7"/>
          <p:cNvCxnSpPr/>
          <p:nvPr userDrawn="1"/>
        </p:nvCxnSpPr>
        <p:spPr>
          <a:xfrm flipV="1">
            <a:off x="1484414" y="893763"/>
            <a:ext cx="7772400" cy="0"/>
          </a:xfrm>
          <a:prstGeom prst="line">
            <a:avLst/>
          </a:prstGeom>
          <a:ln w="76200" cap="rnd" cmpd="sng">
            <a:solidFill>
              <a:schemeClr val="tx2"/>
            </a:solidFill>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26315811"/>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9" r:id="rId3"/>
    <p:sldLayoutId id="214748368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56188" rtl="0" eaLnBrk="1" latinLnBrk="0" hangingPunct="1">
        <a:spcBef>
          <a:spcPct val="0"/>
        </a:spcBef>
        <a:buNone/>
        <a:defRPr sz="3600" b="1" kern="1200" cap="none" spc="0">
          <a:ln w="11430"/>
          <a:gradFill>
            <a:gsLst>
              <a:gs pos="0">
                <a:srgbClr val="AF3232"/>
              </a:gs>
              <a:gs pos="25000">
                <a:srgbClr val="AF1919"/>
              </a:gs>
              <a:gs pos="50000">
                <a:schemeClr val="accent1"/>
              </a:gs>
              <a:gs pos="75000">
                <a:srgbClr val="AF1919"/>
              </a:gs>
              <a:gs pos="100000">
                <a:srgbClr val="AF3232"/>
              </a:gs>
            </a:gsLst>
            <a:lin ang="5400000"/>
          </a:gradFill>
          <a:effectLst>
            <a:outerShdw blurRad="80000" dist="40000" dir="5040000" algn="tl">
              <a:srgbClr val="000000">
                <a:alpha val="30000"/>
              </a:srgbClr>
            </a:outerShdw>
          </a:effectLst>
          <a:latin typeface="Maiandra GD" panose="020E0502030308020204" pitchFamily="34" charset="0"/>
          <a:ea typeface="+mj-ea"/>
          <a:cs typeface="+mj-cs"/>
        </a:defRPr>
      </a:lvl1pPr>
    </p:titleStyle>
    <p:bodyStyle>
      <a:lvl1pPr marL="358571" indent="-358571" algn="l" defTabSz="956188" rtl="0" eaLnBrk="1" latinLnBrk="0" hangingPunct="1">
        <a:spcBef>
          <a:spcPct val="20000"/>
        </a:spcBef>
        <a:buFont typeface="Arial" pitchFamily="34" charset="0"/>
        <a:buChar char="•"/>
        <a:defRPr sz="2400" kern="1200">
          <a:solidFill>
            <a:schemeClr val="tx2"/>
          </a:solidFill>
          <a:latin typeface="Arial" pitchFamily="34" charset="0"/>
          <a:ea typeface="+mn-ea"/>
          <a:cs typeface="Arial" pitchFamily="34" charset="0"/>
        </a:defRPr>
      </a:lvl1pPr>
      <a:lvl2pPr marL="776903" indent="-298809" algn="l" defTabSz="956188" rtl="0" eaLnBrk="1" latinLnBrk="0" hangingPunct="1">
        <a:spcBef>
          <a:spcPct val="20000"/>
        </a:spcBef>
        <a:buFont typeface="Arial" pitchFamily="34" charset="0"/>
        <a:buChar char="–"/>
        <a:defRPr sz="2000" kern="1200">
          <a:solidFill>
            <a:schemeClr val="accent5">
              <a:lumMod val="75000"/>
            </a:schemeClr>
          </a:solidFill>
          <a:latin typeface="Arial" pitchFamily="34" charset="0"/>
          <a:ea typeface="+mn-ea"/>
          <a:cs typeface="Arial" pitchFamily="34" charset="0"/>
        </a:defRPr>
      </a:lvl2pPr>
      <a:lvl3pPr marL="1195235" indent="-239047" algn="l" defTabSz="956188" rtl="0" eaLnBrk="1" latinLnBrk="0" hangingPunct="1">
        <a:spcBef>
          <a:spcPct val="20000"/>
        </a:spcBef>
        <a:buFont typeface="Wingdings" pitchFamily="2" charset="2"/>
        <a:buChar char="§"/>
        <a:defRPr sz="1800" kern="1200">
          <a:solidFill>
            <a:schemeClr val="accent4">
              <a:lumMod val="75000"/>
            </a:schemeClr>
          </a:solidFill>
          <a:latin typeface="Arial" pitchFamily="34" charset="0"/>
          <a:ea typeface="+mn-ea"/>
          <a:cs typeface="Arial" pitchFamily="34" charset="0"/>
        </a:defRPr>
      </a:lvl3pPr>
      <a:lvl4pPr marL="1673329" indent="-239047" algn="l" defTabSz="956188" rtl="0" eaLnBrk="1" latinLnBrk="0" hangingPunct="1">
        <a:spcBef>
          <a:spcPct val="20000"/>
        </a:spcBef>
        <a:buFont typeface="Wingdings" pitchFamily="2" charset="2"/>
        <a:buChar char="Ø"/>
        <a:defRPr sz="1600" kern="1200">
          <a:solidFill>
            <a:schemeClr val="accent3">
              <a:lumMod val="75000"/>
            </a:schemeClr>
          </a:solidFill>
          <a:latin typeface="Arial" pitchFamily="34" charset="0"/>
          <a:ea typeface="+mn-ea"/>
          <a:cs typeface="Arial" pitchFamily="34" charset="0"/>
        </a:defRPr>
      </a:lvl4pPr>
      <a:lvl5pPr marL="2151423" indent="-239047" algn="l" defTabSz="956188" rtl="0" eaLnBrk="1" latinLnBrk="0" hangingPunct="1">
        <a:spcBef>
          <a:spcPct val="20000"/>
        </a:spcBef>
        <a:buFont typeface="Arial" pitchFamily="34" charset="0"/>
        <a:buChar char="»"/>
        <a:defRPr sz="1400" kern="1200">
          <a:solidFill>
            <a:schemeClr val="bg2">
              <a:lumMod val="75000"/>
            </a:schemeClr>
          </a:solidFill>
          <a:latin typeface="Arial" pitchFamily="34" charset="0"/>
          <a:ea typeface="+mn-ea"/>
          <a:cs typeface="Arial" pitchFamily="34" charset="0"/>
        </a:defRPr>
      </a:lvl5pPr>
      <a:lvl6pPr marL="2629517" indent="-239047" algn="l" defTabSz="95618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07611" indent="-239047" algn="l" defTabSz="95618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5705" indent="-239047" algn="l" defTabSz="95618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3799" indent="-239047" algn="l" defTabSz="956188"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6188" rtl="0" eaLnBrk="1" latinLnBrk="0" hangingPunct="1">
        <a:defRPr sz="1900" kern="1200">
          <a:solidFill>
            <a:schemeClr val="tx1"/>
          </a:solidFill>
          <a:latin typeface="+mn-lt"/>
          <a:ea typeface="+mn-ea"/>
          <a:cs typeface="+mn-cs"/>
        </a:defRPr>
      </a:lvl1pPr>
      <a:lvl2pPr marL="478094" algn="l" defTabSz="956188" rtl="0" eaLnBrk="1" latinLnBrk="0" hangingPunct="1">
        <a:defRPr sz="1900" kern="1200">
          <a:solidFill>
            <a:schemeClr val="tx1"/>
          </a:solidFill>
          <a:latin typeface="+mn-lt"/>
          <a:ea typeface="+mn-ea"/>
          <a:cs typeface="+mn-cs"/>
        </a:defRPr>
      </a:lvl2pPr>
      <a:lvl3pPr marL="956188" algn="l" defTabSz="956188" rtl="0" eaLnBrk="1" latinLnBrk="0" hangingPunct="1">
        <a:defRPr sz="1900" kern="1200">
          <a:solidFill>
            <a:schemeClr val="tx1"/>
          </a:solidFill>
          <a:latin typeface="+mn-lt"/>
          <a:ea typeface="+mn-ea"/>
          <a:cs typeface="+mn-cs"/>
        </a:defRPr>
      </a:lvl3pPr>
      <a:lvl4pPr marL="1434282" algn="l" defTabSz="956188" rtl="0" eaLnBrk="1" latinLnBrk="0" hangingPunct="1">
        <a:defRPr sz="1900" kern="1200">
          <a:solidFill>
            <a:schemeClr val="tx1"/>
          </a:solidFill>
          <a:latin typeface="+mn-lt"/>
          <a:ea typeface="+mn-ea"/>
          <a:cs typeface="+mn-cs"/>
        </a:defRPr>
      </a:lvl4pPr>
      <a:lvl5pPr marL="1912376" algn="l" defTabSz="956188" rtl="0" eaLnBrk="1" latinLnBrk="0" hangingPunct="1">
        <a:defRPr sz="1900" kern="1200">
          <a:solidFill>
            <a:schemeClr val="tx1"/>
          </a:solidFill>
          <a:latin typeface="+mn-lt"/>
          <a:ea typeface="+mn-ea"/>
          <a:cs typeface="+mn-cs"/>
        </a:defRPr>
      </a:lvl5pPr>
      <a:lvl6pPr marL="2390470" algn="l" defTabSz="956188" rtl="0" eaLnBrk="1" latinLnBrk="0" hangingPunct="1">
        <a:defRPr sz="1900" kern="1200">
          <a:solidFill>
            <a:schemeClr val="tx1"/>
          </a:solidFill>
          <a:latin typeface="+mn-lt"/>
          <a:ea typeface="+mn-ea"/>
          <a:cs typeface="+mn-cs"/>
        </a:defRPr>
      </a:lvl6pPr>
      <a:lvl7pPr marL="2868564" algn="l" defTabSz="956188" rtl="0" eaLnBrk="1" latinLnBrk="0" hangingPunct="1">
        <a:defRPr sz="1900" kern="1200">
          <a:solidFill>
            <a:schemeClr val="tx1"/>
          </a:solidFill>
          <a:latin typeface="+mn-lt"/>
          <a:ea typeface="+mn-ea"/>
          <a:cs typeface="+mn-cs"/>
        </a:defRPr>
      </a:lvl7pPr>
      <a:lvl8pPr marL="3346658" algn="l" defTabSz="956188" rtl="0" eaLnBrk="1" latinLnBrk="0" hangingPunct="1">
        <a:defRPr sz="1900" kern="1200">
          <a:solidFill>
            <a:schemeClr val="tx1"/>
          </a:solidFill>
          <a:latin typeface="+mn-lt"/>
          <a:ea typeface="+mn-ea"/>
          <a:cs typeface="+mn-cs"/>
        </a:defRPr>
      </a:lvl8pPr>
      <a:lvl9pPr marL="3824752" algn="l" defTabSz="95618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3.mp3"/><Relationship Id="rId7"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jerryjenkins.com/how-to-publish-a-book/"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bowker.com/" TargetMode="External"/><Relationship Id="rId4" Type="http://schemas.openxmlformats.org/officeDocument/2006/relationships/hyperlink" Target="https://writingabookwithwally.com/topics/writing-a-book"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jasminewomack.co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bookwritingbusiness.com/" TargetMode="External"/><Relationship Id="rId4" Type="http://schemas.openxmlformats.org/officeDocument/2006/relationships/hyperlink" Target="http://www.victormcglothin.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martpassiveincome.com/tutorials/start-podcast-pats-complete-step-step-podcasting-tutorial/" TargetMode="External"/><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courses.smartpassiveincome.com/" TargetMode="External"/><Relationship Id="rId5" Type="http://schemas.openxmlformats.org/officeDocument/2006/relationships/hyperlink" Target="https://side-hustle-pro.teachable.com/p/podcast-moguls" TargetMode="External"/><Relationship Id="rId4" Type="http://schemas.openxmlformats.org/officeDocument/2006/relationships/hyperlink" Target="https://www.podcastmotor.com/getting-on-podcasts-as-a-guest/"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demonicagladney.com/" TargetMode="External"/><Relationship Id="rId3" Type="http://schemas.openxmlformats.org/officeDocument/2006/relationships/hyperlink" Target="http://www.debrahj.com/" TargetMode="External"/><Relationship Id="rId7" Type="http://schemas.openxmlformats.org/officeDocument/2006/relationships/hyperlink" Target="http://www.practicingwhileblack.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barbeelawonline.com/" TargetMode="External"/><Relationship Id="rId5" Type="http://schemas.openxmlformats.org/officeDocument/2006/relationships/hyperlink" Target="https://www.linkedin.com/in/dcbarbee" TargetMode="External"/><Relationship Id="rId4" Type="http://schemas.openxmlformats.org/officeDocument/2006/relationships/hyperlink" Target="https://www.linkedin.com/in/debra-hunter-johnson-8902127" TargetMode="External"/><Relationship Id="rId9" Type="http://schemas.openxmlformats.org/officeDocument/2006/relationships/hyperlink" Target="https://www.linkedin.com/in/ddgladne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514" y="3813927"/>
            <a:ext cx="2017208" cy="1855353"/>
          </a:xfrm>
          <a:prstGeom prst="rect">
            <a:avLst/>
          </a:prstGeom>
        </p:spPr>
      </p:pic>
      <p:pic>
        <p:nvPicPr>
          <p:cNvPr id="5" name="Picture 4"/>
          <p:cNvPicPr>
            <a:picLocks noChangeAspect="1"/>
          </p:cNvPicPr>
          <p:nvPr/>
        </p:nvPicPr>
        <p:blipFill>
          <a:blip r:embed="rId4"/>
          <a:stretch>
            <a:fillRect/>
          </a:stretch>
        </p:blipFill>
        <p:spPr>
          <a:xfrm>
            <a:off x="2692400" y="924183"/>
            <a:ext cx="4424496" cy="2579207"/>
          </a:xfrm>
          <a:prstGeom prst="rect">
            <a:avLst/>
          </a:prstGeom>
        </p:spPr>
      </p:pic>
      <p:sp>
        <p:nvSpPr>
          <p:cNvPr id="3" name="Title 2"/>
          <p:cNvSpPr>
            <a:spLocks noGrp="1"/>
          </p:cNvSpPr>
          <p:nvPr>
            <p:ph type="title"/>
          </p:nvPr>
        </p:nvSpPr>
        <p:spPr>
          <a:xfrm>
            <a:off x="863499" y="10160"/>
            <a:ext cx="8727541" cy="1209040"/>
          </a:xfrm>
        </p:spPr>
        <p:txBody>
          <a:bodyPr>
            <a:noAutofit/>
          </a:bodyPr>
          <a:lstStyle/>
          <a:p>
            <a:pPr algn="ctr"/>
            <a:r>
              <a:rPr lang="en-US" sz="2800" dirty="0"/>
              <a:t>CCWC Conference</a:t>
            </a:r>
            <a:br>
              <a:rPr lang="en-US" sz="2800" dirty="0"/>
            </a:br>
            <a:r>
              <a:rPr lang="en-US" sz="2800" dirty="0"/>
              <a:t>GC Training Boot Camp &amp; MBA for Lawyers</a:t>
            </a:r>
            <a:br>
              <a:rPr lang="en-US" sz="2800" dirty="0"/>
            </a:br>
            <a:endParaRPr lang="en-US" sz="2800" dirty="0"/>
          </a:p>
        </p:txBody>
      </p:sp>
      <p:sp>
        <p:nvSpPr>
          <p:cNvPr id="2" name="Content Placeholder 1"/>
          <p:cNvSpPr>
            <a:spLocks noGrp="1"/>
          </p:cNvSpPr>
          <p:nvPr>
            <p:ph idx="4294967295"/>
          </p:nvPr>
        </p:nvSpPr>
        <p:spPr>
          <a:xfrm>
            <a:off x="406566" y="2985824"/>
            <a:ext cx="9184474" cy="4954278"/>
          </a:xfrm>
        </p:spPr>
        <p:txBody>
          <a:bodyPr>
            <a:normAutofit/>
          </a:bodyPr>
          <a:lstStyle/>
          <a:p>
            <a:pPr marL="0" indent="0" algn="ctr">
              <a:buNone/>
            </a:pPr>
            <a:r>
              <a:rPr lang="en-US" sz="4200" b="1" dirty="0">
                <a:solidFill>
                  <a:srgbClr val="0000FF"/>
                </a:solidFill>
                <a:effectLst>
                  <a:outerShdw blurRad="38100" dist="38100" dir="2700000" algn="tl">
                    <a:srgbClr val="000000">
                      <a:alpha val="43137"/>
                    </a:srgbClr>
                  </a:outerShdw>
                </a:effectLst>
              </a:rPr>
              <a:t>It’s Time: How to Write a Book &amp;  </a:t>
            </a:r>
          </a:p>
          <a:p>
            <a:pPr marL="0" indent="0" algn="ctr">
              <a:buNone/>
            </a:pPr>
            <a:r>
              <a:rPr lang="en-US" sz="4200" b="1" dirty="0">
                <a:solidFill>
                  <a:srgbClr val="0000FF"/>
                </a:solidFill>
                <a:effectLst>
                  <a:outerShdw blurRad="38100" dist="38100" dir="2700000" algn="tl">
                    <a:srgbClr val="000000">
                      <a:alpha val="43137"/>
                    </a:srgbClr>
                  </a:outerShdw>
                </a:effectLst>
              </a:rPr>
              <a:t>     Launch a Podcast in 2020</a:t>
            </a:r>
          </a:p>
          <a:p>
            <a:pPr marL="0" indent="0" algn="ctr">
              <a:buNone/>
            </a:pPr>
            <a:endParaRPr lang="en-US" sz="3200" b="1" dirty="0">
              <a:solidFill>
                <a:schemeClr val="tx1"/>
              </a:solidFill>
              <a:effectLst>
                <a:outerShdw blurRad="38100" dist="38100" dir="2700000" algn="tl">
                  <a:srgbClr val="000000">
                    <a:alpha val="43137"/>
                  </a:srgbClr>
                </a:outerShdw>
              </a:effectLst>
            </a:endParaRPr>
          </a:p>
          <a:p>
            <a:pPr marL="0" indent="0" algn="ctr">
              <a:buNone/>
            </a:pPr>
            <a:r>
              <a:rPr lang="en-US" sz="3200" b="1" dirty="0">
                <a:solidFill>
                  <a:schemeClr val="tx1"/>
                </a:solidFill>
                <a:effectLst>
                  <a:outerShdw blurRad="38100" dist="38100" dir="2700000" algn="tl">
                    <a:srgbClr val="000000">
                      <a:alpha val="43137"/>
                    </a:srgbClr>
                  </a:outerShdw>
                </a:effectLst>
              </a:rPr>
              <a:t>Wednesday, September 25, 2019</a:t>
            </a:r>
          </a:p>
          <a:p>
            <a:pPr marL="0" indent="0" algn="ctr">
              <a:buNone/>
            </a:pPr>
            <a:r>
              <a:rPr lang="en-US" sz="3200" b="1" dirty="0">
                <a:solidFill>
                  <a:schemeClr val="tx1"/>
                </a:solidFill>
                <a:effectLst>
                  <a:outerShdw blurRad="38100" dist="38100" dir="2700000" algn="tl">
                    <a:srgbClr val="000000">
                      <a:alpha val="43137"/>
                    </a:srgbClr>
                  </a:outerShdw>
                </a:effectLst>
              </a:rPr>
              <a:t>3:30 pm – 4:30 pm</a:t>
            </a:r>
          </a:p>
        </p:txBody>
      </p:sp>
    </p:spTree>
    <p:extLst>
      <p:ext uri="{BB962C8B-B14F-4D97-AF65-F5344CB8AC3E}">
        <p14:creationId xmlns:p14="http://schemas.microsoft.com/office/powerpoint/2010/main" val="4310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 Why Podcast? </a:t>
            </a:r>
          </a:p>
        </p:txBody>
      </p:sp>
      <p:sp>
        <p:nvSpPr>
          <p:cNvPr id="2" name="Content Placeholder 1"/>
          <p:cNvSpPr>
            <a:spLocks noGrp="1"/>
          </p:cNvSpPr>
          <p:nvPr>
            <p:ph idx="1"/>
          </p:nvPr>
        </p:nvSpPr>
        <p:spPr>
          <a:xfrm>
            <a:off x="89694" y="1284700"/>
            <a:ext cx="9153726" cy="5875505"/>
          </a:xfrm>
        </p:spPr>
        <p:txBody>
          <a:bodyPr>
            <a:normAutofit lnSpcReduction="10000"/>
          </a:bodyPr>
          <a:lstStyle/>
          <a:p>
            <a:pPr>
              <a:spcBef>
                <a:spcPts val="1800"/>
              </a:spcBef>
              <a:buClr>
                <a:srgbClr val="C00000"/>
              </a:buClr>
            </a:pPr>
            <a:r>
              <a:rPr lang="en-US" sz="1600" dirty="0"/>
              <a:t>Nearly 1 out of 3 people listen to one podcast a month. This is an increase from approximately 1 out 4 the prior year. Tom Webster from Edison Research, which covered podcasts since 2006, said this is the largest growth in podcast activity the company has seen since it began to cover podcasts. (Source: </a:t>
            </a:r>
            <a:r>
              <a:rPr lang="en-US" sz="1600" dirty="0" err="1"/>
              <a:t>Peiser</a:t>
            </a:r>
            <a:r>
              <a:rPr lang="en-US" sz="1600" dirty="0"/>
              <a:t>, Jaclyn, “Podcast Growth is Popping in the U.S., Survey Shows.” </a:t>
            </a:r>
            <a:r>
              <a:rPr lang="en-US" sz="1600" i="1" dirty="0"/>
              <a:t>The New York Times</a:t>
            </a:r>
            <a:r>
              <a:rPr lang="en-US" sz="1600" dirty="0"/>
              <a:t>. 6 Mar. 2019)</a:t>
            </a:r>
          </a:p>
          <a:p>
            <a:pPr>
              <a:spcBef>
                <a:spcPts val="1800"/>
              </a:spcBef>
              <a:buClr>
                <a:srgbClr val="C00000"/>
              </a:buClr>
            </a:pPr>
            <a:r>
              <a:rPr lang="en-US" sz="1600" dirty="0"/>
              <a:t>Podcasts are popular due to:</a:t>
            </a:r>
          </a:p>
          <a:p>
            <a:pPr lvl="1">
              <a:spcBef>
                <a:spcPts val="1800"/>
              </a:spcBef>
              <a:buClr>
                <a:srgbClr val="C00000"/>
              </a:buClr>
            </a:pPr>
            <a:r>
              <a:rPr lang="en-US" sz="1400" dirty="0"/>
              <a:t>The current preference for on-demand content (e.g., streaming television shows) </a:t>
            </a:r>
          </a:p>
          <a:p>
            <a:pPr lvl="1">
              <a:spcBef>
                <a:spcPts val="1800"/>
              </a:spcBef>
              <a:buClr>
                <a:srgbClr val="C00000"/>
              </a:buClr>
            </a:pPr>
            <a:r>
              <a:rPr lang="en-US" sz="1400" dirty="0"/>
              <a:t>The intimate experience (e.g., the use of voice, a common voice in the listener’s ear regularly, being part of the discussion, learning about the host)</a:t>
            </a:r>
          </a:p>
          <a:p>
            <a:pPr lvl="1">
              <a:spcBef>
                <a:spcPts val="1800"/>
              </a:spcBef>
              <a:buClr>
                <a:srgbClr val="C00000"/>
              </a:buClr>
            </a:pPr>
            <a:r>
              <a:rPr lang="en-US" sz="1400" dirty="0"/>
              <a:t>Flexibility in how you experience it (e.g., while exercising, while cleaning, while driving, while cooking)</a:t>
            </a:r>
          </a:p>
          <a:p>
            <a:pPr lvl="0">
              <a:spcBef>
                <a:spcPts val="1800"/>
              </a:spcBef>
              <a:buClr>
                <a:srgbClr val="C00000"/>
              </a:buClr>
            </a:pPr>
            <a:r>
              <a:rPr lang="en-US" sz="1600" dirty="0">
                <a:solidFill>
                  <a:srgbClr val="0F2A90"/>
                </a:solidFill>
              </a:rPr>
              <a:t>Podcasting allows you to:</a:t>
            </a:r>
          </a:p>
          <a:p>
            <a:pPr lvl="1">
              <a:spcBef>
                <a:spcPts val="1800"/>
              </a:spcBef>
              <a:buClr>
                <a:srgbClr val="C00000"/>
              </a:buClr>
            </a:pPr>
            <a:r>
              <a:rPr lang="en-US" sz="1400" dirty="0"/>
              <a:t>Stay present in front of your target audience</a:t>
            </a:r>
          </a:p>
          <a:p>
            <a:pPr lvl="1">
              <a:spcBef>
                <a:spcPts val="1800"/>
              </a:spcBef>
              <a:buClr>
                <a:srgbClr val="C00000"/>
              </a:buClr>
            </a:pPr>
            <a:r>
              <a:rPr lang="en-US" sz="1400" dirty="0"/>
              <a:t>Not worry about visuals or long-form written posts</a:t>
            </a:r>
          </a:p>
          <a:p>
            <a:pPr lvl="1">
              <a:spcBef>
                <a:spcPts val="1800"/>
              </a:spcBef>
              <a:buClr>
                <a:srgbClr val="C00000"/>
              </a:buClr>
            </a:pPr>
            <a:r>
              <a:rPr lang="en-US" sz="1400" dirty="0"/>
              <a:t>Connect with thought leaders</a:t>
            </a:r>
          </a:p>
          <a:p>
            <a:pPr lvl="1">
              <a:spcBef>
                <a:spcPts val="1800"/>
              </a:spcBef>
              <a:buClr>
                <a:srgbClr val="C00000"/>
              </a:buClr>
            </a:pPr>
            <a:r>
              <a:rPr lang="en-US" sz="1400" dirty="0"/>
              <a:t>Become known as a thought leader</a:t>
            </a:r>
          </a:p>
          <a:p>
            <a:pPr lvl="1">
              <a:spcBef>
                <a:spcPts val="1800"/>
              </a:spcBef>
              <a:buClr>
                <a:srgbClr val="C00000"/>
              </a:buClr>
            </a:pPr>
            <a:r>
              <a:rPr lang="en-US" sz="1400" dirty="0"/>
              <a:t>Create an asset</a:t>
            </a:r>
          </a:p>
          <a:p>
            <a:pPr lvl="1">
              <a:spcBef>
                <a:spcPts val="1800"/>
              </a:spcBef>
              <a:buClr>
                <a:srgbClr val="C00000"/>
              </a:buClr>
            </a:pPr>
            <a:endParaRPr lang="en-US" sz="1200" dirty="0"/>
          </a:p>
          <a:p>
            <a:pPr lvl="1">
              <a:spcBef>
                <a:spcPts val="1800"/>
              </a:spcBef>
              <a:buClr>
                <a:srgbClr val="C00000"/>
              </a:buClr>
            </a:pPr>
            <a:endParaRPr lang="en-US" sz="1200" dirty="0"/>
          </a:p>
          <a:p>
            <a:pPr lvl="0">
              <a:spcBef>
                <a:spcPts val="1800"/>
              </a:spcBef>
              <a:buClr>
                <a:srgbClr val="C00000"/>
              </a:buClr>
            </a:pPr>
            <a:endParaRPr lang="en-US" sz="1400" dirty="0">
              <a:solidFill>
                <a:srgbClr val="0F2A90"/>
              </a:solidFill>
            </a:endParaRPr>
          </a:p>
          <a:p>
            <a:pPr marL="478094" lvl="1" indent="0">
              <a:spcBef>
                <a:spcPts val="600"/>
              </a:spcBef>
              <a:buClr>
                <a:srgbClr val="C00000"/>
              </a:buClr>
              <a:buNone/>
            </a:pPr>
            <a:endParaRPr lang="en-US" sz="1200" dirty="0"/>
          </a:p>
          <a:p>
            <a:pPr marL="478094" lvl="1" indent="0">
              <a:spcBef>
                <a:spcPts val="600"/>
              </a:spcBef>
              <a:buClr>
                <a:srgbClr val="C00000"/>
              </a:buClr>
              <a:buNone/>
            </a:pPr>
            <a:endParaRPr lang="en-US" sz="1200" dirty="0"/>
          </a:p>
        </p:txBody>
      </p:sp>
      <p:pic>
        <p:nvPicPr>
          <p:cNvPr id="4" name="Picture 3"/>
          <p:cNvPicPr>
            <a:picLocks noChangeAspect="1"/>
          </p:cNvPicPr>
          <p:nvPr/>
        </p:nvPicPr>
        <p:blipFill>
          <a:blip r:embed="rId3"/>
          <a:stretch>
            <a:fillRect/>
          </a:stretch>
        </p:blipFill>
        <p:spPr>
          <a:xfrm>
            <a:off x="89694" y="0"/>
            <a:ext cx="1270355" cy="1168424"/>
          </a:xfrm>
          <a:prstGeom prst="rect">
            <a:avLst/>
          </a:prstGeom>
        </p:spPr>
      </p:pic>
    </p:spTree>
    <p:extLst>
      <p:ext uri="{BB962C8B-B14F-4D97-AF65-F5344CB8AC3E}">
        <p14:creationId xmlns:p14="http://schemas.microsoft.com/office/powerpoint/2010/main" val="118341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 What Are Your Goals for Your Podcast?</a:t>
            </a:r>
          </a:p>
        </p:txBody>
      </p:sp>
      <p:sp>
        <p:nvSpPr>
          <p:cNvPr id="2" name="Content Placeholder 1"/>
          <p:cNvSpPr>
            <a:spLocks noGrp="1"/>
          </p:cNvSpPr>
          <p:nvPr>
            <p:ph idx="1"/>
          </p:nvPr>
        </p:nvSpPr>
        <p:spPr>
          <a:xfrm>
            <a:off x="84221" y="1095676"/>
            <a:ext cx="9172513" cy="6003757"/>
          </a:xfrm>
        </p:spPr>
        <p:txBody>
          <a:bodyPr>
            <a:normAutofit/>
          </a:bodyPr>
          <a:lstStyle/>
          <a:p>
            <a:pPr>
              <a:spcBef>
                <a:spcPts val="1800"/>
              </a:spcBef>
              <a:buClr>
                <a:srgbClr val="C00000"/>
              </a:buClr>
            </a:pPr>
            <a:r>
              <a:rPr lang="en-US" dirty="0"/>
              <a:t>Passion Pursuit</a:t>
            </a:r>
          </a:p>
          <a:p>
            <a:pPr lvl="1">
              <a:spcBef>
                <a:spcPts val="1800"/>
              </a:spcBef>
              <a:buClr>
                <a:srgbClr val="C00000"/>
              </a:buClr>
            </a:pPr>
            <a:r>
              <a:rPr lang="en-US" dirty="0"/>
              <a:t>Explore an interest outside of law</a:t>
            </a:r>
          </a:p>
          <a:p>
            <a:pPr lvl="1">
              <a:spcBef>
                <a:spcPts val="1800"/>
              </a:spcBef>
              <a:buClr>
                <a:srgbClr val="C00000"/>
              </a:buClr>
            </a:pPr>
            <a:r>
              <a:rPr lang="en-US" dirty="0"/>
              <a:t>Example: “Travel Quips” by Reyna Walters-Morgan, Esq.</a:t>
            </a:r>
          </a:p>
          <a:p>
            <a:pPr lvl="1">
              <a:spcBef>
                <a:spcPts val="1800"/>
              </a:spcBef>
              <a:buClr>
                <a:srgbClr val="C00000"/>
              </a:buClr>
            </a:pPr>
            <a:endParaRPr lang="en-US" dirty="0"/>
          </a:p>
          <a:p>
            <a:pPr>
              <a:spcBef>
                <a:spcPts val="1800"/>
              </a:spcBef>
              <a:buClr>
                <a:srgbClr val="C00000"/>
              </a:buClr>
            </a:pPr>
            <a:r>
              <a:rPr lang="en-US" dirty="0"/>
              <a:t>Extension of Law Practice</a:t>
            </a:r>
          </a:p>
          <a:p>
            <a:pPr lvl="1">
              <a:spcBef>
                <a:spcPts val="1800"/>
              </a:spcBef>
              <a:buClr>
                <a:srgbClr val="C00000"/>
              </a:buClr>
            </a:pPr>
            <a:r>
              <a:rPr lang="en-US" dirty="0"/>
              <a:t>Market your legal skills / your law practice</a:t>
            </a:r>
          </a:p>
          <a:p>
            <a:pPr lvl="1">
              <a:spcBef>
                <a:spcPts val="1800"/>
              </a:spcBef>
              <a:buClr>
                <a:srgbClr val="C00000"/>
              </a:buClr>
            </a:pPr>
            <a:r>
              <a:rPr lang="en-US" dirty="0"/>
              <a:t>Example: “The Harvey Law Speaks Podcast” by Andrea Harvey, Esq.</a:t>
            </a:r>
          </a:p>
          <a:p>
            <a:pPr lvl="1">
              <a:spcBef>
                <a:spcPts val="1800"/>
              </a:spcBef>
              <a:buClr>
                <a:srgbClr val="C00000"/>
              </a:buClr>
            </a:pPr>
            <a:endParaRPr lang="en-US" dirty="0"/>
          </a:p>
          <a:p>
            <a:pPr>
              <a:spcBef>
                <a:spcPts val="1800"/>
              </a:spcBef>
              <a:buClr>
                <a:srgbClr val="C00000"/>
              </a:buClr>
            </a:pPr>
            <a:r>
              <a:rPr lang="en-US" dirty="0"/>
              <a:t>Side Hustle or Other Business Venture</a:t>
            </a:r>
          </a:p>
          <a:p>
            <a:pPr lvl="1">
              <a:spcBef>
                <a:spcPts val="1800"/>
              </a:spcBef>
              <a:buClr>
                <a:srgbClr val="C00000"/>
              </a:buClr>
            </a:pPr>
            <a:r>
              <a:rPr lang="en-US" dirty="0"/>
              <a:t>Build authority and an expertise outside of the law</a:t>
            </a:r>
          </a:p>
          <a:p>
            <a:pPr lvl="1">
              <a:spcBef>
                <a:spcPts val="1800"/>
              </a:spcBef>
              <a:buClr>
                <a:srgbClr val="C00000"/>
              </a:buClr>
            </a:pPr>
            <a:r>
              <a:rPr lang="en-US" dirty="0"/>
              <a:t>Example: “Speak Your Way to Cash” by Ashley Kirkwood, Esq.</a:t>
            </a:r>
          </a:p>
          <a:p>
            <a:pPr>
              <a:spcBef>
                <a:spcPts val="1800"/>
              </a:spcBef>
              <a:buClr>
                <a:srgbClr val="C00000"/>
              </a:buClr>
            </a:pPr>
            <a:endParaRPr lang="en-US" dirty="0"/>
          </a:p>
        </p:txBody>
      </p:sp>
      <p:pic>
        <p:nvPicPr>
          <p:cNvPr id="4" name="Picture 3"/>
          <p:cNvPicPr>
            <a:picLocks noChangeAspect="1"/>
          </p:cNvPicPr>
          <p:nvPr/>
        </p:nvPicPr>
        <p:blipFill>
          <a:blip r:embed="rId9"/>
          <a:stretch>
            <a:fillRect/>
          </a:stretch>
        </p:blipFill>
        <p:spPr>
          <a:xfrm>
            <a:off x="89694" y="0"/>
            <a:ext cx="1270355" cy="1168424"/>
          </a:xfrm>
          <a:prstGeom prst="rect">
            <a:avLst/>
          </a:prstGeom>
        </p:spPr>
      </p:pic>
      <p:pic>
        <p:nvPicPr>
          <p:cNvPr id="3" name="1_Travel Quips - Intro Only for CCWC Presentation">
            <a:hlinkClick r:id="" action="ppaction://media"/>
            <a:extLst>
              <a:ext uri="{FF2B5EF4-FFF2-40B4-BE49-F238E27FC236}">
                <a16:creationId xmlns:a16="http://schemas.microsoft.com/office/drawing/2014/main" id="{15EB3E48-837F-46B5-AC87-C4F776A0AE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14211" y="2142979"/>
            <a:ext cx="609600" cy="609600"/>
          </a:xfrm>
          <a:prstGeom prst="rect">
            <a:avLst/>
          </a:prstGeom>
        </p:spPr>
      </p:pic>
      <p:pic>
        <p:nvPicPr>
          <p:cNvPr id="5" name="2_Harvey Law Speaks - Intro Only for CCWC Presentation">
            <a:hlinkClick r:id="" action="ppaction://media"/>
            <a:extLst>
              <a:ext uri="{FF2B5EF4-FFF2-40B4-BE49-F238E27FC236}">
                <a16:creationId xmlns:a16="http://schemas.microsoft.com/office/drawing/2014/main" id="{A467A851-3D35-401C-9594-5A23F2FE5C4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738888" y="4337538"/>
            <a:ext cx="609600" cy="609600"/>
          </a:xfrm>
          <a:prstGeom prst="rect">
            <a:avLst/>
          </a:prstGeom>
        </p:spPr>
      </p:pic>
      <p:pic>
        <p:nvPicPr>
          <p:cNvPr id="6" name="3_Speak Your Way to Cash - Intro Only for CCWC Presentation">
            <a:hlinkClick r:id="" action="ppaction://media"/>
            <a:extLst>
              <a:ext uri="{FF2B5EF4-FFF2-40B4-BE49-F238E27FC236}">
                <a16:creationId xmlns:a16="http://schemas.microsoft.com/office/drawing/2014/main" id="{6401AAA8-B6FC-42EE-9099-1F8BE13048B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129288" y="6489833"/>
            <a:ext cx="609600" cy="609600"/>
          </a:xfrm>
          <a:prstGeom prst="rect">
            <a:avLst/>
          </a:prstGeom>
        </p:spPr>
      </p:pic>
    </p:spTree>
    <p:extLst>
      <p:ext uri="{BB962C8B-B14F-4D97-AF65-F5344CB8AC3E}">
        <p14:creationId xmlns:p14="http://schemas.microsoft.com/office/powerpoint/2010/main" val="320559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6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08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fontScale="90000"/>
          </a:bodyPr>
          <a:lstStyle/>
          <a:p>
            <a:r>
              <a:rPr lang="en-US" dirty="0"/>
              <a:t>Tips on How to Launch an </a:t>
            </a:r>
            <a:br>
              <a:rPr lang="en-US" dirty="0"/>
            </a:br>
            <a:r>
              <a:rPr lang="en-US" dirty="0"/>
              <a:t>Independent Podcast</a:t>
            </a:r>
          </a:p>
        </p:txBody>
      </p:sp>
      <p:sp>
        <p:nvSpPr>
          <p:cNvPr id="2" name="Content Placeholder 1"/>
          <p:cNvSpPr>
            <a:spLocks noGrp="1"/>
          </p:cNvSpPr>
          <p:nvPr>
            <p:ph idx="1"/>
          </p:nvPr>
        </p:nvSpPr>
        <p:spPr>
          <a:xfrm>
            <a:off x="0" y="1168424"/>
            <a:ext cx="9256734" cy="6396260"/>
          </a:xfrm>
        </p:spPr>
        <p:txBody>
          <a:bodyPr>
            <a:normAutofit fontScale="70000" lnSpcReduction="20000"/>
          </a:bodyPr>
          <a:lstStyle/>
          <a:p>
            <a:pPr>
              <a:spcBef>
                <a:spcPts val="1800"/>
              </a:spcBef>
              <a:buClr>
                <a:srgbClr val="C00000"/>
              </a:buClr>
            </a:pPr>
            <a:r>
              <a:rPr lang="en-US" sz="2300" b="1" dirty="0"/>
              <a:t>Step 1: Decide on Your Goals and Prepare the Structure</a:t>
            </a:r>
          </a:p>
          <a:p>
            <a:pPr lvl="1">
              <a:lnSpc>
                <a:spcPct val="120000"/>
              </a:lnSpc>
              <a:spcBef>
                <a:spcPts val="0"/>
              </a:spcBef>
              <a:buClr>
                <a:srgbClr val="C00000"/>
              </a:buClr>
            </a:pPr>
            <a:r>
              <a:rPr lang="en-US" sz="2100" dirty="0"/>
              <a:t>Describe your ideal listener</a:t>
            </a:r>
          </a:p>
          <a:p>
            <a:pPr lvl="1">
              <a:lnSpc>
                <a:spcPct val="120000"/>
              </a:lnSpc>
              <a:spcBef>
                <a:spcPts val="0"/>
              </a:spcBef>
              <a:buClr>
                <a:srgbClr val="C00000"/>
              </a:buClr>
            </a:pPr>
            <a:r>
              <a:rPr lang="en-US" sz="2100" dirty="0"/>
              <a:t>Decide if there will be interviews or a co-host / co-hosts</a:t>
            </a:r>
          </a:p>
          <a:p>
            <a:pPr lvl="1">
              <a:lnSpc>
                <a:spcPct val="120000"/>
              </a:lnSpc>
              <a:spcBef>
                <a:spcPts val="0"/>
              </a:spcBef>
              <a:buClr>
                <a:srgbClr val="C00000"/>
              </a:buClr>
            </a:pPr>
            <a:r>
              <a:rPr lang="en-US" sz="2100" dirty="0"/>
              <a:t>Select a title that will attract your ideal listener</a:t>
            </a:r>
          </a:p>
          <a:p>
            <a:pPr lvl="1">
              <a:lnSpc>
                <a:spcPct val="120000"/>
              </a:lnSpc>
              <a:spcBef>
                <a:spcPts val="0"/>
              </a:spcBef>
              <a:buClr>
                <a:srgbClr val="C00000"/>
              </a:buClr>
            </a:pPr>
            <a:r>
              <a:rPr lang="en-US" sz="2100" dirty="0"/>
              <a:t>Select cover art that will attract your ideal listener</a:t>
            </a:r>
          </a:p>
          <a:p>
            <a:pPr lvl="1">
              <a:lnSpc>
                <a:spcPct val="120000"/>
              </a:lnSpc>
              <a:spcBef>
                <a:spcPts val="0"/>
              </a:spcBef>
              <a:buClr>
                <a:srgbClr val="C00000"/>
              </a:buClr>
            </a:pPr>
            <a:r>
              <a:rPr lang="en-US" sz="2100" dirty="0"/>
              <a:t>Decide schedule (if any) for releasing new episodes</a:t>
            </a:r>
          </a:p>
          <a:p>
            <a:pPr>
              <a:spcBef>
                <a:spcPts val="1800"/>
              </a:spcBef>
              <a:buClr>
                <a:srgbClr val="C00000"/>
              </a:buClr>
            </a:pPr>
            <a:r>
              <a:rPr lang="en-US" sz="2300" b="1" dirty="0"/>
              <a:t>Step 2: Prepare for the Recording Process and Record</a:t>
            </a:r>
          </a:p>
          <a:p>
            <a:pPr lvl="1">
              <a:lnSpc>
                <a:spcPct val="120000"/>
              </a:lnSpc>
              <a:spcBef>
                <a:spcPts val="0"/>
              </a:spcBef>
              <a:buClr>
                <a:srgbClr val="C00000"/>
              </a:buClr>
            </a:pPr>
            <a:r>
              <a:rPr lang="en-US" sz="2100" dirty="0"/>
              <a:t>Prepare guest or co-host agreements, if applicable</a:t>
            </a:r>
          </a:p>
          <a:p>
            <a:pPr lvl="1">
              <a:lnSpc>
                <a:spcPct val="120000"/>
              </a:lnSpc>
              <a:spcBef>
                <a:spcPts val="0"/>
              </a:spcBef>
              <a:buClr>
                <a:srgbClr val="C00000"/>
              </a:buClr>
            </a:pPr>
            <a:r>
              <a:rPr lang="en-US" sz="2100" dirty="0"/>
              <a:t>Determine the software that will be used to record</a:t>
            </a:r>
          </a:p>
          <a:p>
            <a:pPr lvl="1">
              <a:lnSpc>
                <a:spcPct val="120000"/>
              </a:lnSpc>
              <a:spcBef>
                <a:spcPts val="0"/>
              </a:spcBef>
              <a:buClr>
                <a:srgbClr val="C00000"/>
              </a:buClr>
            </a:pPr>
            <a:r>
              <a:rPr lang="en-US" sz="2100" dirty="0"/>
              <a:t>Book interviews or confirm co-host(s), if applicable</a:t>
            </a:r>
          </a:p>
          <a:p>
            <a:pPr lvl="1">
              <a:lnSpc>
                <a:spcPct val="120000"/>
              </a:lnSpc>
              <a:spcBef>
                <a:spcPts val="0"/>
              </a:spcBef>
              <a:buClr>
                <a:srgbClr val="C00000"/>
              </a:buClr>
            </a:pPr>
            <a:r>
              <a:rPr lang="en-US" sz="2100" dirty="0"/>
              <a:t>Outline and record introductory episode</a:t>
            </a:r>
          </a:p>
          <a:p>
            <a:pPr lvl="1">
              <a:lnSpc>
                <a:spcPct val="120000"/>
              </a:lnSpc>
              <a:spcBef>
                <a:spcPts val="0"/>
              </a:spcBef>
              <a:buClr>
                <a:srgbClr val="C00000"/>
              </a:buClr>
            </a:pPr>
            <a:r>
              <a:rPr lang="en-US" sz="2100" dirty="0"/>
              <a:t>Record two additional episodes</a:t>
            </a:r>
          </a:p>
          <a:p>
            <a:pPr lvl="1">
              <a:lnSpc>
                <a:spcPct val="120000"/>
              </a:lnSpc>
              <a:spcBef>
                <a:spcPts val="0"/>
              </a:spcBef>
              <a:buClr>
                <a:srgbClr val="C00000"/>
              </a:buClr>
            </a:pPr>
            <a:r>
              <a:rPr lang="en-US" sz="2100" dirty="0"/>
              <a:t>Edit or have episodes edited</a:t>
            </a:r>
          </a:p>
          <a:p>
            <a:pPr>
              <a:spcBef>
                <a:spcPts val="1800"/>
              </a:spcBef>
              <a:buClr>
                <a:srgbClr val="C00000"/>
              </a:buClr>
            </a:pPr>
            <a:r>
              <a:rPr lang="en-US" sz="2300" b="1" dirty="0"/>
              <a:t>Step 3: Publish</a:t>
            </a:r>
          </a:p>
          <a:p>
            <a:pPr lvl="1">
              <a:lnSpc>
                <a:spcPct val="120000"/>
              </a:lnSpc>
              <a:spcBef>
                <a:spcPts val="0"/>
              </a:spcBef>
              <a:buClr>
                <a:srgbClr val="C00000"/>
              </a:buClr>
            </a:pPr>
            <a:r>
              <a:rPr lang="en-US" dirty="0"/>
              <a:t>Decide on what platform to host your podcast (e.g., </a:t>
            </a:r>
            <a:r>
              <a:rPr lang="en-US" dirty="0" err="1"/>
              <a:t>Libsyn</a:t>
            </a:r>
            <a:r>
              <a:rPr lang="en-US" dirty="0"/>
              <a:t>, </a:t>
            </a:r>
            <a:r>
              <a:rPr lang="en-US" dirty="0" err="1"/>
              <a:t>Podbean</a:t>
            </a:r>
            <a:r>
              <a:rPr lang="en-US" dirty="0"/>
              <a:t>)</a:t>
            </a:r>
          </a:p>
          <a:p>
            <a:pPr lvl="1">
              <a:lnSpc>
                <a:spcPct val="120000"/>
              </a:lnSpc>
              <a:spcBef>
                <a:spcPts val="0"/>
              </a:spcBef>
              <a:buClr>
                <a:srgbClr val="C00000"/>
              </a:buClr>
            </a:pPr>
            <a:r>
              <a:rPr lang="en-US" dirty="0"/>
              <a:t>Add your podcast RSS feed to podcast apps such as Spotify, Apple Music, </a:t>
            </a:r>
            <a:r>
              <a:rPr lang="en-US" dirty="0" err="1"/>
              <a:t>Stitcher</a:t>
            </a:r>
            <a:r>
              <a:rPr lang="en-US" dirty="0"/>
              <a:t>, and Google Podcasts</a:t>
            </a:r>
          </a:p>
          <a:p>
            <a:pPr lvl="1">
              <a:lnSpc>
                <a:spcPct val="120000"/>
              </a:lnSpc>
              <a:spcBef>
                <a:spcPts val="0"/>
              </a:spcBef>
              <a:buClr>
                <a:srgbClr val="C00000"/>
              </a:buClr>
            </a:pPr>
            <a:r>
              <a:rPr lang="en-US" dirty="0"/>
              <a:t>Create a website for show notes</a:t>
            </a:r>
          </a:p>
          <a:p>
            <a:pPr>
              <a:spcBef>
                <a:spcPts val="1800"/>
              </a:spcBef>
              <a:buClr>
                <a:srgbClr val="C00000"/>
              </a:buClr>
            </a:pPr>
            <a:r>
              <a:rPr lang="en-US" sz="2300" b="1" dirty="0"/>
              <a:t>Step 4: Promote Your Podcast</a:t>
            </a:r>
          </a:p>
          <a:p>
            <a:pPr lvl="1">
              <a:lnSpc>
                <a:spcPct val="120000"/>
              </a:lnSpc>
              <a:spcBef>
                <a:spcPts val="0"/>
              </a:spcBef>
              <a:buClr>
                <a:srgbClr val="C00000"/>
              </a:buClr>
            </a:pPr>
            <a:r>
              <a:rPr lang="en-US" dirty="0"/>
              <a:t>Social media</a:t>
            </a:r>
          </a:p>
          <a:p>
            <a:pPr lvl="1">
              <a:lnSpc>
                <a:spcPct val="120000"/>
              </a:lnSpc>
              <a:spcBef>
                <a:spcPts val="0"/>
              </a:spcBef>
              <a:buClr>
                <a:srgbClr val="C00000"/>
              </a:buClr>
            </a:pPr>
            <a:r>
              <a:rPr lang="en-US" dirty="0"/>
              <a:t>Serve as a guest</a:t>
            </a:r>
          </a:p>
          <a:p>
            <a:pPr lvl="1">
              <a:lnSpc>
                <a:spcPct val="120000"/>
              </a:lnSpc>
              <a:spcBef>
                <a:spcPts val="0"/>
              </a:spcBef>
              <a:buClr>
                <a:srgbClr val="C00000"/>
              </a:buClr>
            </a:pPr>
            <a:r>
              <a:rPr lang="en-US" dirty="0"/>
              <a:t>In-person education</a:t>
            </a:r>
          </a:p>
          <a:p>
            <a:pPr lvl="1">
              <a:lnSpc>
                <a:spcPct val="120000"/>
              </a:lnSpc>
              <a:spcBef>
                <a:spcPts val="0"/>
              </a:spcBef>
              <a:buClr>
                <a:srgbClr val="C00000"/>
              </a:buClr>
            </a:pPr>
            <a:r>
              <a:rPr lang="en-US" dirty="0"/>
              <a:t>Obtain reviews</a:t>
            </a:r>
          </a:p>
          <a:p>
            <a:pPr lvl="1">
              <a:lnSpc>
                <a:spcPct val="120000"/>
              </a:lnSpc>
              <a:spcBef>
                <a:spcPts val="0"/>
              </a:spcBef>
              <a:buClr>
                <a:srgbClr val="C00000"/>
              </a:buClr>
            </a:pPr>
            <a:r>
              <a:rPr lang="en-US" dirty="0"/>
              <a:t>Create promotional materials</a:t>
            </a:r>
          </a:p>
          <a:p>
            <a:pPr lvl="1">
              <a:lnSpc>
                <a:spcPct val="120000"/>
              </a:lnSpc>
              <a:spcBef>
                <a:spcPts val="0"/>
              </a:spcBef>
              <a:buClr>
                <a:srgbClr val="C00000"/>
              </a:buClr>
            </a:pPr>
            <a:r>
              <a:rPr lang="en-US" dirty="0"/>
              <a:t>Keep adding new episodes</a:t>
            </a:r>
          </a:p>
        </p:txBody>
      </p:sp>
      <p:pic>
        <p:nvPicPr>
          <p:cNvPr id="4" name="Picture 3"/>
          <p:cNvPicPr>
            <a:picLocks noChangeAspect="1"/>
          </p:cNvPicPr>
          <p:nvPr/>
        </p:nvPicPr>
        <p:blipFill>
          <a:blip r:embed="rId3"/>
          <a:stretch>
            <a:fillRect/>
          </a:stretch>
        </p:blipFill>
        <p:spPr>
          <a:xfrm>
            <a:off x="89694" y="0"/>
            <a:ext cx="1270355" cy="1168424"/>
          </a:xfrm>
          <a:prstGeom prst="rect">
            <a:avLst/>
          </a:prstGeom>
        </p:spPr>
      </p:pic>
    </p:spTree>
    <p:extLst>
      <p:ext uri="{BB962C8B-B14F-4D97-AF65-F5344CB8AC3E}">
        <p14:creationId xmlns:p14="http://schemas.microsoft.com/office/powerpoint/2010/main" val="134554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Examples</a:t>
            </a:r>
          </a:p>
        </p:txBody>
      </p:sp>
      <p:sp>
        <p:nvSpPr>
          <p:cNvPr id="2" name="Content Placeholder 1"/>
          <p:cNvSpPr>
            <a:spLocks noGrp="1"/>
          </p:cNvSpPr>
          <p:nvPr>
            <p:ph idx="1"/>
          </p:nvPr>
        </p:nvSpPr>
        <p:spPr>
          <a:xfrm>
            <a:off x="103008" y="1294860"/>
            <a:ext cx="9153726" cy="5875505"/>
          </a:xfrm>
        </p:spPr>
        <p:txBody>
          <a:bodyPr>
            <a:normAutofit/>
          </a:bodyPr>
          <a:lstStyle/>
          <a:p>
            <a:pPr>
              <a:buClr>
                <a:srgbClr val="AF1919"/>
              </a:buClr>
            </a:pPr>
            <a:r>
              <a:rPr lang="en-US" dirty="0"/>
              <a:t>Reach out!</a:t>
            </a:r>
          </a:p>
          <a:p>
            <a:pPr lvl="1">
              <a:buClr>
                <a:srgbClr val="AF1919"/>
              </a:buClr>
            </a:pPr>
            <a:r>
              <a:rPr lang="en-US" dirty="0"/>
              <a:t>Podcasters, News Stations, Public Speakers</a:t>
            </a:r>
          </a:p>
          <a:p>
            <a:pPr marL="0" indent="0">
              <a:buNone/>
            </a:pPr>
            <a:endParaRPr lang="en-US" dirty="0"/>
          </a:p>
          <a:p>
            <a:pPr>
              <a:buClr>
                <a:srgbClr val="AF1919"/>
              </a:buClr>
            </a:pPr>
            <a:r>
              <a:rPr lang="en-US" dirty="0"/>
              <a:t>Be prepared</a:t>
            </a:r>
          </a:p>
          <a:p>
            <a:endParaRPr lang="en-US" dirty="0"/>
          </a:p>
          <a:p>
            <a:pPr>
              <a:buClr>
                <a:srgbClr val="AF1919"/>
              </a:buClr>
            </a:pPr>
            <a:r>
              <a:rPr lang="en-US" dirty="0"/>
              <a:t>Repurpose content</a:t>
            </a:r>
          </a:p>
          <a:p>
            <a:pPr lvl="1">
              <a:buClr>
                <a:srgbClr val="AF1919"/>
              </a:buClr>
            </a:pPr>
            <a:r>
              <a:rPr lang="en-US" dirty="0"/>
              <a:t>Website, Social Media, Client cultivation</a:t>
            </a:r>
          </a:p>
          <a:p>
            <a:endParaRPr lang="en-US" dirty="0"/>
          </a:p>
          <a:p>
            <a:pPr>
              <a:buClr>
                <a:srgbClr val="AF1919"/>
              </a:buClr>
            </a:pPr>
            <a:r>
              <a:rPr lang="en-US" dirty="0"/>
              <a:t>Video Podcast Example</a:t>
            </a:r>
          </a:p>
        </p:txBody>
      </p:sp>
      <p:pic>
        <p:nvPicPr>
          <p:cNvPr id="4" name="Picture 3"/>
          <p:cNvPicPr>
            <a:picLocks noChangeAspect="1"/>
          </p:cNvPicPr>
          <p:nvPr/>
        </p:nvPicPr>
        <p:blipFill>
          <a:blip r:embed="rId3"/>
          <a:stretch>
            <a:fillRect/>
          </a:stretch>
        </p:blipFill>
        <p:spPr>
          <a:xfrm>
            <a:off x="89694" y="0"/>
            <a:ext cx="1270355" cy="1168424"/>
          </a:xfrm>
          <a:prstGeom prst="rect">
            <a:avLst/>
          </a:prstGeom>
        </p:spPr>
      </p:pic>
    </p:spTree>
    <p:extLst>
      <p:ext uri="{BB962C8B-B14F-4D97-AF65-F5344CB8AC3E}">
        <p14:creationId xmlns:p14="http://schemas.microsoft.com/office/powerpoint/2010/main" val="21809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Key Book Resources Summary</a:t>
            </a:r>
          </a:p>
        </p:txBody>
      </p:sp>
      <p:sp>
        <p:nvSpPr>
          <p:cNvPr id="2" name="Content Placeholder 1"/>
          <p:cNvSpPr>
            <a:spLocks noGrp="1"/>
          </p:cNvSpPr>
          <p:nvPr>
            <p:ph idx="1"/>
          </p:nvPr>
        </p:nvSpPr>
        <p:spPr>
          <a:xfrm>
            <a:off x="103008" y="1144271"/>
            <a:ext cx="9153726" cy="5875505"/>
          </a:xfrm>
        </p:spPr>
        <p:txBody>
          <a:bodyPr>
            <a:normAutofit fontScale="92500" lnSpcReduction="10000"/>
          </a:bodyPr>
          <a:lstStyle/>
          <a:p>
            <a:pPr marL="0" indent="0">
              <a:spcBef>
                <a:spcPts val="1800"/>
              </a:spcBef>
              <a:buClr>
                <a:srgbClr val="C00000"/>
              </a:buClr>
              <a:buNone/>
            </a:pPr>
            <a:r>
              <a:rPr lang="en-US" sz="2600" b="1" dirty="0">
                <a:solidFill>
                  <a:srgbClr val="0070C0"/>
                </a:solidFill>
              </a:rPr>
              <a:t>Writing, Marketing &amp; Publishing Resources</a:t>
            </a:r>
          </a:p>
          <a:p>
            <a:pPr>
              <a:spcBef>
                <a:spcPts val="1800"/>
              </a:spcBef>
              <a:buClr>
                <a:srgbClr val="AF1919"/>
              </a:buClr>
            </a:pPr>
            <a:r>
              <a:rPr lang="en-US" dirty="0"/>
              <a:t>“How to Publish a Book” by Jerry Jenkins (</a:t>
            </a:r>
            <a:r>
              <a:rPr lang="en-US" dirty="0">
                <a:hlinkClick r:id="rId3"/>
              </a:rPr>
              <a:t>https://jerryjenkins.com/how-to-publish-a-book/</a:t>
            </a:r>
            <a:r>
              <a:rPr lang="en-US" dirty="0"/>
              <a:t>)</a:t>
            </a:r>
          </a:p>
          <a:p>
            <a:pPr>
              <a:spcBef>
                <a:spcPts val="1800"/>
              </a:spcBef>
              <a:buClr>
                <a:srgbClr val="AF1919"/>
              </a:buClr>
            </a:pPr>
            <a:r>
              <a:rPr lang="en-US" dirty="0"/>
              <a:t>“Wally Bock’s Writing Edge” by Wally Bock (</a:t>
            </a:r>
            <a:r>
              <a:rPr lang="en-US" dirty="0">
                <a:hlinkClick r:id="rId4"/>
              </a:rPr>
              <a:t>https://writingabookwithwally.com/topics/writing-a-book</a:t>
            </a:r>
            <a:r>
              <a:rPr lang="en-US" dirty="0"/>
              <a:t>)</a:t>
            </a:r>
          </a:p>
          <a:p>
            <a:pPr>
              <a:spcBef>
                <a:spcPts val="1800"/>
              </a:spcBef>
              <a:buClr>
                <a:srgbClr val="AF1919"/>
              </a:buClr>
            </a:pPr>
            <a:r>
              <a:rPr lang="en-US" dirty="0"/>
              <a:t>“Resonate: Present Visual Stories that Transform Audiences” by Nancy Duarte</a:t>
            </a:r>
          </a:p>
          <a:p>
            <a:pPr lvl="0">
              <a:spcBef>
                <a:spcPts val="1800"/>
              </a:spcBef>
              <a:buClr>
                <a:srgbClr val="AF1919"/>
              </a:buClr>
            </a:pPr>
            <a:r>
              <a:rPr lang="en-US" dirty="0"/>
              <a:t>“The Self-Publishing Manual” by Dan Poynter</a:t>
            </a:r>
          </a:p>
          <a:p>
            <a:pPr lvl="0">
              <a:spcBef>
                <a:spcPts val="1800"/>
              </a:spcBef>
              <a:buClr>
                <a:srgbClr val="AF1919"/>
              </a:buClr>
            </a:pPr>
            <a:r>
              <a:rPr lang="en-US" dirty="0"/>
              <a:t>“1001 Ways to Market Your Books” by John Kremer</a:t>
            </a:r>
          </a:p>
          <a:p>
            <a:pPr lvl="0">
              <a:spcBef>
                <a:spcPts val="1800"/>
              </a:spcBef>
              <a:buClr>
                <a:srgbClr val="AF1919"/>
              </a:buClr>
            </a:pPr>
            <a:r>
              <a:rPr lang="en-US" dirty="0"/>
              <a:t>“The Successful Writer’s Handbook” by Patricia Fry</a:t>
            </a:r>
          </a:p>
          <a:p>
            <a:pPr lvl="0">
              <a:spcBef>
                <a:spcPts val="1800"/>
              </a:spcBef>
              <a:buClr>
                <a:srgbClr val="AF1919"/>
              </a:buClr>
            </a:pPr>
            <a:r>
              <a:rPr lang="en-US" dirty="0"/>
              <a:t>“Is There a Book Inside of You?” by Dan Poynter &amp; Mindy Bingham</a:t>
            </a:r>
          </a:p>
          <a:p>
            <a:pPr lvl="0">
              <a:spcBef>
                <a:spcPts val="1800"/>
              </a:spcBef>
              <a:buClr>
                <a:srgbClr val="AF1919"/>
              </a:buClr>
            </a:pPr>
            <a:r>
              <a:rPr lang="en-US" dirty="0"/>
              <a:t>Books in Print - R.R. Bowker (</a:t>
            </a:r>
            <a:r>
              <a:rPr lang="en-US" u="sng" dirty="0">
                <a:hlinkClick r:id="rId5"/>
              </a:rPr>
              <a:t>www.bowker.com</a:t>
            </a:r>
            <a:r>
              <a:rPr lang="en-US" dirty="0"/>
              <a:t>) </a:t>
            </a:r>
          </a:p>
          <a:p>
            <a:pPr lvl="0">
              <a:spcBef>
                <a:spcPts val="1800"/>
              </a:spcBef>
              <a:buClr>
                <a:srgbClr val="AF1919"/>
              </a:buClr>
            </a:pPr>
            <a:endParaRPr lang="en-US" dirty="0"/>
          </a:p>
          <a:p>
            <a:pPr>
              <a:spcBef>
                <a:spcPts val="1800"/>
              </a:spcBef>
              <a:buClr>
                <a:srgbClr val="C00000"/>
              </a:buClr>
            </a:pPr>
            <a:endParaRPr lang="en-US" dirty="0"/>
          </a:p>
          <a:p>
            <a:pPr lvl="1">
              <a:spcBef>
                <a:spcPts val="1800"/>
              </a:spcBef>
              <a:buClr>
                <a:srgbClr val="C00000"/>
              </a:buClr>
            </a:pPr>
            <a:endParaRPr lang="en-US" dirty="0"/>
          </a:p>
          <a:p>
            <a:pPr lvl="1">
              <a:spcBef>
                <a:spcPts val="1800"/>
              </a:spcBef>
              <a:buClr>
                <a:srgbClr val="C00000"/>
              </a:buClr>
            </a:pPr>
            <a:endParaRPr lang="en-US" dirty="0"/>
          </a:p>
        </p:txBody>
      </p:sp>
      <p:pic>
        <p:nvPicPr>
          <p:cNvPr id="4" name="Picture 3"/>
          <p:cNvPicPr>
            <a:picLocks noChangeAspect="1"/>
          </p:cNvPicPr>
          <p:nvPr/>
        </p:nvPicPr>
        <p:blipFill>
          <a:blip r:embed="rId6"/>
          <a:stretch>
            <a:fillRect/>
          </a:stretch>
        </p:blipFill>
        <p:spPr>
          <a:xfrm>
            <a:off x="0" y="14001"/>
            <a:ext cx="1448790" cy="1031491"/>
          </a:xfrm>
          <a:prstGeom prst="rect">
            <a:avLst/>
          </a:prstGeom>
        </p:spPr>
      </p:pic>
    </p:spTree>
    <p:extLst>
      <p:ext uri="{BB962C8B-B14F-4D97-AF65-F5344CB8AC3E}">
        <p14:creationId xmlns:p14="http://schemas.microsoft.com/office/powerpoint/2010/main" val="240745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Key Book Resources Summary</a:t>
            </a:r>
          </a:p>
        </p:txBody>
      </p:sp>
      <p:sp>
        <p:nvSpPr>
          <p:cNvPr id="2" name="Content Placeholder 1"/>
          <p:cNvSpPr>
            <a:spLocks noGrp="1"/>
          </p:cNvSpPr>
          <p:nvPr>
            <p:ph idx="1"/>
          </p:nvPr>
        </p:nvSpPr>
        <p:spPr>
          <a:xfrm>
            <a:off x="103008" y="1365980"/>
            <a:ext cx="9153726" cy="5875505"/>
          </a:xfrm>
        </p:spPr>
        <p:txBody>
          <a:bodyPr>
            <a:normAutofit/>
          </a:bodyPr>
          <a:lstStyle/>
          <a:p>
            <a:pPr marL="0" indent="0">
              <a:spcBef>
                <a:spcPts val="1800"/>
              </a:spcBef>
              <a:buClr>
                <a:srgbClr val="C00000"/>
              </a:buClr>
              <a:buNone/>
            </a:pPr>
            <a:r>
              <a:rPr lang="en-US" b="1" dirty="0">
                <a:solidFill>
                  <a:srgbClr val="0070C0"/>
                </a:solidFill>
              </a:rPr>
              <a:t>Online Publishing Resources</a:t>
            </a:r>
          </a:p>
          <a:p>
            <a:pPr>
              <a:spcBef>
                <a:spcPts val="1800"/>
              </a:spcBef>
              <a:buClr>
                <a:srgbClr val="AF1919"/>
              </a:buClr>
            </a:pPr>
            <a:r>
              <a:rPr lang="en-US" sz="2200" dirty="0"/>
              <a:t>“Take Control with Self Publishing” by Amazon</a:t>
            </a:r>
          </a:p>
          <a:p>
            <a:pPr marL="344488" indent="0">
              <a:spcBef>
                <a:spcPts val="0"/>
              </a:spcBef>
              <a:buClr>
                <a:srgbClr val="AF1919"/>
              </a:buClr>
              <a:buNone/>
            </a:pPr>
            <a:r>
              <a:rPr lang="en-US" sz="2200" dirty="0">
                <a:solidFill>
                  <a:srgbClr val="002060"/>
                </a:solidFill>
              </a:rPr>
              <a:t>(</a:t>
            </a:r>
            <a:r>
              <a:rPr lang="en-US" sz="2200" dirty="0">
                <a:solidFill>
                  <a:srgbClr val="0000FF"/>
                </a:solidFill>
              </a:rPr>
              <a:t>https://www.amazon.com/gp/seller-account/mm-summary-page.html?topic=200260520</a:t>
            </a:r>
            <a:r>
              <a:rPr lang="en-US" sz="2200" dirty="0">
                <a:solidFill>
                  <a:srgbClr val="002060"/>
                </a:solidFill>
              </a:rPr>
              <a:t>)</a:t>
            </a:r>
          </a:p>
          <a:p>
            <a:pPr marL="344488" indent="0">
              <a:spcBef>
                <a:spcPts val="0"/>
              </a:spcBef>
              <a:buClr>
                <a:srgbClr val="AF1919"/>
              </a:buClr>
              <a:buNone/>
            </a:pPr>
            <a:endParaRPr lang="en-US" sz="2200" dirty="0">
              <a:solidFill>
                <a:srgbClr val="002060"/>
              </a:solidFill>
            </a:endParaRPr>
          </a:p>
          <a:p>
            <a:pPr marL="0" indent="0">
              <a:spcBef>
                <a:spcPts val="1800"/>
              </a:spcBef>
              <a:buClr>
                <a:srgbClr val="C00000"/>
              </a:buClr>
              <a:buNone/>
            </a:pPr>
            <a:r>
              <a:rPr lang="en-US" sz="2600" b="1" dirty="0">
                <a:solidFill>
                  <a:srgbClr val="0070C0"/>
                </a:solidFill>
              </a:rPr>
              <a:t>Coaching Resources</a:t>
            </a:r>
            <a:r>
              <a:rPr lang="en-US" dirty="0"/>
              <a:t> </a:t>
            </a:r>
          </a:p>
          <a:p>
            <a:pPr>
              <a:spcBef>
                <a:spcPts val="1800"/>
              </a:spcBef>
              <a:buClr>
                <a:srgbClr val="AF1919"/>
              </a:buClr>
            </a:pPr>
            <a:r>
              <a:rPr lang="en-US" dirty="0"/>
              <a:t>Jasmine Womack (</a:t>
            </a:r>
            <a:r>
              <a:rPr lang="en-US" dirty="0">
                <a:hlinkClick r:id="rId3"/>
              </a:rPr>
              <a:t>www.jasminewomack.com</a:t>
            </a:r>
            <a:r>
              <a:rPr lang="en-US" dirty="0"/>
              <a:t>)</a:t>
            </a:r>
          </a:p>
          <a:p>
            <a:pPr>
              <a:spcBef>
                <a:spcPts val="1800"/>
              </a:spcBef>
              <a:buClr>
                <a:srgbClr val="AF1919"/>
              </a:buClr>
            </a:pPr>
            <a:r>
              <a:rPr lang="en-US" dirty="0"/>
              <a:t>Victor </a:t>
            </a:r>
            <a:r>
              <a:rPr lang="en-US" dirty="0" err="1"/>
              <a:t>McGlothin</a:t>
            </a:r>
            <a:r>
              <a:rPr lang="en-US" dirty="0"/>
              <a:t> (</a:t>
            </a:r>
            <a:r>
              <a:rPr lang="en-US" dirty="0">
                <a:hlinkClick r:id="rId4"/>
              </a:rPr>
              <a:t>www.victormcglothin.com</a:t>
            </a:r>
            <a:r>
              <a:rPr lang="en-US" dirty="0"/>
              <a:t>)</a:t>
            </a:r>
          </a:p>
          <a:p>
            <a:pPr>
              <a:spcBef>
                <a:spcPts val="1800"/>
              </a:spcBef>
              <a:buClr>
                <a:srgbClr val="AF1919"/>
              </a:buClr>
            </a:pPr>
            <a:r>
              <a:rPr lang="en-US" dirty="0"/>
              <a:t>Arlene Gale (</a:t>
            </a:r>
            <a:r>
              <a:rPr lang="en-US" dirty="0">
                <a:hlinkClick r:id="rId5"/>
              </a:rPr>
              <a:t>https://bookwritingbusiness.com</a:t>
            </a:r>
            <a:r>
              <a:rPr lang="en-US" dirty="0"/>
              <a:t>)</a:t>
            </a:r>
          </a:p>
          <a:p>
            <a:pPr>
              <a:spcBef>
                <a:spcPts val="1800"/>
              </a:spcBef>
              <a:buClr>
                <a:srgbClr val="C00000"/>
              </a:buClr>
            </a:pPr>
            <a:endParaRPr lang="en-US" dirty="0"/>
          </a:p>
          <a:p>
            <a:pPr marL="0" indent="0">
              <a:spcBef>
                <a:spcPts val="1800"/>
              </a:spcBef>
              <a:buClr>
                <a:srgbClr val="C00000"/>
              </a:buClr>
              <a:buNone/>
            </a:pPr>
            <a:endParaRPr lang="en-US" dirty="0"/>
          </a:p>
          <a:p>
            <a:pPr marL="0" indent="0">
              <a:spcBef>
                <a:spcPts val="1800"/>
              </a:spcBef>
              <a:buClr>
                <a:srgbClr val="C00000"/>
              </a:buClr>
              <a:buNone/>
            </a:pPr>
            <a:endParaRPr lang="en-US" dirty="0"/>
          </a:p>
          <a:p>
            <a:pPr>
              <a:spcBef>
                <a:spcPts val="1800"/>
              </a:spcBef>
              <a:buClr>
                <a:srgbClr val="C00000"/>
              </a:buClr>
            </a:pPr>
            <a:endParaRPr lang="en-US" dirty="0"/>
          </a:p>
        </p:txBody>
      </p:sp>
      <p:pic>
        <p:nvPicPr>
          <p:cNvPr id="5" name="Picture 4"/>
          <p:cNvPicPr>
            <a:picLocks noChangeAspect="1"/>
          </p:cNvPicPr>
          <p:nvPr/>
        </p:nvPicPr>
        <p:blipFill>
          <a:blip r:embed="rId6"/>
          <a:stretch>
            <a:fillRect/>
          </a:stretch>
        </p:blipFill>
        <p:spPr>
          <a:xfrm>
            <a:off x="0" y="14001"/>
            <a:ext cx="1448790" cy="1031491"/>
          </a:xfrm>
          <a:prstGeom prst="rect">
            <a:avLst/>
          </a:prstGeom>
        </p:spPr>
      </p:pic>
    </p:spTree>
    <p:extLst>
      <p:ext uri="{BB962C8B-B14F-4D97-AF65-F5344CB8AC3E}">
        <p14:creationId xmlns:p14="http://schemas.microsoft.com/office/powerpoint/2010/main" val="29124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Key Podcast Resources Summary</a:t>
            </a:r>
          </a:p>
        </p:txBody>
      </p:sp>
      <p:sp>
        <p:nvSpPr>
          <p:cNvPr id="2" name="Content Placeholder 1"/>
          <p:cNvSpPr>
            <a:spLocks noGrp="1"/>
          </p:cNvSpPr>
          <p:nvPr>
            <p:ph idx="1"/>
          </p:nvPr>
        </p:nvSpPr>
        <p:spPr/>
        <p:txBody>
          <a:bodyPr>
            <a:normAutofit fontScale="77500" lnSpcReduction="20000"/>
          </a:bodyPr>
          <a:lstStyle/>
          <a:p>
            <a:pPr marL="0" indent="0">
              <a:spcBef>
                <a:spcPts val="1800"/>
              </a:spcBef>
              <a:buClr>
                <a:srgbClr val="C00000"/>
              </a:buClr>
              <a:buNone/>
            </a:pPr>
            <a:endParaRPr lang="en-US" dirty="0"/>
          </a:p>
          <a:p>
            <a:pPr>
              <a:buClr>
                <a:srgbClr val="AF1919"/>
              </a:buClr>
            </a:pPr>
            <a:r>
              <a:rPr lang="en-US" sz="2600" dirty="0"/>
              <a:t>1</a:t>
            </a:r>
            <a:r>
              <a:rPr lang="en-US" sz="2800" dirty="0"/>
              <a:t>. Free Step-by-Step Tutorial - "How to Start a Podcast in 2019: Pat’s Complete Step-By-Step Podcasting Tutorial" by Pat Flynn </a:t>
            </a:r>
          </a:p>
          <a:p>
            <a:pPr marL="396875" indent="-50800">
              <a:buClr>
                <a:srgbClr val="AF1919"/>
              </a:buClr>
              <a:buNone/>
            </a:pPr>
            <a:r>
              <a:rPr lang="en-US" sz="2800" dirty="0"/>
              <a:t>(</a:t>
            </a:r>
            <a:r>
              <a:rPr lang="en-US" sz="2800" dirty="0">
                <a:hlinkClick r:id="rId3"/>
              </a:rPr>
              <a:t>https://www.smartpassiveincome.com/tutorials/start-podcast-pats-complete-step-step-podcasting-tutorial/</a:t>
            </a:r>
            <a:r>
              <a:rPr lang="en-US" sz="2800" dirty="0"/>
              <a:t>)</a:t>
            </a:r>
          </a:p>
          <a:p>
            <a:pPr>
              <a:buClr>
                <a:srgbClr val="AF1919"/>
              </a:buClr>
            </a:pPr>
            <a:endParaRPr lang="en-US" dirty="0"/>
          </a:p>
          <a:p>
            <a:pPr>
              <a:buClr>
                <a:srgbClr val="AF1919"/>
              </a:buClr>
            </a:pPr>
            <a:r>
              <a:rPr lang="en-US" sz="2800" dirty="0"/>
              <a:t>2. Programs: The Ultimate Guide to Getting on Podcasts as a Guest   (</a:t>
            </a:r>
            <a:r>
              <a:rPr lang="en-US" sz="2800" dirty="0">
                <a:hlinkClick r:id="rId4"/>
              </a:rPr>
              <a:t>https://www.podcastmotor.com/getting-on-podcasts-as-a-guest/</a:t>
            </a:r>
            <a:r>
              <a:rPr lang="en-US" sz="2800" dirty="0"/>
              <a:t>)</a:t>
            </a:r>
          </a:p>
          <a:p>
            <a:pPr marL="0" indent="0">
              <a:buNone/>
            </a:pPr>
            <a:br>
              <a:rPr lang="en-US" dirty="0"/>
            </a:br>
            <a:endParaRPr lang="en-US" dirty="0"/>
          </a:p>
          <a:p>
            <a:pPr marL="0" indent="0">
              <a:buNone/>
            </a:pPr>
            <a:r>
              <a:rPr lang="en-US" b="1" dirty="0">
                <a:solidFill>
                  <a:srgbClr val="0070C0"/>
                </a:solidFill>
              </a:rPr>
              <a:t>SHOW &amp; TELL:</a:t>
            </a:r>
          </a:p>
          <a:p>
            <a:pPr marL="0" indent="0">
              <a:buNone/>
            </a:pPr>
            <a:endParaRPr lang="en-US" dirty="0"/>
          </a:p>
          <a:p>
            <a:pPr>
              <a:buClr>
                <a:srgbClr val="AF1919"/>
              </a:buClr>
            </a:pPr>
            <a:r>
              <a:rPr lang="en-US" sz="2800" dirty="0"/>
              <a:t>Podcast Moguls with </a:t>
            </a:r>
            <a:r>
              <a:rPr lang="en-US" sz="2800" dirty="0" err="1"/>
              <a:t>Nicaila</a:t>
            </a:r>
            <a:r>
              <a:rPr lang="en-US" sz="2800" dirty="0"/>
              <a:t> Matthews </a:t>
            </a:r>
            <a:r>
              <a:rPr lang="en-US" sz="2800" dirty="0" err="1"/>
              <a:t>Okome</a:t>
            </a:r>
            <a:r>
              <a:rPr lang="en-US" dirty="0"/>
              <a:t> </a:t>
            </a:r>
          </a:p>
          <a:p>
            <a:pPr marL="0" indent="346075">
              <a:buClr>
                <a:srgbClr val="AF1919"/>
              </a:buClr>
              <a:buNone/>
            </a:pPr>
            <a:r>
              <a:rPr lang="en-US" sz="2800" dirty="0">
                <a:hlinkClick r:id="rId5"/>
              </a:rPr>
              <a:t>(https://side-hustle-pro.teachable.com/p/podcast-moguls</a:t>
            </a:r>
            <a:r>
              <a:rPr lang="en-US" sz="2800" dirty="0"/>
              <a:t>)</a:t>
            </a:r>
          </a:p>
          <a:p>
            <a:pPr lvl="1">
              <a:buClr>
                <a:srgbClr val="AF1919"/>
              </a:buClr>
            </a:pPr>
            <a:endParaRPr lang="en-US" dirty="0"/>
          </a:p>
          <a:p>
            <a:pPr>
              <a:buClr>
                <a:srgbClr val="AF1919"/>
              </a:buClr>
            </a:pPr>
            <a:r>
              <a:rPr lang="en-US" sz="2800" dirty="0"/>
              <a:t>Power-Up Podcasting with Pat Flynn    (</a:t>
            </a:r>
            <a:r>
              <a:rPr lang="en-US" sz="2800" dirty="0">
                <a:hlinkClick r:id="rId6"/>
              </a:rPr>
              <a:t>https://courses.smartpassiveincome.com/</a:t>
            </a:r>
            <a:r>
              <a:rPr lang="en-US" sz="2800" dirty="0"/>
              <a:t>)</a:t>
            </a:r>
            <a:r>
              <a:rPr lang="en-US" dirty="0"/>
              <a:t> </a:t>
            </a:r>
          </a:p>
          <a:p>
            <a:pPr marL="0" indent="0">
              <a:buNone/>
            </a:pPr>
            <a:br>
              <a:rPr lang="en-US" dirty="0"/>
            </a:br>
            <a:endParaRPr lang="en-US" dirty="0"/>
          </a:p>
          <a:p>
            <a:pPr>
              <a:spcBef>
                <a:spcPts val="1800"/>
              </a:spcBef>
              <a:buClr>
                <a:srgbClr val="C00000"/>
              </a:buClr>
            </a:pPr>
            <a:endParaRPr lang="en-US" dirty="0"/>
          </a:p>
          <a:p>
            <a:pPr>
              <a:spcBef>
                <a:spcPts val="1800"/>
              </a:spcBef>
              <a:buClr>
                <a:srgbClr val="C00000"/>
              </a:buClr>
            </a:pPr>
            <a:endParaRPr lang="en-US" dirty="0"/>
          </a:p>
        </p:txBody>
      </p:sp>
      <p:pic>
        <p:nvPicPr>
          <p:cNvPr id="4" name="Picture 3"/>
          <p:cNvPicPr>
            <a:picLocks noChangeAspect="1"/>
          </p:cNvPicPr>
          <p:nvPr/>
        </p:nvPicPr>
        <p:blipFill>
          <a:blip r:embed="rId7"/>
          <a:stretch>
            <a:fillRect/>
          </a:stretch>
        </p:blipFill>
        <p:spPr>
          <a:xfrm>
            <a:off x="89694" y="0"/>
            <a:ext cx="1270355" cy="1168424"/>
          </a:xfrm>
          <a:prstGeom prst="rect">
            <a:avLst/>
          </a:prstGeom>
        </p:spPr>
      </p:pic>
    </p:spTree>
    <p:extLst>
      <p:ext uri="{BB962C8B-B14F-4D97-AF65-F5344CB8AC3E}">
        <p14:creationId xmlns:p14="http://schemas.microsoft.com/office/powerpoint/2010/main" val="31464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Let’s Connect: How to Contact Us </a:t>
            </a:r>
          </a:p>
        </p:txBody>
      </p:sp>
      <p:sp>
        <p:nvSpPr>
          <p:cNvPr id="2" name="Content Placeholder 1"/>
          <p:cNvSpPr>
            <a:spLocks noGrp="1"/>
          </p:cNvSpPr>
          <p:nvPr>
            <p:ph idx="1"/>
          </p:nvPr>
        </p:nvSpPr>
        <p:spPr/>
        <p:txBody>
          <a:bodyPr>
            <a:normAutofit/>
          </a:bodyPr>
          <a:lstStyle/>
          <a:p>
            <a:pPr marL="0" indent="0">
              <a:spcBef>
                <a:spcPts val="1800"/>
              </a:spcBef>
              <a:buClr>
                <a:srgbClr val="C00000"/>
              </a:buClr>
              <a:buNone/>
            </a:pPr>
            <a:endParaRPr lang="en-US" sz="1000" b="1" dirty="0">
              <a:solidFill>
                <a:srgbClr val="0070C0"/>
              </a:solidFill>
            </a:endParaRPr>
          </a:p>
          <a:p>
            <a:pPr marL="0" indent="0">
              <a:spcBef>
                <a:spcPts val="1800"/>
              </a:spcBef>
              <a:buClr>
                <a:srgbClr val="C00000"/>
              </a:buClr>
              <a:buNone/>
            </a:pPr>
            <a:r>
              <a:rPr lang="en-US" sz="2600" b="1" dirty="0">
                <a:solidFill>
                  <a:srgbClr val="0070C0"/>
                </a:solidFill>
              </a:rPr>
              <a:t>Debra Hunter Johnson</a:t>
            </a:r>
          </a:p>
          <a:p>
            <a:pPr marL="0" indent="0">
              <a:buNone/>
            </a:pPr>
            <a:r>
              <a:rPr lang="en-US" sz="2200" dirty="0"/>
              <a:t>Website: </a:t>
            </a:r>
            <a:r>
              <a:rPr lang="en-US" sz="2200" dirty="0">
                <a:hlinkClick r:id="rId3"/>
              </a:rPr>
              <a:t>www.debrahj.com</a:t>
            </a:r>
            <a:endParaRPr lang="en-US" sz="2200" dirty="0"/>
          </a:p>
          <a:p>
            <a:pPr marL="0" indent="0">
              <a:buNone/>
            </a:pPr>
            <a:r>
              <a:rPr lang="en-US" sz="2200" dirty="0"/>
              <a:t>LinkedIn: </a:t>
            </a:r>
            <a:r>
              <a:rPr lang="en-US" dirty="0">
                <a:hlinkClick r:id="rId4"/>
              </a:rPr>
              <a:t>linkedin.com/in/debra-hunter-johnson-8902127</a:t>
            </a:r>
            <a:endParaRPr lang="en-US" dirty="0"/>
          </a:p>
          <a:p>
            <a:pPr marL="0" indent="0">
              <a:buNone/>
            </a:pPr>
            <a:endParaRPr lang="en-US" sz="2000" b="1" dirty="0">
              <a:solidFill>
                <a:srgbClr val="0070C0"/>
              </a:solidFill>
            </a:endParaRPr>
          </a:p>
          <a:p>
            <a:pPr marL="0" indent="0">
              <a:spcBef>
                <a:spcPts val="1800"/>
              </a:spcBef>
              <a:buClr>
                <a:srgbClr val="C00000"/>
              </a:buClr>
              <a:buNone/>
            </a:pPr>
            <a:r>
              <a:rPr lang="en-US" sz="2600" b="1" dirty="0">
                <a:solidFill>
                  <a:srgbClr val="0070C0"/>
                </a:solidFill>
              </a:rPr>
              <a:t>Delania Barbee</a:t>
            </a:r>
          </a:p>
          <a:p>
            <a:pPr marL="0" indent="0">
              <a:buNone/>
            </a:pPr>
            <a:r>
              <a:rPr lang="en-US" sz="2200" dirty="0"/>
              <a:t>LinkedIn: </a:t>
            </a:r>
            <a:r>
              <a:rPr lang="en-US" sz="2200" u="sng" dirty="0">
                <a:hlinkClick r:id="rId5"/>
              </a:rPr>
              <a:t>https://www.linkedin.com/in/dcbarbee</a:t>
            </a:r>
            <a:r>
              <a:rPr lang="en-US" sz="2200" dirty="0"/>
              <a:t> </a:t>
            </a:r>
          </a:p>
          <a:p>
            <a:pPr marL="0" indent="0">
              <a:buNone/>
            </a:pPr>
            <a:r>
              <a:rPr lang="en-US" sz="2200" dirty="0"/>
              <a:t>Firm: </a:t>
            </a:r>
            <a:r>
              <a:rPr lang="en-US" sz="2200" u="sng" dirty="0">
                <a:hlinkClick r:id="rId6"/>
              </a:rPr>
              <a:t>www.barbeelawonline.com</a:t>
            </a:r>
            <a:r>
              <a:rPr lang="en-US" sz="2200" dirty="0"/>
              <a:t> </a:t>
            </a:r>
          </a:p>
          <a:p>
            <a:pPr marL="0" indent="0">
              <a:buNone/>
            </a:pPr>
            <a:r>
              <a:rPr lang="en-US" sz="2200" dirty="0"/>
              <a:t>Podcast: </a:t>
            </a:r>
            <a:r>
              <a:rPr lang="en-US" sz="2200" u="sng" dirty="0">
                <a:hlinkClick r:id="rId7"/>
              </a:rPr>
              <a:t>www.practicingwhileblack.com</a:t>
            </a:r>
            <a:endParaRPr lang="en-US" sz="2200" dirty="0"/>
          </a:p>
          <a:p>
            <a:pPr marL="0" indent="0">
              <a:spcBef>
                <a:spcPts val="1800"/>
              </a:spcBef>
              <a:buClr>
                <a:srgbClr val="C00000"/>
              </a:buClr>
              <a:buNone/>
            </a:pPr>
            <a:endParaRPr lang="en-US" sz="2000" b="1" dirty="0">
              <a:solidFill>
                <a:srgbClr val="0070C0"/>
              </a:solidFill>
            </a:endParaRPr>
          </a:p>
          <a:p>
            <a:pPr marL="0" indent="0">
              <a:spcBef>
                <a:spcPts val="0"/>
              </a:spcBef>
              <a:buClr>
                <a:srgbClr val="C00000"/>
              </a:buClr>
              <a:buNone/>
            </a:pPr>
            <a:r>
              <a:rPr lang="en-US" sz="2600" b="1" dirty="0">
                <a:solidFill>
                  <a:srgbClr val="0070C0"/>
                </a:solidFill>
              </a:rPr>
              <a:t>DeMonica Gladney</a:t>
            </a:r>
            <a:r>
              <a:rPr lang="en-US" dirty="0"/>
              <a:t> </a:t>
            </a:r>
          </a:p>
          <a:p>
            <a:pPr marL="0" indent="0">
              <a:spcBef>
                <a:spcPts val="0"/>
              </a:spcBef>
              <a:buClr>
                <a:srgbClr val="C00000"/>
              </a:buClr>
              <a:buNone/>
            </a:pPr>
            <a:r>
              <a:rPr lang="en-US" sz="2200" dirty="0"/>
              <a:t>Website: </a:t>
            </a:r>
            <a:r>
              <a:rPr lang="en-US" sz="2200" dirty="0">
                <a:hlinkClick r:id="rId8"/>
              </a:rPr>
              <a:t>www.DeMonicaGladney.com</a:t>
            </a:r>
            <a:endParaRPr lang="en-US" sz="2200" dirty="0"/>
          </a:p>
          <a:p>
            <a:pPr marL="0" indent="0">
              <a:spcBef>
                <a:spcPts val="0"/>
              </a:spcBef>
              <a:buClr>
                <a:srgbClr val="C00000"/>
              </a:buClr>
              <a:buNone/>
            </a:pPr>
            <a:r>
              <a:rPr lang="en-US" sz="2200" dirty="0"/>
              <a:t>LinkedIn: </a:t>
            </a:r>
            <a:r>
              <a:rPr lang="en-US" sz="2200" u="sng" dirty="0">
                <a:hlinkClick r:id="rId9"/>
              </a:rPr>
              <a:t>https://www.linkedin.com/in/ddgladney/</a:t>
            </a:r>
            <a:endParaRPr lang="en-US" sz="2200" dirty="0"/>
          </a:p>
          <a:p>
            <a:pPr marL="0" indent="0">
              <a:spcBef>
                <a:spcPts val="0"/>
              </a:spcBef>
              <a:buClr>
                <a:srgbClr val="C00000"/>
              </a:buClr>
              <a:buNone/>
            </a:pPr>
            <a:endParaRPr lang="en-US" dirty="0"/>
          </a:p>
          <a:p>
            <a:pPr>
              <a:spcBef>
                <a:spcPts val="1800"/>
              </a:spcBef>
              <a:buClr>
                <a:srgbClr val="C00000"/>
              </a:buClr>
            </a:pPr>
            <a:endParaRPr lang="en-US" dirty="0"/>
          </a:p>
          <a:p>
            <a:pPr marL="0" indent="0">
              <a:spcBef>
                <a:spcPts val="1800"/>
              </a:spcBef>
              <a:buClr>
                <a:srgbClr val="C00000"/>
              </a:buClr>
              <a:buNone/>
            </a:pPr>
            <a:endParaRPr lang="en-US" dirty="0"/>
          </a:p>
          <a:p>
            <a:pPr marL="0" indent="0">
              <a:spcBef>
                <a:spcPts val="1800"/>
              </a:spcBef>
              <a:buClr>
                <a:srgbClr val="C00000"/>
              </a:buClr>
              <a:buNone/>
            </a:pPr>
            <a:endParaRPr lang="en-US" dirty="0"/>
          </a:p>
          <a:p>
            <a:pPr>
              <a:spcBef>
                <a:spcPts val="1800"/>
              </a:spcBef>
              <a:buClr>
                <a:srgbClr val="C00000"/>
              </a:buClr>
            </a:pPr>
            <a:endParaRPr lang="en-US" dirty="0"/>
          </a:p>
        </p:txBody>
      </p:sp>
    </p:spTree>
    <p:extLst>
      <p:ext uri="{BB962C8B-B14F-4D97-AF65-F5344CB8AC3E}">
        <p14:creationId xmlns:p14="http://schemas.microsoft.com/office/powerpoint/2010/main" val="60421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p:txBody>
          <a:bodyPr>
            <a:noAutofit/>
          </a:bodyPr>
          <a:lstStyle/>
          <a:p>
            <a:r>
              <a:rPr lang="en-US" dirty="0"/>
              <a:t>Meet the Speaker</a:t>
            </a:r>
          </a:p>
        </p:txBody>
      </p:sp>
      <p:sp>
        <p:nvSpPr>
          <p:cNvPr id="2" name="Content Placeholder 1"/>
          <p:cNvSpPr>
            <a:spLocks noGrp="1"/>
          </p:cNvSpPr>
          <p:nvPr>
            <p:ph idx="1"/>
          </p:nvPr>
        </p:nvSpPr>
        <p:spPr>
          <a:xfrm>
            <a:off x="380246" y="2534682"/>
            <a:ext cx="9153726" cy="5875505"/>
          </a:xfrm>
        </p:spPr>
        <p:txBody>
          <a:bodyPr>
            <a:normAutofit/>
          </a:bodyPr>
          <a:lstStyle/>
          <a:p>
            <a:pPr marL="0" indent="0" algn="ctr">
              <a:buNone/>
            </a:pPr>
            <a:endParaRPr lang="en-US" b="1" dirty="0">
              <a:solidFill>
                <a:srgbClr val="C00000"/>
              </a:solidFill>
            </a:endParaRPr>
          </a:p>
          <a:p>
            <a:pPr marL="0" indent="0" algn="ctr">
              <a:buNone/>
            </a:pPr>
            <a:endParaRPr lang="en-US" b="1" dirty="0">
              <a:solidFill>
                <a:srgbClr val="C00000"/>
              </a:solidFill>
            </a:endParaRPr>
          </a:p>
          <a:p>
            <a:pPr marL="0" indent="0" algn="ctr">
              <a:buNone/>
            </a:pPr>
            <a:endParaRPr lang="en-US" sz="1000" b="1" i="1" dirty="0">
              <a:solidFill>
                <a:srgbClr val="0000FF"/>
              </a:solidFill>
            </a:endParaRPr>
          </a:p>
          <a:p>
            <a:pPr marL="0" indent="0" algn="ctr">
              <a:buNone/>
            </a:pPr>
            <a:r>
              <a:rPr lang="en-US" b="1" i="1" dirty="0">
                <a:solidFill>
                  <a:srgbClr val="0000FF"/>
                </a:solidFill>
              </a:rPr>
              <a:t>DeMonica D. Gladney, Esq.</a:t>
            </a:r>
          </a:p>
          <a:p>
            <a:pPr marL="0" indent="0" algn="ctr">
              <a:buNone/>
            </a:pPr>
            <a:endParaRPr lang="en-US" b="1" dirty="0">
              <a:solidFill>
                <a:srgbClr val="C00000"/>
              </a:solidFill>
            </a:endParaRPr>
          </a:p>
          <a:p>
            <a:pPr marL="0" indent="0" algn="ctr">
              <a:buNone/>
            </a:pPr>
            <a:endParaRPr lang="en-US" b="1" dirty="0"/>
          </a:p>
          <a:p>
            <a:pPr marL="0" indent="0" algn="ctr">
              <a:buNone/>
            </a:pPr>
            <a:endParaRPr lang="en-US" b="1"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67737459"/>
              </p:ext>
            </p:extLst>
          </p:nvPr>
        </p:nvGraphicFramePr>
        <p:xfrm>
          <a:off x="467192" y="4028792"/>
          <a:ext cx="8573631" cy="2930808"/>
        </p:xfrm>
        <a:graphic>
          <a:graphicData uri="http://schemas.openxmlformats.org/drawingml/2006/table">
            <a:tbl>
              <a:tblPr firstRow="1" bandRow="1">
                <a:tableStyleId>{5C22544A-7EE6-4342-B048-85BDC9FD1C3A}</a:tableStyleId>
              </a:tblPr>
              <a:tblGrid>
                <a:gridCol w="8573631">
                  <a:extLst>
                    <a:ext uri="{9D8B030D-6E8A-4147-A177-3AD203B41FA5}">
                      <a16:colId xmlns:a16="http://schemas.microsoft.com/office/drawing/2014/main" val="20000"/>
                    </a:ext>
                  </a:extLst>
                </a:gridCol>
              </a:tblGrid>
              <a:tr h="2930808">
                <a:tc>
                  <a:txBody>
                    <a:bodyPr/>
                    <a:lstStyle/>
                    <a:p>
                      <a:pPr marL="0" marR="0" lvl="0" indent="0" algn="l" defTabSz="956188"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In addition to a successful legal career, DeMonica Gladney, Esq., is an accomplished writer, poet and inspirational speaker.  She is the bestselling author of</a:t>
                      </a:r>
                      <a:r>
                        <a:rPr lang="en-US" sz="1600" b="0" i="1" dirty="0">
                          <a:latin typeface="Arial" panose="020B0604020202020204" pitchFamily="34" charset="0"/>
                          <a:cs typeface="Arial" panose="020B0604020202020204" pitchFamily="34" charset="0"/>
                        </a:rPr>
                        <a:t> </a:t>
                      </a:r>
                      <a:r>
                        <a:rPr lang="en-US" sz="1600" b="0" i="0" dirty="0">
                          <a:latin typeface="Arial" panose="020B0604020202020204" pitchFamily="34" charset="0"/>
                          <a:cs typeface="Arial" panose="020B0604020202020204" pitchFamily="34" charset="0"/>
                        </a:rPr>
                        <a:t>three</a:t>
                      </a:r>
                      <a:r>
                        <a:rPr lang="en-US" sz="1600" b="0" i="0" baseline="0" dirty="0">
                          <a:latin typeface="Arial" panose="020B0604020202020204" pitchFamily="34" charset="0"/>
                          <a:cs typeface="Arial" panose="020B0604020202020204" pitchFamily="34" charset="0"/>
                        </a:rPr>
                        <a:t> non-fiction books</a:t>
                      </a:r>
                      <a:r>
                        <a:rPr lang="en-US" sz="1600" b="0" i="1" baseline="0" dirty="0">
                          <a:latin typeface="Arial" panose="020B0604020202020204" pitchFamily="34" charset="0"/>
                          <a:cs typeface="Arial" panose="020B0604020202020204" pitchFamily="34" charset="0"/>
                        </a:rPr>
                        <a:t> - </a:t>
                      </a:r>
                      <a:r>
                        <a:rPr lang="en-US" sz="1600" b="0" i="1" dirty="0">
                          <a:latin typeface="Arial" panose="020B0604020202020204" pitchFamily="34" charset="0"/>
                          <a:cs typeface="Arial" panose="020B0604020202020204" pitchFamily="34" charset="0"/>
                        </a:rPr>
                        <a:t>Identity Theft: Discovering the Real You</a:t>
                      </a:r>
                      <a:r>
                        <a:rPr lang="en-US" sz="1600" b="0" dirty="0">
                          <a:latin typeface="Arial" panose="020B0604020202020204" pitchFamily="34" charset="0"/>
                          <a:cs typeface="Arial" panose="020B0604020202020204" pitchFamily="34" charset="0"/>
                        </a:rPr>
                        <a:t>,</a:t>
                      </a:r>
                      <a:r>
                        <a:rPr lang="en-US" sz="1600" b="0" i="1" dirty="0">
                          <a:latin typeface="Arial" panose="020B0604020202020204" pitchFamily="34" charset="0"/>
                          <a:cs typeface="Arial" panose="020B0604020202020204" pitchFamily="34" charset="0"/>
                        </a:rPr>
                        <a:t> Willing to Wait: From Revelation to Manifestation, and Reflections from God</a:t>
                      </a:r>
                      <a:r>
                        <a:rPr lang="en-US" sz="1600" b="0" dirty="0">
                          <a:latin typeface="Arial" panose="020B0604020202020204" pitchFamily="34" charset="0"/>
                          <a:cs typeface="Arial" panose="020B0604020202020204" pitchFamily="34" charset="0"/>
                        </a:rPr>
                        <a:t>.  She received the i10-Media</a:t>
                      </a:r>
                      <a:r>
                        <a:rPr lang="en-US" sz="1600" b="0" baseline="0" dirty="0">
                          <a:latin typeface="Arial" panose="020B0604020202020204" pitchFamily="34" charset="0"/>
                          <a:cs typeface="Arial" panose="020B0604020202020204" pitchFamily="34" charset="0"/>
                        </a:rPr>
                        <a:t> Influential Award for Authors and the </a:t>
                      </a:r>
                      <a:r>
                        <a:rPr lang="en-US" sz="1600" b="0" dirty="0">
                          <a:latin typeface="Arial" panose="020B0604020202020204" pitchFamily="34" charset="0"/>
                          <a:cs typeface="Arial" panose="020B0604020202020204" pitchFamily="34" charset="0"/>
                        </a:rPr>
                        <a:t>Houston’s Favorite Author Award for her literary work.  Her book, </a:t>
                      </a:r>
                      <a:r>
                        <a:rPr lang="en-US" sz="1600" b="0" i="1" dirty="0">
                          <a:latin typeface="Arial" panose="020B0604020202020204" pitchFamily="34" charset="0"/>
                          <a:cs typeface="Arial" panose="020B0604020202020204" pitchFamily="34" charset="0"/>
                        </a:rPr>
                        <a:t>Identity Theft</a:t>
                      </a:r>
                      <a:r>
                        <a:rPr lang="en-US" sz="1600" b="0" dirty="0">
                          <a:latin typeface="Arial" panose="020B0604020202020204" pitchFamily="34" charset="0"/>
                          <a:cs typeface="Arial" panose="020B0604020202020204" pitchFamily="34" charset="0"/>
                        </a:rPr>
                        <a:t>, has been ranked #2, and </a:t>
                      </a:r>
                      <a:r>
                        <a:rPr lang="en-US" sz="1600" b="0" i="1" dirty="0">
                          <a:latin typeface="Arial" panose="020B0604020202020204" pitchFamily="34" charset="0"/>
                          <a:cs typeface="Arial" panose="020B0604020202020204" pitchFamily="34" charset="0"/>
                        </a:rPr>
                        <a:t>Willing to Wait</a:t>
                      </a:r>
                      <a:r>
                        <a:rPr lang="en-US" sz="1600" b="0" dirty="0">
                          <a:latin typeface="Arial" panose="020B0604020202020204" pitchFamily="34" charset="0"/>
                          <a:cs typeface="Arial" panose="020B0604020202020204" pitchFamily="34" charset="0"/>
                        </a:rPr>
                        <a:t>, ranked #7 on the BCNN1/BCBC National Independent Publishers’ Top 50 Bestseller’s List.  Ms. Gladney has been featured on the Daystar Television Network and various television and radio talk shows around the country, and in print media, including the American Family News, The Christian Post Reporter, the Pearland Reporter News, Houston Forward Times Magazine, Black Christian News Network, Houston Style Magazine and Ladies First Magazine.</a:t>
                      </a:r>
                    </a:p>
                  </a:txBody>
                  <a:tcPr/>
                </a:tc>
                <a:extLst>
                  <a:ext uri="{0D108BD9-81ED-4DB2-BD59-A6C34878D82A}">
                    <a16:rowId xmlns:a16="http://schemas.microsoft.com/office/drawing/2014/main" val="10000"/>
                  </a:ext>
                </a:extLst>
              </a:tr>
            </a:tbl>
          </a:graphicData>
        </a:graphic>
      </p:graphicFrame>
      <p:pic>
        <p:nvPicPr>
          <p:cNvPr id="8" name="Picture 7"/>
          <p:cNvPicPr>
            <a:picLocks noChangeAspect="1"/>
          </p:cNvPicPr>
          <p:nvPr/>
        </p:nvPicPr>
        <p:blipFill>
          <a:blip r:embed="rId3"/>
          <a:stretch>
            <a:fillRect/>
          </a:stretch>
        </p:blipFill>
        <p:spPr>
          <a:xfrm>
            <a:off x="3076635" y="1026871"/>
            <a:ext cx="3209594" cy="2558883"/>
          </a:xfrm>
          <a:prstGeom prst="rect">
            <a:avLst/>
          </a:prstGeom>
        </p:spPr>
      </p:pic>
      <p:pic>
        <p:nvPicPr>
          <p:cNvPr id="10" name="Picture 9"/>
          <p:cNvPicPr>
            <a:picLocks noChangeAspect="1"/>
          </p:cNvPicPr>
          <p:nvPr/>
        </p:nvPicPr>
        <p:blipFill>
          <a:blip r:embed="rId4"/>
          <a:stretch>
            <a:fillRect/>
          </a:stretch>
        </p:blipFill>
        <p:spPr>
          <a:xfrm>
            <a:off x="0" y="14001"/>
            <a:ext cx="1448790" cy="1031491"/>
          </a:xfrm>
          <a:prstGeom prst="rect">
            <a:avLst/>
          </a:prstGeom>
        </p:spPr>
      </p:pic>
    </p:spTree>
    <p:extLst>
      <p:ext uri="{BB962C8B-B14F-4D97-AF65-F5344CB8AC3E}">
        <p14:creationId xmlns:p14="http://schemas.microsoft.com/office/powerpoint/2010/main" val="404757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p:txBody>
          <a:bodyPr>
            <a:noAutofit/>
          </a:bodyPr>
          <a:lstStyle/>
          <a:p>
            <a:r>
              <a:rPr lang="en-US" dirty="0"/>
              <a:t>Meet the Speaker</a:t>
            </a:r>
          </a:p>
        </p:txBody>
      </p:sp>
      <p:sp>
        <p:nvSpPr>
          <p:cNvPr id="2" name="Content Placeholder 1"/>
          <p:cNvSpPr>
            <a:spLocks noGrp="1"/>
          </p:cNvSpPr>
          <p:nvPr>
            <p:ph idx="1"/>
          </p:nvPr>
        </p:nvSpPr>
        <p:spPr>
          <a:xfrm>
            <a:off x="380246" y="2534683"/>
            <a:ext cx="9153726" cy="4780518"/>
          </a:xfrm>
        </p:spPr>
        <p:txBody>
          <a:bodyPr>
            <a:normAutofit/>
          </a:bodyPr>
          <a:lstStyle/>
          <a:p>
            <a:pPr marL="0" indent="0" algn="ctr">
              <a:buNone/>
            </a:pPr>
            <a:endParaRPr lang="en-US" b="1" dirty="0">
              <a:solidFill>
                <a:srgbClr val="C00000"/>
              </a:solidFill>
            </a:endParaRPr>
          </a:p>
          <a:p>
            <a:pPr marL="0" indent="0" algn="ctr">
              <a:buNone/>
            </a:pPr>
            <a:endParaRPr lang="en-US" b="1" dirty="0">
              <a:solidFill>
                <a:srgbClr val="C00000"/>
              </a:solidFill>
            </a:endParaRPr>
          </a:p>
          <a:p>
            <a:pPr marL="0" indent="0" algn="ctr">
              <a:buNone/>
            </a:pPr>
            <a:r>
              <a:rPr lang="en-US" b="1" i="1" dirty="0">
                <a:solidFill>
                  <a:srgbClr val="0000FF"/>
                </a:solidFill>
              </a:rPr>
              <a:t>Debra Hunter Johnson, Esq.</a:t>
            </a:r>
          </a:p>
          <a:p>
            <a:pPr marL="0" indent="0" algn="ctr">
              <a:buNone/>
            </a:pPr>
            <a:endParaRPr lang="en-US" b="1" dirty="0">
              <a:solidFill>
                <a:srgbClr val="C00000"/>
              </a:solidFill>
            </a:endParaRPr>
          </a:p>
          <a:p>
            <a:pPr marL="0" indent="0" algn="ctr">
              <a:buNone/>
            </a:pPr>
            <a:endParaRPr lang="en-US" b="1" dirty="0"/>
          </a:p>
          <a:p>
            <a:pPr marL="0" indent="0" algn="ctr">
              <a:buNone/>
            </a:pPr>
            <a:endParaRPr lang="en-US" b="1"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19478506"/>
              </p:ext>
            </p:extLst>
          </p:nvPr>
        </p:nvGraphicFramePr>
        <p:xfrm>
          <a:off x="467192" y="3892991"/>
          <a:ext cx="8578837" cy="3017520"/>
        </p:xfrm>
        <a:graphic>
          <a:graphicData uri="http://schemas.openxmlformats.org/drawingml/2006/table">
            <a:tbl>
              <a:tblPr firstRow="1" bandRow="1">
                <a:tableStyleId>{5C22544A-7EE6-4342-B048-85BDC9FD1C3A}</a:tableStyleId>
              </a:tblPr>
              <a:tblGrid>
                <a:gridCol w="8578837">
                  <a:extLst>
                    <a:ext uri="{9D8B030D-6E8A-4147-A177-3AD203B41FA5}">
                      <a16:colId xmlns:a16="http://schemas.microsoft.com/office/drawing/2014/main" val="20000"/>
                    </a:ext>
                  </a:extLst>
                </a:gridCol>
              </a:tblGrid>
              <a:tr h="2869948">
                <a:tc>
                  <a:txBody>
                    <a:bodyPr/>
                    <a:lstStyle/>
                    <a:p>
                      <a:r>
                        <a:rPr lang="en-US" sz="1600" b="0" kern="1200" dirty="0">
                          <a:solidFill>
                            <a:schemeClr val="lt1"/>
                          </a:solidFill>
                          <a:effectLst/>
                          <a:latin typeface="Arial" panose="020B0604020202020204" pitchFamily="34" charset="0"/>
                          <a:ea typeface="+mn-ea"/>
                          <a:cs typeface="Arial" panose="020B0604020202020204" pitchFamily="34" charset="0"/>
                        </a:rPr>
                        <a:t>Debra Hunter Johnson is a speaker, consultant and investor with over 30 years of experience navigating entrepreneurial, large-corporate and nonprofit settings in legal and HR leadership roles.  She is the Founder &amp; Principal Consultant of Reciprocity Consulting Group.  As a speaker, she offers actionable tips to Accelerate Your Wisdom Curve®.  She tells individuals and organizations what</a:t>
                      </a:r>
                      <a:r>
                        <a:rPr lang="en-US" sz="1600" b="0" i="1" kern="1200" dirty="0">
                          <a:solidFill>
                            <a:schemeClr val="lt1"/>
                          </a:solidFill>
                          <a:effectLst/>
                          <a:latin typeface="Arial" panose="020B0604020202020204" pitchFamily="34" charset="0"/>
                          <a:ea typeface="+mn-ea"/>
                          <a:cs typeface="Arial" panose="020B0604020202020204" pitchFamily="34" charset="0"/>
                        </a:rPr>
                        <a:t> </a:t>
                      </a:r>
                      <a:r>
                        <a:rPr lang="en-US" sz="1600" b="0" kern="1200" dirty="0">
                          <a:solidFill>
                            <a:schemeClr val="lt1"/>
                          </a:solidFill>
                          <a:effectLst/>
                          <a:latin typeface="Arial" panose="020B0604020202020204" pitchFamily="34" charset="0"/>
                          <a:ea typeface="+mn-ea"/>
                          <a:cs typeface="Arial" panose="020B0604020202020204" pitchFamily="34" charset="0"/>
                        </a:rPr>
                        <a:t>they need to</a:t>
                      </a:r>
                      <a:r>
                        <a:rPr lang="en-US" sz="1600" b="0" i="1" kern="1200" dirty="0">
                          <a:solidFill>
                            <a:schemeClr val="lt1"/>
                          </a:solidFill>
                          <a:effectLst/>
                          <a:latin typeface="Arial" panose="020B0604020202020204" pitchFamily="34" charset="0"/>
                          <a:ea typeface="+mn-ea"/>
                          <a:cs typeface="Arial" panose="020B0604020202020204" pitchFamily="34" charset="0"/>
                        </a:rPr>
                        <a:t> </a:t>
                      </a:r>
                      <a:r>
                        <a:rPr lang="en-US" sz="1600" b="0" kern="1200" dirty="0">
                          <a:solidFill>
                            <a:schemeClr val="lt1"/>
                          </a:solidFill>
                          <a:effectLst/>
                          <a:latin typeface="Arial" panose="020B0604020202020204" pitchFamily="34" charset="0"/>
                          <a:ea typeface="+mn-ea"/>
                          <a:cs typeface="Arial" panose="020B0604020202020204" pitchFamily="34" charset="0"/>
                        </a:rPr>
                        <a:t>know </a:t>
                      </a:r>
                      <a:r>
                        <a:rPr lang="en-US" sz="1600" b="0" u="sng" kern="1200" dirty="0">
                          <a:solidFill>
                            <a:schemeClr val="lt1"/>
                          </a:solidFill>
                          <a:effectLst/>
                          <a:latin typeface="Arial" panose="020B0604020202020204" pitchFamily="34" charset="0"/>
                          <a:ea typeface="+mn-ea"/>
                          <a:cs typeface="Arial" panose="020B0604020202020204" pitchFamily="34" charset="0"/>
                        </a:rPr>
                        <a:t>now</a:t>
                      </a:r>
                      <a:r>
                        <a:rPr lang="en-US" sz="1600" b="0" i="1" u="none" kern="1200" dirty="0">
                          <a:solidFill>
                            <a:schemeClr val="lt1"/>
                          </a:solidFill>
                          <a:effectLst/>
                          <a:latin typeface="Arial" panose="020B0604020202020204" pitchFamily="34" charset="0"/>
                          <a:ea typeface="+mn-ea"/>
                          <a:cs typeface="Arial" panose="020B0604020202020204" pitchFamily="34" charset="0"/>
                        </a:rPr>
                        <a:t> </a:t>
                      </a:r>
                      <a:r>
                        <a:rPr lang="en-US" sz="1600" b="0" kern="1200" dirty="0">
                          <a:solidFill>
                            <a:schemeClr val="lt1"/>
                          </a:solidFill>
                          <a:effectLst/>
                          <a:latin typeface="Arial" panose="020B0604020202020204" pitchFamily="34" charset="0"/>
                          <a:ea typeface="+mn-ea"/>
                          <a:cs typeface="Arial" panose="020B0604020202020204" pitchFamily="34" charset="0"/>
                        </a:rPr>
                        <a:t>to more quickly turn missteps and mistakes into lessons learned and winning moments.  As a consultant, she helps companies create cultures that thrive from the productivity driven by a diverse, equitable and inclusive workplace.  As an angel investor, Debra has a special interest in early stage ventures with founders or CEOs who are women or people of color.  Debra writes for the online magazine, </a:t>
                      </a:r>
                      <a:r>
                        <a:rPr lang="en-US" sz="1600" b="0" kern="1200" dirty="0" err="1">
                          <a:solidFill>
                            <a:schemeClr val="lt1"/>
                          </a:solidFill>
                          <a:effectLst/>
                          <a:latin typeface="Arial" panose="020B0604020202020204" pitchFamily="34" charset="0"/>
                          <a:ea typeface="+mn-ea"/>
                          <a:cs typeface="Arial" panose="020B0604020202020204" pitchFamily="34" charset="0"/>
                        </a:rPr>
                        <a:t>PrimeWomen.com</a:t>
                      </a:r>
                      <a:r>
                        <a:rPr lang="en-US" sz="1600" b="0" kern="1200" dirty="0">
                          <a:solidFill>
                            <a:schemeClr val="lt1"/>
                          </a:solidFill>
                          <a:effectLst/>
                          <a:latin typeface="Arial" panose="020B0604020202020204" pitchFamily="34" charset="0"/>
                          <a:ea typeface="+mn-ea"/>
                          <a:cs typeface="Arial" panose="020B0604020202020204" pitchFamily="34" charset="0"/>
                        </a:rPr>
                        <a:t>, is a Strategist with </a:t>
                      </a:r>
                      <a:r>
                        <a:rPr lang="en-US" sz="1600" b="0" kern="1200" dirty="0" err="1">
                          <a:solidFill>
                            <a:schemeClr val="lt1"/>
                          </a:solidFill>
                          <a:effectLst/>
                          <a:latin typeface="Arial" panose="020B0604020202020204" pitchFamily="34" charset="0"/>
                          <a:ea typeface="+mn-ea"/>
                          <a:cs typeface="Arial" panose="020B0604020202020204" pitchFamily="34" charset="0"/>
                        </a:rPr>
                        <a:t>Kanarys</a:t>
                      </a:r>
                      <a:r>
                        <a:rPr lang="en-US" sz="1600" b="0" kern="1200" dirty="0">
                          <a:solidFill>
                            <a:schemeClr val="lt1"/>
                          </a:solidFill>
                          <a:effectLst/>
                          <a:latin typeface="Arial" panose="020B0604020202020204" pitchFamily="34" charset="0"/>
                          <a:ea typeface="+mn-ea"/>
                          <a:cs typeface="Arial" panose="020B0604020202020204" pitchFamily="34" charset="0"/>
                        </a:rPr>
                        <a:t>, Inc. and sits on several non-profit boards. She uses writing and podcasts to share her voice and to promote her brand.   </a:t>
                      </a:r>
                    </a:p>
                    <a:p>
                      <a:endParaRPr lang="en-US" sz="1600" b="1" kern="1200" dirty="0">
                        <a:solidFill>
                          <a:schemeClr val="lt1"/>
                        </a:solidFill>
                        <a:effectLst/>
                        <a:latin typeface="+mj-lt"/>
                        <a:ea typeface="+mn-ea"/>
                        <a:cs typeface="+mn-cs"/>
                      </a:endParaRPr>
                    </a:p>
                  </a:txBody>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50A2045B-1365-7A4E-8161-8DDFCC704B8F}"/>
              </a:ext>
            </a:extLst>
          </p:cNvPr>
          <p:cNvPicPr>
            <a:picLocks noChangeAspect="1"/>
          </p:cNvPicPr>
          <p:nvPr/>
        </p:nvPicPr>
        <p:blipFill>
          <a:blip r:embed="rId3"/>
          <a:stretch>
            <a:fillRect/>
          </a:stretch>
        </p:blipFill>
        <p:spPr>
          <a:xfrm>
            <a:off x="2909201" y="1079014"/>
            <a:ext cx="3846371" cy="2344906"/>
          </a:xfrm>
          <a:prstGeom prst="rect">
            <a:avLst/>
          </a:prstGeom>
        </p:spPr>
      </p:pic>
      <p:pic>
        <p:nvPicPr>
          <p:cNvPr id="8" name="Picture 7"/>
          <p:cNvPicPr>
            <a:picLocks noChangeAspect="1"/>
          </p:cNvPicPr>
          <p:nvPr/>
        </p:nvPicPr>
        <p:blipFill>
          <a:blip r:embed="rId4"/>
          <a:stretch>
            <a:fillRect/>
          </a:stretch>
        </p:blipFill>
        <p:spPr>
          <a:xfrm>
            <a:off x="0" y="14001"/>
            <a:ext cx="1448790" cy="1031491"/>
          </a:xfrm>
          <a:prstGeom prst="rect">
            <a:avLst/>
          </a:prstGeom>
        </p:spPr>
      </p:pic>
    </p:spTree>
    <p:extLst>
      <p:ext uri="{BB962C8B-B14F-4D97-AF65-F5344CB8AC3E}">
        <p14:creationId xmlns:p14="http://schemas.microsoft.com/office/powerpoint/2010/main" val="18932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p:txBody>
          <a:bodyPr>
            <a:noAutofit/>
          </a:bodyPr>
          <a:lstStyle/>
          <a:p>
            <a:r>
              <a:rPr lang="en-US" dirty="0"/>
              <a:t>Meet the Speaker</a:t>
            </a:r>
          </a:p>
        </p:txBody>
      </p:sp>
      <p:sp>
        <p:nvSpPr>
          <p:cNvPr id="2" name="Content Placeholder 1"/>
          <p:cNvSpPr>
            <a:spLocks noGrp="1"/>
          </p:cNvSpPr>
          <p:nvPr>
            <p:ph idx="1"/>
          </p:nvPr>
        </p:nvSpPr>
        <p:spPr>
          <a:xfrm>
            <a:off x="377815" y="2605021"/>
            <a:ext cx="9153726" cy="5875505"/>
          </a:xfrm>
        </p:spPr>
        <p:txBody>
          <a:bodyPr>
            <a:normAutofit/>
          </a:bodyPr>
          <a:lstStyle/>
          <a:p>
            <a:pPr marL="0" indent="0" algn="ctr">
              <a:buNone/>
            </a:pPr>
            <a:endParaRPr lang="en-US" b="1" dirty="0">
              <a:solidFill>
                <a:srgbClr val="C00000"/>
              </a:solidFill>
            </a:endParaRPr>
          </a:p>
          <a:p>
            <a:pPr marL="0" indent="0" algn="ctr">
              <a:buNone/>
            </a:pPr>
            <a:endParaRPr lang="en-US" b="1" dirty="0">
              <a:solidFill>
                <a:srgbClr val="C00000"/>
              </a:solidFill>
            </a:endParaRPr>
          </a:p>
          <a:p>
            <a:pPr marL="0" indent="0" algn="ctr">
              <a:buNone/>
            </a:pPr>
            <a:endParaRPr lang="en-US" b="1" i="1" dirty="0">
              <a:solidFill>
                <a:srgbClr val="0000FF"/>
              </a:solidFill>
            </a:endParaRPr>
          </a:p>
          <a:p>
            <a:pPr marL="0" indent="0" algn="ctr">
              <a:buNone/>
            </a:pPr>
            <a:r>
              <a:rPr lang="en-US" b="1" i="1" dirty="0">
                <a:solidFill>
                  <a:srgbClr val="0000FF"/>
                </a:solidFill>
              </a:rPr>
              <a:t>Delania Barbee, Esq.</a:t>
            </a:r>
          </a:p>
          <a:p>
            <a:pPr marL="0" indent="0" algn="ctr">
              <a:buNone/>
            </a:pPr>
            <a:endParaRPr lang="en-US" b="1" dirty="0">
              <a:solidFill>
                <a:srgbClr val="C00000"/>
              </a:solidFill>
            </a:endParaRPr>
          </a:p>
          <a:p>
            <a:pPr marL="0" indent="0" algn="ctr">
              <a:buNone/>
            </a:pPr>
            <a:endParaRPr lang="en-US" b="1" dirty="0"/>
          </a:p>
          <a:p>
            <a:pPr marL="0" indent="0" algn="ctr">
              <a:buNone/>
            </a:pPr>
            <a:endParaRPr lang="en-US" b="1"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51075040"/>
              </p:ext>
            </p:extLst>
          </p:nvPr>
        </p:nvGraphicFramePr>
        <p:xfrm>
          <a:off x="282191" y="4475558"/>
          <a:ext cx="8843875" cy="2540819"/>
        </p:xfrm>
        <a:graphic>
          <a:graphicData uri="http://schemas.openxmlformats.org/drawingml/2006/table">
            <a:tbl>
              <a:tblPr firstRow="1" bandRow="1">
                <a:tableStyleId>{5C22544A-7EE6-4342-B048-85BDC9FD1C3A}</a:tableStyleId>
              </a:tblPr>
              <a:tblGrid>
                <a:gridCol w="8843875">
                  <a:extLst>
                    <a:ext uri="{9D8B030D-6E8A-4147-A177-3AD203B41FA5}">
                      <a16:colId xmlns:a16="http://schemas.microsoft.com/office/drawing/2014/main" val="20000"/>
                    </a:ext>
                  </a:extLst>
                </a:gridCol>
              </a:tblGrid>
              <a:tr h="2540819">
                <a:tc>
                  <a:txBody>
                    <a:bodyPr/>
                    <a:lstStyle/>
                    <a:p>
                      <a:pPr marL="0" marR="0" lvl="0" indent="0" algn="l" defTabSz="956188" rtl="0" eaLnBrk="1" fontAlgn="auto" latinLnBrk="0" hangingPunct="1">
                        <a:lnSpc>
                          <a:spcPct val="100000"/>
                        </a:lnSpc>
                        <a:spcBef>
                          <a:spcPts val="0"/>
                        </a:spcBef>
                        <a:spcAft>
                          <a:spcPts val="0"/>
                        </a:spcAft>
                        <a:buClrTx/>
                        <a:buSzTx/>
                        <a:buFontTx/>
                        <a:buNone/>
                        <a:tabLst/>
                        <a:defRPr/>
                      </a:pPr>
                      <a:r>
                        <a:rPr lang="en-US" sz="1600" b="0" i="0" kern="1200" dirty="0">
                          <a:solidFill>
                            <a:schemeClr val="lt1"/>
                          </a:solidFill>
                          <a:effectLst/>
                          <a:latin typeface="+mn-lt"/>
                          <a:ea typeface="+mn-ea"/>
                          <a:cs typeface="+mn-cs"/>
                        </a:rPr>
                        <a:t>As part of her efforts to address the underrepresentation of Black legal professionals and advance the progression towards a more inclusive legal profession, Delania Barbee, Esq. created and hosts the </a:t>
                      </a:r>
                      <a:r>
                        <a:rPr lang="en-US" sz="1600" b="0" i="1" kern="1200" dirty="0">
                          <a:solidFill>
                            <a:schemeClr val="lt1"/>
                          </a:solidFill>
                          <a:effectLst/>
                          <a:latin typeface="+mn-lt"/>
                          <a:ea typeface="+mn-ea"/>
                          <a:cs typeface="+mn-cs"/>
                        </a:rPr>
                        <a:t>Practicing while Black</a:t>
                      </a:r>
                      <a:r>
                        <a:rPr lang="en-US" sz="1600" b="0" i="0" kern="1200" dirty="0">
                          <a:solidFill>
                            <a:schemeClr val="lt1"/>
                          </a:solidFill>
                          <a:effectLst/>
                          <a:latin typeface="+mn-lt"/>
                          <a:ea typeface="+mn-ea"/>
                          <a:cs typeface="+mn-cs"/>
                        </a:rPr>
                        <a:t> podcast, which shares the experiences of Black attorneys in the U.S. and provides career strategies and inspiration.  She also hosts workshops and offers consulting to attorneys to help them find their niche and build a platform designed to maximize their impact. In her own career, Delania is the Founder and Managing Attorney of Barbee Law Boutique, PLLC.  Through her firm, she helps protect and build businesses and legacies through strategic corporate law and estate planning strategies.  Delania is the Immediate Past President of the George W. Crawford Black Bar Association.  She received her B.A.</a:t>
                      </a:r>
                      <a:r>
                        <a:rPr lang="en-US" sz="1600" b="0" i="1" kern="1200" dirty="0">
                          <a:solidFill>
                            <a:schemeClr val="lt1"/>
                          </a:solidFill>
                          <a:effectLst/>
                          <a:latin typeface="+mn-lt"/>
                          <a:ea typeface="+mn-ea"/>
                          <a:cs typeface="+mn-cs"/>
                        </a:rPr>
                        <a:t> cum laude</a:t>
                      </a:r>
                      <a:r>
                        <a:rPr lang="en-US" sz="1600" b="0" i="0" kern="1200" dirty="0">
                          <a:solidFill>
                            <a:schemeClr val="lt1"/>
                          </a:solidFill>
                          <a:effectLst/>
                          <a:latin typeface="+mn-lt"/>
                          <a:ea typeface="+mn-ea"/>
                          <a:cs typeface="+mn-cs"/>
                        </a:rPr>
                        <a:t> from Smith College and her J.D. from the University of Connecticut School of Law.  She is licensed to practice in Massachusetts and Connecticut.</a:t>
                      </a:r>
                      <a:endParaRPr lang="en-US" sz="1600" b="0" dirty="0"/>
                    </a:p>
                  </a:txBody>
                  <a:tcPr/>
                </a:tc>
                <a:extLst>
                  <a:ext uri="{0D108BD9-81ED-4DB2-BD59-A6C34878D82A}">
                    <a16:rowId xmlns:a16="http://schemas.microsoft.com/office/drawing/2014/main" val="10000"/>
                  </a:ext>
                </a:extLst>
              </a:tr>
            </a:tbl>
          </a:graphicData>
        </a:graphic>
      </p:graphicFrame>
      <p:pic>
        <p:nvPicPr>
          <p:cNvPr id="4" name="Picture 3" descr="A picture containing person, indoor, yellow, table&#10;&#10;Description automatically generated">
            <a:extLst>
              <a:ext uri="{FF2B5EF4-FFF2-40B4-BE49-F238E27FC236}">
                <a16:creationId xmlns:a16="http://schemas.microsoft.com/office/drawing/2014/main" id="{808F68B7-FFB6-44D8-B763-078CB8EF8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561" y="951613"/>
            <a:ext cx="2032000" cy="3043953"/>
          </a:xfrm>
          <a:prstGeom prst="rect">
            <a:avLst/>
          </a:prstGeom>
        </p:spPr>
      </p:pic>
      <p:pic>
        <p:nvPicPr>
          <p:cNvPr id="8" name="Picture 7"/>
          <p:cNvPicPr>
            <a:picLocks noChangeAspect="1"/>
          </p:cNvPicPr>
          <p:nvPr/>
        </p:nvPicPr>
        <p:blipFill>
          <a:blip r:embed="rId4"/>
          <a:stretch>
            <a:fillRect/>
          </a:stretch>
        </p:blipFill>
        <p:spPr>
          <a:xfrm>
            <a:off x="0" y="14001"/>
            <a:ext cx="1448790" cy="1031491"/>
          </a:xfrm>
          <a:prstGeom prst="rect">
            <a:avLst/>
          </a:prstGeom>
        </p:spPr>
      </p:pic>
    </p:spTree>
    <p:extLst>
      <p:ext uri="{BB962C8B-B14F-4D97-AF65-F5344CB8AC3E}">
        <p14:creationId xmlns:p14="http://schemas.microsoft.com/office/powerpoint/2010/main" val="119597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16903" y="20320"/>
            <a:ext cx="7878871" cy="817123"/>
          </a:xfrm>
        </p:spPr>
        <p:txBody>
          <a:bodyPr>
            <a:normAutofit/>
          </a:bodyPr>
          <a:lstStyle/>
          <a:p>
            <a:r>
              <a:rPr lang="en-US" dirty="0"/>
              <a:t> Book? What Are Your Goals?</a:t>
            </a:r>
          </a:p>
        </p:txBody>
      </p:sp>
      <p:sp>
        <p:nvSpPr>
          <p:cNvPr id="2" name="Content Placeholder 1"/>
          <p:cNvSpPr>
            <a:spLocks noGrp="1"/>
          </p:cNvSpPr>
          <p:nvPr>
            <p:ph idx="1"/>
          </p:nvPr>
        </p:nvSpPr>
        <p:spPr/>
        <p:txBody>
          <a:bodyPr>
            <a:normAutofit/>
          </a:bodyPr>
          <a:lstStyle/>
          <a:p>
            <a:pPr>
              <a:spcBef>
                <a:spcPts val="1800"/>
              </a:spcBef>
              <a:buClr>
                <a:srgbClr val="C00000"/>
              </a:buClr>
            </a:pPr>
            <a:endParaRPr lang="en-US" sz="1000" dirty="0"/>
          </a:p>
          <a:p>
            <a:pPr>
              <a:spcBef>
                <a:spcPts val="1800"/>
              </a:spcBef>
              <a:buClr>
                <a:srgbClr val="C00000"/>
              </a:buClr>
            </a:pPr>
            <a:r>
              <a:rPr lang="en-US" sz="2800" dirty="0"/>
              <a:t>Why Do You Want to Write Your Book?</a:t>
            </a:r>
          </a:p>
          <a:p>
            <a:pPr>
              <a:spcBef>
                <a:spcPts val="1800"/>
              </a:spcBef>
              <a:buClr>
                <a:srgbClr val="C00000"/>
              </a:buClr>
            </a:pPr>
            <a:endParaRPr lang="en-US" sz="1000" dirty="0"/>
          </a:p>
          <a:p>
            <a:pPr>
              <a:spcBef>
                <a:spcPts val="1800"/>
              </a:spcBef>
              <a:buClr>
                <a:srgbClr val="C00000"/>
              </a:buClr>
            </a:pPr>
            <a:r>
              <a:rPr lang="en-US" sz="2800" dirty="0"/>
              <a:t>How Are You Going to Use Your Book?</a:t>
            </a:r>
          </a:p>
          <a:p>
            <a:pPr lvl="1">
              <a:spcBef>
                <a:spcPts val="1800"/>
              </a:spcBef>
              <a:buClr>
                <a:srgbClr val="C00000"/>
              </a:buClr>
            </a:pPr>
            <a:r>
              <a:rPr lang="en-US" sz="2600" dirty="0"/>
              <a:t>Story to tell that will help others?</a:t>
            </a:r>
          </a:p>
          <a:p>
            <a:pPr lvl="1">
              <a:spcBef>
                <a:spcPts val="1800"/>
              </a:spcBef>
              <a:buClr>
                <a:srgbClr val="C00000"/>
              </a:buClr>
            </a:pPr>
            <a:r>
              <a:rPr lang="en-US" sz="2600" dirty="0"/>
              <a:t>Brand yourself as SME for other opportunities?</a:t>
            </a:r>
          </a:p>
          <a:p>
            <a:pPr lvl="1">
              <a:spcBef>
                <a:spcPts val="1800"/>
              </a:spcBef>
              <a:buClr>
                <a:srgbClr val="C00000"/>
              </a:buClr>
            </a:pPr>
            <a:r>
              <a:rPr lang="en-US" sz="2600" dirty="0"/>
              <a:t>Conversation starter for primary business?</a:t>
            </a:r>
          </a:p>
          <a:p>
            <a:pPr marL="0" indent="0">
              <a:spcBef>
                <a:spcPts val="1800"/>
              </a:spcBef>
              <a:buClr>
                <a:srgbClr val="C00000"/>
              </a:buClr>
              <a:buNone/>
            </a:pPr>
            <a:endParaRPr lang="en-US" dirty="0"/>
          </a:p>
          <a:p>
            <a:pPr>
              <a:spcBef>
                <a:spcPts val="1800"/>
              </a:spcBef>
              <a:buClr>
                <a:srgbClr val="C00000"/>
              </a:buClr>
            </a:pPr>
            <a:endParaRPr lang="en-US" dirty="0"/>
          </a:p>
        </p:txBody>
      </p:sp>
      <p:pic>
        <p:nvPicPr>
          <p:cNvPr id="4" name="Picture 3"/>
          <p:cNvPicPr>
            <a:picLocks noChangeAspect="1"/>
          </p:cNvPicPr>
          <p:nvPr/>
        </p:nvPicPr>
        <p:blipFill>
          <a:blip r:embed="rId3"/>
          <a:stretch>
            <a:fillRect/>
          </a:stretch>
        </p:blipFill>
        <p:spPr>
          <a:xfrm>
            <a:off x="0" y="14001"/>
            <a:ext cx="1448790" cy="1031491"/>
          </a:xfrm>
          <a:prstGeom prst="rect">
            <a:avLst/>
          </a:prstGeom>
        </p:spPr>
      </p:pic>
    </p:spTree>
    <p:extLst>
      <p:ext uri="{BB962C8B-B14F-4D97-AF65-F5344CB8AC3E}">
        <p14:creationId xmlns:p14="http://schemas.microsoft.com/office/powerpoint/2010/main" val="114899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438823" y="20320"/>
            <a:ext cx="7878871" cy="817123"/>
          </a:xfrm>
        </p:spPr>
        <p:txBody>
          <a:bodyPr>
            <a:normAutofit/>
          </a:bodyPr>
          <a:lstStyle/>
          <a:p>
            <a:r>
              <a:rPr lang="en-US" dirty="0"/>
              <a:t>Tips on How to Write a Book</a:t>
            </a:r>
            <a:r>
              <a:rPr lang="en-US" sz="4000" dirty="0"/>
              <a:t>	</a:t>
            </a:r>
          </a:p>
        </p:txBody>
      </p:sp>
      <p:sp>
        <p:nvSpPr>
          <p:cNvPr id="2" name="Content Placeholder 1"/>
          <p:cNvSpPr>
            <a:spLocks noGrp="1"/>
          </p:cNvSpPr>
          <p:nvPr>
            <p:ph idx="1"/>
          </p:nvPr>
        </p:nvSpPr>
        <p:spPr>
          <a:xfrm>
            <a:off x="0" y="1016000"/>
            <a:ext cx="9589632" cy="6299200"/>
          </a:xfrm>
        </p:spPr>
        <p:txBody>
          <a:bodyPr>
            <a:normAutofit fontScale="77500" lnSpcReduction="20000"/>
          </a:bodyPr>
          <a:lstStyle/>
          <a:p>
            <a:pPr>
              <a:spcBef>
                <a:spcPts val="1800"/>
              </a:spcBef>
              <a:buClr>
                <a:srgbClr val="C00000"/>
              </a:buClr>
            </a:pPr>
            <a:r>
              <a:rPr lang="en-US" sz="2600" b="1" dirty="0"/>
              <a:t>Step 1:</a:t>
            </a:r>
            <a:r>
              <a:rPr lang="en-US" sz="2600" dirty="0"/>
              <a:t> </a:t>
            </a:r>
            <a:r>
              <a:rPr lang="en-US" sz="2600" b="1" dirty="0"/>
              <a:t>Writing the Book</a:t>
            </a:r>
          </a:p>
          <a:p>
            <a:pPr lvl="1">
              <a:lnSpc>
                <a:spcPct val="120000"/>
              </a:lnSpc>
              <a:spcBef>
                <a:spcPts val="0"/>
              </a:spcBef>
              <a:buClr>
                <a:srgbClr val="C00000"/>
              </a:buClr>
            </a:pPr>
            <a:r>
              <a:rPr lang="en-US" sz="2200" dirty="0"/>
              <a:t>Select a catchy title that will differentiate your book from others in its genre  </a:t>
            </a:r>
          </a:p>
          <a:p>
            <a:pPr lvl="1">
              <a:lnSpc>
                <a:spcPct val="120000"/>
              </a:lnSpc>
              <a:spcBef>
                <a:spcPts val="0"/>
              </a:spcBef>
              <a:buClr>
                <a:srgbClr val="C00000"/>
              </a:buClr>
            </a:pPr>
            <a:r>
              <a:rPr lang="en-US" sz="2200" dirty="0"/>
              <a:t>Develop an outline of the content of your book</a:t>
            </a:r>
          </a:p>
          <a:p>
            <a:pPr lvl="1">
              <a:lnSpc>
                <a:spcPct val="120000"/>
              </a:lnSpc>
              <a:spcBef>
                <a:spcPts val="0"/>
              </a:spcBef>
              <a:buClr>
                <a:srgbClr val="C00000"/>
              </a:buClr>
            </a:pPr>
            <a:r>
              <a:rPr lang="en-US" sz="2200" dirty="0"/>
              <a:t>Prepare a detailed manuscript of your book</a:t>
            </a:r>
          </a:p>
          <a:p>
            <a:pPr lvl="1">
              <a:lnSpc>
                <a:spcPct val="120000"/>
              </a:lnSpc>
              <a:spcBef>
                <a:spcPts val="0"/>
              </a:spcBef>
              <a:buClr>
                <a:srgbClr val="C00000"/>
              </a:buClr>
            </a:pPr>
            <a:r>
              <a:rPr lang="en-US" sz="2200" dirty="0"/>
              <a:t>Have your final manuscript edited by a professional editor</a:t>
            </a:r>
          </a:p>
          <a:p>
            <a:pPr>
              <a:spcBef>
                <a:spcPts val="1800"/>
              </a:spcBef>
              <a:buClr>
                <a:srgbClr val="C00000"/>
              </a:buClr>
            </a:pPr>
            <a:r>
              <a:rPr lang="en-US" sz="2600" b="1" dirty="0"/>
              <a:t>Step 2:</a:t>
            </a:r>
            <a:r>
              <a:rPr lang="en-US" sz="2600" dirty="0"/>
              <a:t> </a:t>
            </a:r>
            <a:r>
              <a:rPr lang="en-US" sz="2600" b="1" dirty="0"/>
              <a:t>Designing the Book</a:t>
            </a:r>
          </a:p>
          <a:p>
            <a:pPr lvl="1">
              <a:lnSpc>
                <a:spcPct val="120000"/>
              </a:lnSpc>
              <a:spcBef>
                <a:spcPts val="0"/>
              </a:spcBef>
              <a:buClr>
                <a:srgbClr val="C00000"/>
              </a:buClr>
            </a:pPr>
            <a:r>
              <a:rPr lang="en-US" sz="2200" dirty="0"/>
              <a:t>Confirm the book specifications (e.g., size, binding styles, cover design)</a:t>
            </a:r>
          </a:p>
          <a:p>
            <a:pPr lvl="1">
              <a:lnSpc>
                <a:spcPct val="120000"/>
              </a:lnSpc>
              <a:spcBef>
                <a:spcPts val="0"/>
              </a:spcBef>
              <a:buClr>
                <a:srgbClr val="C00000"/>
              </a:buClr>
            </a:pPr>
            <a:r>
              <a:rPr lang="en-US" sz="2200" dirty="0"/>
              <a:t>Confirm the technical needs for your book (e.g., copyright, ISBN, LCCN)</a:t>
            </a:r>
          </a:p>
          <a:p>
            <a:pPr lvl="1">
              <a:lnSpc>
                <a:spcPct val="120000"/>
              </a:lnSpc>
              <a:spcBef>
                <a:spcPts val="0"/>
              </a:spcBef>
              <a:buClr>
                <a:srgbClr val="C00000"/>
              </a:buClr>
            </a:pPr>
            <a:r>
              <a:rPr lang="en-US" sz="2200" dirty="0"/>
              <a:t>Have the front &amp; back covers of your book designed by a professional graphic designer</a:t>
            </a:r>
          </a:p>
          <a:p>
            <a:pPr lvl="1">
              <a:lnSpc>
                <a:spcPct val="120000"/>
              </a:lnSpc>
              <a:spcBef>
                <a:spcPts val="0"/>
              </a:spcBef>
              <a:buClr>
                <a:srgbClr val="C00000"/>
              </a:buClr>
            </a:pPr>
            <a:r>
              <a:rPr lang="en-US" sz="2200" dirty="0"/>
              <a:t>Typeset the interior pages of your book, including any special pages</a:t>
            </a:r>
          </a:p>
          <a:p>
            <a:pPr>
              <a:spcBef>
                <a:spcPts val="1800"/>
              </a:spcBef>
              <a:buClr>
                <a:srgbClr val="C00000"/>
              </a:buClr>
            </a:pPr>
            <a:r>
              <a:rPr lang="en-US" sz="2600" b="1" dirty="0"/>
              <a:t>Step 3:</a:t>
            </a:r>
            <a:r>
              <a:rPr lang="en-US" sz="2600" dirty="0"/>
              <a:t> </a:t>
            </a:r>
            <a:r>
              <a:rPr lang="en-US" sz="2600" b="1" dirty="0"/>
              <a:t>Publishing the Book</a:t>
            </a:r>
          </a:p>
          <a:p>
            <a:pPr lvl="1">
              <a:lnSpc>
                <a:spcPct val="120000"/>
              </a:lnSpc>
              <a:spcBef>
                <a:spcPts val="0"/>
              </a:spcBef>
              <a:buClr>
                <a:srgbClr val="C00000"/>
              </a:buClr>
            </a:pPr>
            <a:r>
              <a:rPr lang="en-US" dirty="0"/>
              <a:t>Consider your available publishing options </a:t>
            </a:r>
            <a:r>
              <a:rPr lang="en-US" i="1" dirty="0"/>
              <a:t>(e.g., traditional publishing vs. self-publishing)</a:t>
            </a:r>
          </a:p>
          <a:p>
            <a:pPr lvl="1">
              <a:lnSpc>
                <a:spcPct val="120000"/>
              </a:lnSpc>
              <a:spcBef>
                <a:spcPts val="0"/>
              </a:spcBef>
              <a:buClr>
                <a:srgbClr val="C00000"/>
              </a:buClr>
            </a:pPr>
            <a:r>
              <a:rPr lang="en-US" dirty="0"/>
              <a:t>Review the proposed publishing and/or printing contracts  </a:t>
            </a:r>
          </a:p>
          <a:p>
            <a:pPr lvl="1">
              <a:lnSpc>
                <a:spcPct val="120000"/>
              </a:lnSpc>
              <a:spcBef>
                <a:spcPts val="0"/>
              </a:spcBef>
              <a:buClr>
                <a:srgbClr val="C00000"/>
              </a:buClr>
            </a:pPr>
            <a:r>
              <a:rPr lang="en-US" dirty="0"/>
              <a:t>Confirm your book publishing and/or printing costs</a:t>
            </a:r>
          </a:p>
          <a:p>
            <a:pPr lvl="1">
              <a:lnSpc>
                <a:spcPct val="120000"/>
              </a:lnSpc>
              <a:spcBef>
                <a:spcPts val="0"/>
              </a:spcBef>
              <a:buClr>
                <a:srgbClr val="C00000"/>
              </a:buClr>
            </a:pPr>
            <a:r>
              <a:rPr lang="en-US" dirty="0"/>
              <a:t>Select a reputable publisher and/or printer to print your books</a:t>
            </a:r>
          </a:p>
          <a:p>
            <a:pPr>
              <a:spcBef>
                <a:spcPts val="1800"/>
              </a:spcBef>
              <a:buClr>
                <a:srgbClr val="C00000"/>
              </a:buClr>
            </a:pPr>
            <a:r>
              <a:rPr lang="en-US" sz="2600" b="1" dirty="0"/>
              <a:t>Step 4: Promoting the Book</a:t>
            </a:r>
          </a:p>
          <a:p>
            <a:pPr lvl="1">
              <a:lnSpc>
                <a:spcPct val="120000"/>
              </a:lnSpc>
              <a:spcBef>
                <a:spcPts val="0"/>
              </a:spcBef>
              <a:buClr>
                <a:srgbClr val="C00000"/>
              </a:buClr>
            </a:pPr>
            <a:r>
              <a:rPr lang="en-US" dirty="0"/>
              <a:t>Research the target audience that you want to reach</a:t>
            </a:r>
          </a:p>
          <a:p>
            <a:pPr lvl="1">
              <a:lnSpc>
                <a:spcPct val="120000"/>
              </a:lnSpc>
              <a:spcBef>
                <a:spcPts val="0"/>
              </a:spcBef>
              <a:buClr>
                <a:srgbClr val="C00000"/>
              </a:buClr>
            </a:pPr>
            <a:r>
              <a:rPr lang="en-US" dirty="0"/>
              <a:t>Develop your book marketing plan (e.g., </a:t>
            </a:r>
            <a:r>
              <a:rPr lang="en-US" i="1" dirty="0"/>
              <a:t>how you will spread the word to sell books</a:t>
            </a:r>
            <a:r>
              <a:rPr lang="en-US" dirty="0"/>
              <a:t>)</a:t>
            </a:r>
          </a:p>
          <a:p>
            <a:pPr lvl="1">
              <a:lnSpc>
                <a:spcPct val="120000"/>
              </a:lnSpc>
              <a:spcBef>
                <a:spcPts val="0"/>
              </a:spcBef>
              <a:buClr>
                <a:srgbClr val="C00000"/>
              </a:buClr>
            </a:pPr>
            <a:r>
              <a:rPr lang="en-US" dirty="0"/>
              <a:t>Prepare your book publicity plan </a:t>
            </a:r>
            <a:r>
              <a:rPr lang="en-US" i="1" dirty="0"/>
              <a:t>(e.g., how you will get the author into the media)</a:t>
            </a:r>
          </a:p>
          <a:p>
            <a:pPr lvl="1">
              <a:lnSpc>
                <a:spcPct val="120000"/>
              </a:lnSpc>
              <a:spcBef>
                <a:spcPts val="0"/>
              </a:spcBef>
              <a:buClr>
                <a:srgbClr val="C00000"/>
              </a:buClr>
            </a:pPr>
            <a:r>
              <a:rPr lang="en-US" dirty="0"/>
              <a:t>Set up a professional website where people can buy your books</a:t>
            </a:r>
            <a:endParaRPr lang="en-US" dirty="0">
              <a:solidFill>
                <a:schemeClr val="tx1"/>
              </a:solidFill>
            </a:endParaRPr>
          </a:p>
          <a:p>
            <a:pPr lvl="1">
              <a:lnSpc>
                <a:spcPct val="120000"/>
              </a:lnSpc>
              <a:spcBef>
                <a:spcPts val="0"/>
              </a:spcBef>
              <a:buClr>
                <a:srgbClr val="C00000"/>
              </a:buClr>
            </a:pPr>
            <a:r>
              <a:rPr lang="en-US" dirty="0"/>
              <a:t>Confirm your distribution outlets </a:t>
            </a:r>
            <a:r>
              <a:rPr lang="en-US" i="1" dirty="0"/>
              <a:t>(e.g., distributor, retail stores, online stores)</a:t>
            </a:r>
          </a:p>
        </p:txBody>
      </p:sp>
      <p:pic>
        <p:nvPicPr>
          <p:cNvPr id="4" name="Picture 3"/>
          <p:cNvPicPr>
            <a:picLocks noChangeAspect="1"/>
          </p:cNvPicPr>
          <p:nvPr/>
        </p:nvPicPr>
        <p:blipFill>
          <a:blip r:embed="rId3"/>
          <a:stretch>
            <a:fillRect/>
          </a:stretch>
        </p:blipFill>
        <p:spPr>
          <a:xfrm>
            <a:off x="0" y="14001"/>
            <a:ext cx="1448790" cy="1031491"/>
          </a:xfrm>
          <a:prstGeom prst="rect">
            <a:avLst/>
          </a:prstGeom>
        </p:spPr>
      </p:pic>
    </p:spTree>
    <p:extLst>
      <p:ext uri="{BB962C8B-B14F-4D97-AF65-F5344CB8AC3E}">
        <p14:creationId xmlns:p14="http://schemas.microsoft.com/office/powerpoint/2010/main" val="295947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539767" y="111760"/>
            <a:ext cx="7878871" cy="817123"/>
          </a:xfrm>
        </p:spPr>
        <p:txBody>
          <a:bodyPr>
            <a:normAutofit/>
          </a:bodyPr>
          <a:lstStyle/>
          <a:p>
            <a:r>
              <a:rPr lang="en-US" sz="4000" dirty="0"/>
              <a:t>What Are Your Publishing Options?</a:t>
            </a:r>
            <a:r>
              <a:rPr lang="en-US" dirty="0"/>
              <a:t> 	</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141535608"/>
              </p:ext>
            </p:extLst>
          </p:nvPr>
        </p:nvGraphicFramePr>
        <p:xfrm>
          <a:off x="235391" y="1484770"/>
          <a:ext cx="8935770" cy="4345663"/>
        </p:xfrm>
        <a:graphic>
          <a:graphicData uri="http://schemas.openxmlformats.org/drawingml/2006/table">
            <a:tbl>
              <a:tblPr>
                <a:tableStyleId>{5C22544A-7EE6-4342-B048-85BDC9FD1C3A}</a:tableStyleId>
              </a:tblPr>
              <a:tblGrid>
                <a:gridCol w="1783532">
                  <a:extLst>
                    <a:ext uri="{9D8B030D-6E8A-4147-A177-3AD203B41FA5}">
                      <a16:colId xmlns:a16="http://schemas.microsoft.com/office/drawing/2014/main" val="20000"/>
                    </a:ext>
                  </a:extLst>
                </a:gridCol>
                <a:gridCol w="1173497">
                  <a:extLst>
                    <a:ext uri="{9D8B030D-6E8A-4147-A177-3AD203B41FA5}">
                      <a16:colId xmlns:a16="http://schemas.microsoft.com/office/drawing/2014/main" val="20001"/>
                    </a:ext>
                  </a:extLst>
                </a:gridCol>
                <a:gridCol w="1192052">
                  <a:extLst>
                    <a:ext uri="{9D8B030D-6E8A-4147-A177-3AD203B41FA5}">
                      <a16:colId xmlns:a16="http://schemas.microsoft.com/office/drawing/2014/main" val="20002"/>
                    </a:ext>
                  </a:extLst>
                </a:gridCol>
                <a:gridCol w="1617126">
                  <a:extLst>
                    <a:ext uri="{9D8B030D-6E8A-4147-A177-3AD203B41FA5}">
                      <a16:colId xmlns:a16="http://schemas.microsoft.com/office/drawing/2014/main" val="20003"/>
                    </a:ext>
                  </a:extLst>
                </a:gridCol>
                <a:gridCol w="1922068">
                  <a:extLst>
                    <a:ext uri="{9D8B030D-6E8A-4147-A177-3AD203B41FA5}">
                      <a16:colId xmlns:a16="http://schemas.microsoft.com/office/drawing/2014/main" val="20004"/>
                    </a:ext>
                  </a:extLst>
                </a:gridCol>
                <a:gridCol w="1247495">
                  <a:extLst>
                    <a:ext uri="{9D8B030D-6E8A-4147-A177-3AD203B41FA5}">
                      <a16:colId xmlns:a16="http://schemas.microsoft.com/office/drawing/2014/main" val="20005"/>
                    </a:ext>
                  </a:extLst>
                </a:gridCol>
              </a:tblGrid>
              <a:tr h="605347">
                <a:tc>
                  <a:txBody>
                    <a:bodyPr/>
                    <a:lstStyle/>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BOOK PUBLISHING</a:t>
                      </a:r>
                    </a:p>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OPTIONS</a:t>
                      </a:r>
                      <a:endParaRPr lang="en-US" sz="115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PUBLISHER</a:t>
                      </a:r>
                    </a:p>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BOOK RIGHTS</a:t>
                      </a:r>
                      <a:endParaRPr lang="en-US" sz="115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AUTHOR </a:t>
                      </a:r>
                    </a:p>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BOOK RIGHTS</a:t>
                      </a:r>
                      <a:endParaRPr lang="en-US" sz="115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BOOK </a:t>
                      </a:r>
                    </a:p>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PUBLISHING COSTS</a:t>
                      </a:r>
                      <a:endParaRPr lang="en-US" sz="115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BOOK</a:t>
                      </a:r>
                    </a:p>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MARKETING/PUBLICITY</a:t>
                      </a:r>
                      <a:endParaRPr lang="en-US" sz="115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60000"/>
                        <a:lumOff val="40000"/>
                      </a:schemeClr>
                    </a:solidFill>
                  </a:tcPr>
                </a:tc>
                <a:tc>
                  <a:txBody>
                    <a:bodyPr/>
                    <a:lstStyle/>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BOOK</a:t>
                      </a:r>
                    </a:p>
                    <a:p>
                      <a:pPr marL="0" marR="0" algn="ctr">
                        <a:spcBef>
                          <a:spcPts val="0"/>
                        </a:spcBef>
                        <a:spcAft>
                          <a:spcPts val="0"/>
                        </a:spcAft>
                      </a:pPr>
                      <a:r>
                        <a:rPr lang="en-US" sz="1150" b="1" dirty="0">
                          <a:solidFill>
                            <a:srgbClr val="C00000"/>
                          </a:solidFill>
                          <a:effectLst/>
                          <a:latin typeface="Arial" panose="020B0604020202020204" pitchFamily="34" charset="0"/>
                          <a:cs typeface="Arial" panose="020B0604020202020204" pitchFamily="34" charset="0"/>
                        </a:rPr>
                        <a:t>DISTRIBUTION</a:t>
                      </a:r>
                      <a:endParaRPr lang="en-US" sz="115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0000"/>
                  </a:ext>
                </a:extLst>
              </a:tr>
              <a:tr h="1246772">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400" b="1" dirty="0">
                          <a:solidFill>
                            <a:srgbClr val="0000FF"/>
                          </a:solidFill>
                          <a:effectLst/>
                          <a:latin typeface="Arial" panose="020B0604020202020204" pitchFamily="34" charset="0"/>
                          <a:cs typeface="Arial" panose="020B0604020202020204" pitchFamily="34" charset="0"/>
                        </a:rPr>
                        <a:t>Traditional</a:t>
                      </a:r>
                    </a:p>
                    <a:p>
                      <a:pPr marL="0" marR="0" algn="ctr">
                        <a:spcBef>
                          <a:spcPts val="0"/>
                        </a:spcBef>
                        <a:spcAft>
                          <a:spcPts val="0"/>
                        </a:spcAft>
                      </a:pPr>
                      <a:r>
                        <a:rPr lang="en-US" sz="1400" b="1" dirty="0">
                          <a:solidFill>
                            <a:srgbClr val="0000FF"/>
                          </a:solidFill>
                          <a:effectLst/>
                          <a:latin typeface="Arial" panose="020B0604020202020204" pitchFamily="34" charset="0"/>
                          <a:cs typeface="Arial" panose="020B0604020202020204" pitchFamily="34" charset="0"/>
                        </a:rPr>
                        <a:t>Publisher</a:t>
                      </a:r>
                    </a:p>
                    <a:p>
                      <a:pPr marL="0" marR="0" algn="ctr">
                        <a:spcBef>
                          <a:spcPts val="0"/>
                        </a:spcBef>
                        <a:spcAft>
                          <a:spcPts val="0"/>
                        </a:spcAft>
                      </a:pPr>
                      <a:r>
                        <a:rPr lang="en-US" sz="1100" b="1" dirty="0">
                          <a:effectLst/>
                          <a:latin typeface="Arial" panose="020B0604020202020204" pitchFamily="34" charset="0"/>
                          <a:cs typeface="Arial" panose="020B0604020202020204" pitchFamily="34" charset="0"/>
                        </a:rPr>
                        <a:t>(buys rights to author’s manuscript)</a:t>
                      </a:r>
                      <a:endParaRPr lang="en-US" sz="11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Owns 100%</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book rights </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Paid royalties on book sales</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Paid by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Publisher</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Done by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Publisher</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Done by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Publisher</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1246772">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400" b="1" dirty="0">
                          <a:solidFill>
                            <a:srgbClr val="0000FF"/>
                          </a:solidFill>
                          <a:effectLst/>
                          <a:latin typeface="Arial" panose="020B0604020202020204" pitchFamily="34" charset="0"/>
                          <a:cs typeface="Arial" panose="020B0604020202020204" pitchFamily="34" charset="0"/>
                        </a:rPr>
                        <a:t>Subsidy</a:t>
                      </a:r>
                    </a:p>
                    <a:p>
                      <a:pPr marL="0" marR="0" algn="ctr">
                        <a:spcBef>
                          <a:spcPts val="0"/>
                        </a:spcBef>
                        <a:spcAft>
                          <a:spcPts val="0"/>
                        </a:spcAft>
                      </a:pPr>
                      <a:r>
                        <a:rPr lang="en-US" sz="1400" b="1" dirty="0">
                          <a:solidFill>
                            <a:srgbClr val="0000FF"/>
                          </a:solidFill>
                          <a:effectLst/>
                          <a:latin typeface="Arial" panose="020B0604020202020204" pitchFamily="34" charset="0"/>
                          <a:cs typeface="Arial" panose="020B0604020202020204" pitchFamily="34" charset="0"/>
                        </a:rPr>
                        <a:t>Publisher</a:t>
                      </a:r>
                    </a:p>
                    <a:p>
                      <a:pPr marL="0" marR="0" algn="ctr">
                        <a:spcBef>
                          <a:spcPts val="0"/>
                        </a:spcBef>
                        <a:spcAft>
                          <a:spcPts val="0"/>
                        </a:spcAft>
                      </a:pPr>
                      <a:r>
                        <a:rPr lang="en-US" sz="1100" b="1" dirty="0">
                          <a:effectLst/>
                          <a:latin typeface="Arial" panose="020B0604020202020204" pitchFamily="34" charset="0"/>
                          <a:cs typeface="Arial" panose="020B0604020202020204" pitchFamily="34" charset="0"/>
                        </a:rPr>
                        <a:t>(publishes book under </a:t>
                      </a:r>
                    </a:p>
                    <a:p>
                      <a:pPr marL="0" marR="0" algn="ctr">
                        <a:spcBef>
                          <a:spcPts val="0"/>
                        </a:spcBef>
                        <a:spcAft>
                          <a:spcPts val="0"/>
                        </a:spcAft>
                      </a:pPr>
                      <a:r>
                        <a:rPr lang="en-US" sz="1100" b="1" dirty="0">
                          <a:effectLst/>
                          <a:latin typeface="Arial" panose="020B0604020202020204" pitchFamily="34" charset="0"/>
                          <a:cs typeface="Arial" panose="020B0604020202020204" pitchFamily="34" charset="0"/>
                        </a:rPr>
                        <a:t>Its own imprint)</a:t>
                      </a:r>
                      <a:endParaRPr lang="en-US" sz="11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Owns 100%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book rights</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Paid royalties on book sales</a:t>
                      </a:r>
                      <a:endParaRPr lang="en-US" sz="1200" b="1">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Paid by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Author</a:t>
                      </a:r>
                      <a:endParaRPr lang="en-US" sz="1200" b="1">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Done by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Publisher</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Done by Publisher</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46772">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400" b="1" dirty="0">
                          <a:solidFill>
                            <a:srgbClr val="0000FF"/>
                          </a:solidFill>
                          <a:effectLst/>
                          <a:latin typeface="Arial" panose="020B0604020202020204" pitchFamily="34" charset="0"/>
                          <a:cs typeface="Arial" panose="020B0604020202020204" pitchFamily="34" charset="0"/>
                        </a:rPr>
                        <a:t>Self-</a:t>
                      </a:r>
                    </a:p>
                    <a:p>
                      <a:pPr marL="0" marR="0" algn="ctr">
                        <a:spcBef>
                          <a:spcPts val="0"/>
                        </a:spcBef>
                        <a:spcAft>
                          <a:spcPts val="0"/>
                        </a:spcAft>
                      </a:pPr>
                      <a:r>
                        <a:rPr lang="en-US" sz="1400" b="1" dirty="0">
                          <a:solidFill>
                            <a:srgbClr val="0000FF"/>
                          </a:solidFill>
                          <a:effectLst/>
                          <a:latin typeface="Arial" panose="020B0604020202020204" pitchFamily="34" charset="0"/>
                          <a:cs typeface="Arial" panose="020B0604020202020204" pitchFamily="34" charset="0"/>
                        </a:rPr>
                        <a:t>Publisher</a:t>
                      </a:r>
                    </a:p>
                    <a:p>
                      <a:pPr marL="0" marR="0" algn="ctr">
                        <a:spcBef>
                          <a:spcPts val="0"/>
                        </a:spcBef>
                        <a:spcAft>
                          <a:spcPts val="0"/>
                        </a:spcAft>
                      </a:pPr>
                      <a:r>
                        <a:rPr lang="en-US" sz="1100" b="1">
                          <a:effectLst/>
                          <a:latin typeface="Arial" panose="020B0604020202020204" pitchFamily="34" charset="0"/>
                          <a:cs typeface="Arial" panose="020B0604020202020204" pitchFamily="34" charset="0"/>
                        </a:rPr>
                        <a:t>(author publishes </a:t>
                      </a:r>
                      <a:r>
                        <a:rPr lang="en-US" sz="1100" b="1" dirty="0">
                          <a:effectLst/>
                          <a:latin typeface="Arial" panose="020B0604020202020204" pitchFamily="34" charset="0"/>
                          <a:cs typeface="Arial" panose="020B0604020202020204" pitchFamily="34" charset="0"/>
                        </a:rPr>
                        <a:t>book)</a:t>
                      </a:r>
                      <a:endParaRPr lang="en-US" sz="11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None</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Owns 100%</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book rights</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Paid by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Author</a:t>
                      </a:r>
                      <a:endParaRPr lang="en-US" sz="1200" b="1">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Done by </a:t>
                      </a:r>
                    </a:p>
                    <a:p>
                      <a:pPr marL="0" marR="0" algn="ctr">
                        <a:spcBef>
                          <a:spcPts val="0"/>
                        </a:spcBef>
                        <a:spcAft>
                          <a:spcPts val="0"/>
                        </a:spcAft>
                      </a:pPr>
                      <a:r>
                        <a:rPr lang="en-US" sz="1200" b="1">
                          <a:solidFill>
                            <a:schemeClr val="accent5">
                              <a:lumMod val="75000"/>
                            </a:schemeClr>
                          </a:solidFill>
                          <a:effectLst/>
                          <a:latin typeface="Arial" panose="020B0604020202020204" pitchFamily="34" charset="0"/>
                          <a:cs typeface="Arial" panose="020B0604020202020204" pitchFamily="34" charset="0"/>
                        </a:rPr>
                        <a:t>Author</a:t>
                      </a:r>
                      <a:endParaRPr lang="en-US" sz="1200" b="1">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Done by </a:t>
                      </a:r>
                    </a:p>
                    <a:p>
                      <a:pPr marL="0" marR="0" algn="ctr">
                        <a:spcBef>
                          <a:spcPts val="0"/>
                        </a:spcBef>
                        <a:spcAft>
                          <a:spcPts val="0"/>
                        </a:spcAft>
                      </a:pPr>
                      <a:r>
                        <a:rPr lang="en-US" sz="1200" b="1" dirty="0">
                          <a:solidFill>
                            <a:schemeClr val="accent5">
                              <a:lumMod val="75000"/>
                            </a:schemeClr>
                          </a:solidFill>
                          <a:effectLst/>
                          <a:latin typeface="Arial" panose="020B0604020202020204" pitchFamily="34" charset="0"/>
                          <a:cs typeface="Arial" panose="020B0604020202020204" pitchFamily="34" charset="0"/>
                        </a:rPr>
                        <a:t>Author</a:t>
                      </a:r>
                      <a:endParaRPr lang="en-US" sz="12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stretch>
            <a:fillRect/>
          </a:stretch>
        </p:blipFill>
        <p:spPr>
          <a:xfrm>
            <a:off x="0" y="14001"/>
            <a:ext cx="1448790" cy="1031491"/>
          </a:xfrm>
          <a:prstGeom prst="rect">
            <a:avLst/>
          </a:prstGeom>
        </p:spPr>
      </p:pic>
    </p:spTree>
    <p:extLst>
      <p:ext uri="{BB962C8B-B14F-4D97-AF65-F5344CB8AC3E}">
        <p14:creationId xmlns:p14="http://schemas.microsoft.com/office/powerpoint/2010/main" val="51252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 Podcasting</a:t>
            </a:r>
          </a:p>
        </p:txBody>
      </p:sp>
      <p:sp>
        <p:nvSpPr>
          <p:cNvPr id="2" name="Content Placeholder 1"/>
          <p:cNvSpPr>
            <a:spLocks noGrp="1"/>
          </p:cNvSpPr>
          <p:nvPr>
            <p:ph idx="1"/>
          </p:nvPr>
        </p:nvSpPr>
        <p:spPr>
          <a:xfrm>
            <a:off x="3612717" y="5647514"/>
            <a:ext cx="5057775" cy="1268040"/>
          </a:xfrm>
        </p:spPr>
        <p:txBody>
          <a:bodyPr>
            <a:normAutofit fontScale="25000" lnSpcReduction="20000"/>
          </a:bodyPr>
          <a:lstStyle/>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endParaRPr lang="en-US" sz="1400" dirty="0"/>
          </a:p>
          <a:p>
            <a:pPr marL="0" indent="0">
              <a:spcBef>
                <a:spcPts val="1800"/>
              </a:spcBef>
              <a:buClr>
                <a:srgbClr val="C00000"/>
              </a:buClr>
              <a:buNone/>
            </a:pPr>
            <a:r>
              <a:rPr lang="en-US" sz="1400" dirty="0"/>
              <a:t>*Current podcasts hosted by women attorneys of color</a:t>
            </a:r>
          </a:p>
          <a:p>
            <a:pPr>
              <a:spcBef>
                <a:spcPts val="1800"/>
              </a:spcBef>
              <a:buClr>
                <a:srgbClr val="C00000"/>
              </a:buClr>
            </a:pPr>
            <a:endParaRPr lang="en-US" dirty="0"/>
          </a:p>
        </p:txBody>
      </p:sp>
      <p:pic>
        <p:nvPicPr>
          <p:cNvPr id="4" name="Picture 3" descr="A close up of a sign&#10;&#10;Description automatically generated">
            <a:extLst>
              <a:ext uri="{FF2B5EF4-FFF2-40B4-BE49-F238E27FC236}">
                <a16:creationId xmlns:a16="http://schemas.microsoft.com/office/drawing/2014/main" id="{7EB39DF6-36B1-44E2-9A50-65F0302FA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52" y="1219200"/>
            <a:ext cx="2105527" cy="2105527"/>
          </a:xfrm>
          <a:prstGeom prst="rect">
            <a:avLst/>
          </a:prstGeom>
        </p:spPr>
      </p:pic>
      <p:pic>
        <p:nvPicPr>
          <p:cNvPr id="7" name="Picture 6" descr="A person with the hand to the face&#10;&#10;Description automatically generated">
            <a:extLst>
              <a:ext uri="{FF2B5EF4-FFF2-40B4-BE49-F238E27FC236}">
                <a16:creationId xmlns:a16="http://schemas.microsoft.com/office/drawing/2014/main" id="{8A2CD49A-0E17-43C4-A384-41F6C5CDAE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337" y="1143000"/>
            <a:ext cx="2241982" cy="2241982"/>
          </a:xfrm>
          <a:prstGeom prst="rect">
            <a:avLst/>
          </a:prstGeom>
        </p:spPr>
      </p:pic>
      <p:pic>
        <p:nvPicPr>
          <p:cNvPr id="9" name="Picture 8">
            <a:extLst>
              <a:ext uri="{FF2B5EF4-FFF2-40B4-BE49-F238E27FC236}">
                <a16:creationId xmlns:a16="http://schemas.microsoft.com/office/drawing/2014/main" id="{EDD9225D-F0BE-412A-86B1-55F4281E4C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5377" y="1188785"/>
            <a:ext cx="1980476" cy="1980476"/>
          </a:xfrm>
          <a:prstGeom prst="rect">
            <a:avLst/>
          </a:prstGeom>
        </p:spPr>
      </p:pic>
      <p:pic>
        <p:nvPicPr>
          <p:cNvPr id="11" name="Picture 10" descr="A person holding a sign posing for the camera&#10;&#10;Description automatically generated">
            <a:extLst>
              <a:ext uri="{FF2B5EF4-FFF2-40B4-BE49-F238E27FC236}">
                <a16:creationId xmlns:a16="http://schemas.microsoft.com/office/drawing/2014/main" id="{B98914D6-83BF-4B1D-913F-05F44D11B7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3018" y="1143000"/>
            <a:ext cx="2029868" cy="2029868"/>
          </a:xfrm>
          <a:prstGeom prst="rect">
            <a:avLst/>
          </a:prstGeom>
        </p:spPr>
      </p:pic>
      <p:pic>
        <p:nvPicPr>
          <p:cNvPr id="13" name="Picture 12" descr="A person taking a selfie&#10;&#10;Description automatically generated">
            <a:extLst>
              <a:ext uri="{FF2B5EF4-FFF2-40B4-BE49-F238E27FC236}">
                <a16:creationId xmlns:a16="http://schemas.microsoft.com/office/drawing/2014/main" id="{35FF1088-B6BD-4D11-ADA7-69BD9BEBBD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978" y="4040175"/>
            <a:ext cx="2291769" cy="2420580"/>
          </a:xfrm>
          <a:prstGeom prst="rect">
            <a:avLst/>
          </a:prstGeom>
        </p:spPr>
      </p:pic>
      <p:pic>
        <p:nvPicPr>
          <p:cNvPr id="15" name="Picture 14" descr="A close up of a sign&#10;&#10;Description automatically generated">
            <a:extLst>
              <a:ext uri="{FF2B5EF4-FFF2-40B4-BE49-F238E27FC236}">
                <a16:creationId xmlns:a16="http://schemas.microsoft.com/office/drawing/2014/main" id="{41E9E207-BADA-4890-A54E-804F0FD8DF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7806" y="4487084"/>
            <a:ext cx="2291769" cy="1526761"/>
          </a:xfrm>
          <a:prstGeom prst="rect">
            <a:avLst/>
          </a:prstGeom>
        </p:spPr>
      </p:pic>
      <p:pic>
        <p:nvPicPr>
          <p:cNvPr id="17" name="Picture 16" descr="A person in a red shirt&#10;&#10;Description automatically generated">
            <a:extLst>
              <a:ext uri="{FF2B5EF4-FFF2-40B4-BE49-F238E27FC236}">
                <a16:creationId xmlns:a16="http://schemas.microsoft.com/office/drawing/2014/main" id="{E6A6A7A8-0334-4E0C-9760-2EE10841E9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3634" y="4142232"/>
            <a:ext cx="2343435" cy="2343435"/>
          </a:xfrm>
          <a:prstGeom prst="rect">
            <a:avLst/>
          </a:prstGeom>
        </p:spPr>
      </p:pic>
      <p:sp>
        <p:nvSpPr>
          <p:cNvPr id="18" name="TextBox 17">
            <a:extLst>
              <a:ext uri="{FF2B5EF4-FFF2-40B4-BE49-F238E27FC236}">
                <a16:creationId xmlns:a16="http://schemas.microsoft.com/office/drawing/2014/main" id="{845E37EA-59DA-451D-97A0-84B24E216807}"/>
              </a:ext>
            </a:extLst>
          </p:cNvPr>
          <p:cNvSpPr txBox="1"/>
          <p:nvPr/>
        </p:nvSpPr>
        <p:spPr>
          <a:xfrm>
            <a:off x="225752" y="3384982"/>
            <a:ext cx="2105527" cy="307777"/>
          </a:xfrm>
          <a:prstGeom prst="rect">
            <a:avLst/>
          </a:prstGeom>
          <a:noFill/>
        </p:spPr>
        <p:txBody>
          <a:bodyPr wrap="square" rtlCol="0">
            <a:spAutoFit/>
          </a:bodyPr>
          <a:lstStyle/>
          <a:p>
            <a:pPr algn="ctr"/>
            <a:r>
              <a:rPr lang="en-US" sz="1400" dirty="0"/>
              <a:t>Delania Barbee, Esq.</a:t>
            </a:r>
          </a:p>
        </p:txBody>
      </p:sp>
      <p:sp>
        <p:nvSpPr>
          <p:cNvPr id="20" name="TextBox 19">
            <a:extLst>
              <a:ext uri="{FF2B5EF4-FFF2-40B4-BE49-F238E27FC236}">
                <a16:creationId xmlns:a16="http://schemas.microsoft.com/office/drawing/2014/main" id="{B4A8D111-365B-418C-BA8D-27F068595C6E}"/>
              </a:ext>
            </a:extLst>
          </p:cNvPr>
          <p:cNvSpPr txBox="1"/>
          <p:nvPr/>
        </p:nvSpPr>
        <p:spPr>
          <a:xfrm>
            <a:off x="2331279" y="3385080"/>
            <a:ext cx="2105527" cy="307777"/>
          </a:xfrm>
          <a:prstGeom prst="rect">
            <a:avLst/>
          </a:prstGeom>
          <a:noFill/>
        </p:spPr>
        <p:txBody>
          <a:bodyPr wrap="square" rtlCol="0">
            <a:spAutoFit/>
          </a:bodyPr>
          <a:lstStyle/>
          <a:p>
            <a:pPr algn="ctr"/>
            <a:r>
              <a:rPr lang="en-US" sz="1400" dirty="0" err="1"/>
              <a:t>Ticora</a:t>
            </a:r>
            <a:r>
              <a:rPr lang="en-US" sz="1400" dirty="0"/>
              <a:t> Davis, Esq.</a:t>
            </a:r>
          </a:p>
        </p:txBody>
      </p:sp>
      <p:sp>
        <p:nvSpPr>
          <p:cNvPr id="21" name="TextBox 20">
            <a:extLst>
              <a:ext uri="{FF2B5EF4-FFF2-40B4-BE49-F238E27FC236}">
                <a16:creationId xmlns:a16="http://schemas.microsoft.com/office/drawing/2014/main" id="{AB5D32B3-C5E1-4CB4-ADD5-5637F0548187}"/>
              </a:ext>
            </a:extLst>
          </p:cNvPr>
          <p:cNvSpPr txBox="1"/>
          <p:nvPr/>
        </p:nvSpPr>
        <p:spPr>
          <a:xfrm>
            <a:off x="4845377" y="3328835"/>
            <a:ext cx="2105527" cy="523220"/>
          </a:xfrm>
          <a:prstGeom prst="rect">
            <a:avLst/>
          </a:prstGeom>
          <a:noFill/>
        </p:spPr>
        <p:txBody>
          <a:bodyPr wrap="square" rtlCol="0">
            <a:spAutoFit/>
          </a:bodyPr>
          <a:lstStyle/>
          <a:p>
            <a:pPr algn="ctr"/>
            <a:r>
              <a:rPr lang="en-US" sz="1400" dirty="0"/>
              <a:t>Bianca Jordan, Esq. </a:t>
            </a:r>
          </a:p>
          <a:p>
            <a:pPr algn="ctr"/>
            <a:r>
              <a:rPr lang="en-US" sz="1400" dirty="0"/>
              <a:t>&amp; James T. Jones, Esq.</a:t>
            </a:r>
          </a:p>
        </p:txBody>
      </p:sp>
      <p:sp>
        <p:nvSpPr>
          <p:cNvPr id="22" name="TextBox 21">
            <a:extLst>
              <a:ext uri="{FF2B5EF4-FFF2-40B4-BE49-F238E27FC236}">
                <a16:creationId xmlns:a16="http://schemas.microsoft.com/office/drawing/2014/main" id="{7BE80708-02FB-4535-AC0A-BD9A55BCCC00}"/>
              </a:ext>
            </a:extLst>
          </p:cNvPr>
          <p:cNvSpPr txBox="1"/>
          <p:nvPr/>
        </p:nvSpPr>
        <p:spPr>
          <a:xfrm>
            <a:off x="7086962" y="3282668"/>
            <a:ext cx="2105527" cy="307777"/>
          </a:xfrm>
          <a:prstGeom prst="rect">
            <a:avLst/>
          </a:prstGeom>
          <a:noFill/>
        </p:spPr>
        <p:txBody>
          <a:bodyPr wrap="square" rtlCol="0">
            <a:spAutoFit/>
          </a:bodyPr>
          <a:lstStyle/>
          <a:p>
            <a:pPr algn="ctr"/>
            <a:r>
              <a:rPr lang="en-US" sz="1400" dirty="0" err="1"/>
              <a:t>Okeoma</a:t>
            </a:r>
            <a:r>
              <a:rPr lang="en-US" sz="1400" dirty="0"/>
              <a:t> </a:t>
            </a:r>
            <a:r>
              <a:rPr lang="en-US" sz="1400" dirty="0" err="1"/>
              <a:t>Moronu</a:t>
            </a:r>
            <a:r>
              <a:rPr lang="en-US" sz="1400" dirty="0"/>
              <a:t>, Esq.</a:t>
            </a:r>
          </a:p>
        </p:txBody>
      </p:sp>
      <p:sp>
        <p:nvSpPr>
          <p:cNvPr id="23" name="TextBox 22">
            <a:extLst>
              <a:ext uri="{FF2B5EF4-FFF2-40B4-BE49-F238E27FC236}">
                <a16:creationId xmlns:a16="http://schemas.microsoft.com/office/drawing/2014/main" id="{7E9F04F4-6840-49E5-A6C3-878C2F9BE903}"/>
              </a:ext>
            </a:extLst>
          </p:cNvPr>
          <p:cNvSpPr txBox="1"/>
          <p:nvPr/>
        </p:nvSpPr>
        <p:spPr>
          <a:xfrm>
            <a:off x="186242" y="6558669"/>
            <a:ext cx="2105527" cy="307777"/>
          </a:xfrm>
          <a:prstGeom prst="rect">
            <a:avLst/>
          </a:prstGeom>
          <a:noFill/>
        </p:spPr>
        <p:txBody>
          <a:bodyPr wrap="square" rtlCol="0">
            <a:spAutoFit/>
          </a:bodyPr>
          <a:lstStyle/>
          <a:p>
            <a:pPr algn="ctr"/>
            <a:r>
              <a:rPr lang="en-US" sz="1400" dirty="0"/>
              <a:t>Andrea M. Harvey, Esq.</a:t>
            </a:r>
          </a:p>
        </p:txBody>
      </p:sp>
      <p:sp>
        <p:nvSpPr>
          <p:cNvPr id="24" name="TextBox 23">
            <a:extLst>
              <a:ext uri="{FF2B5EF4-FFF2-40B4-BE49-F238E27FC236}">
                <a16:creationId xmlns:a16="http://schemas.microsoft.com/office/drawing/2014/main" id="{BFDD41E9-D9DA-43D5-B572-100B5C16DB73}"/>
              </a:ext>
            </a:extLst>
          </p:cNvPr>
          <p:cNvSpPr txBox="1"/>
          <p:nvPr/>
        </p:nvSpPr>
        <p:spPr>
          <a:xfrm>
            <a:off x="3221564" y="6531445"/>
            <a:ext cx="2478011" cy="307777"/>
          </a:xfrm>
          <a:prstGeom prst="rect">
            <a:avLst/>
          </a:prstGeom>
          <a:noFill/>
        </p:spPr>
        <p:txBody>
          <a:bodyPr wrap="square" rtlCol="0">
            <a:spAutoFit/>
          </a:bodyPr>
          <a:lstStyle/>
          <a:p>
            <a:pPr algn="ctr"/>
            <a:r>
              <a:rPr lang="en-US" sz="1400" dirty="0"/>
              <a:t>Reyna Walters-Morgan, Esq.</a:t>
            </a:r>
          </a:p>
        </p:txBody>
      </p:sp>
      <p:sp>
        <p:nvSpPr>
          <p:cNvPr id="27" name="TextBox 26">
            <a:extLst>
              <a:ext uri="{FF2B5EF4-FFF2-40B4-BE49-F238E27FC236}">
                <a16:creationId xmlns:a16="http://schemas.microsoft.com/office/drawing/2014/main" id="{CCD82045-BD15-49BF-B52B-B31BBCC77409}"/>
              </a:ext>
            </a:extLst>
          </p:cNvPr>
          <p:cNvSpPr txBox="1"/>
          <p:nvPr/>
        </p:nvSpPr>
        <p:spPr>
          <a:xfrm>
            <a:off x="6702587" y="6558669"/>
            <a:ext cx="2105527" cy="307777"/>
          </a:xfrm>
          <a:prstGeom prst="rect">
            <a:avLst/>
          </a:prstGeom>
          <a:noFill/>
        </p:spPr>
        <p:txBody>
          <a:bodyPr wrap="square" rtlCol="0">
            <a:spAutoFit/>
          </a:bodyPr>
          <a:lstStyle/>
          <a:p>
            <a:pPr algn="ctr"/>
            <a:r>
              <a:rPr lang="en-US" sz="1400" dirty="0"/>
              <a:t>Ashley Kirkwood, Esq.</a:t>
            </a:r>
          </a:p>
        </p:txBody>
      </p:sp>
      <p:pic>
        <p:nvPicPr>
          <p:cNvPr id="3" name="Picture 2"/>
          <p:cNvPicPr>
            <a:picLocks noChangeAspect="1"/>
          </p:cNvPicPr>
          <p:nvPr/>
        </p:nvPicPr>
        <p:blipFill>
          <a:blip r:embed="rId12"/>
          <a:stretch>
            <a:fillRect/>
          </a:stretch>
        </p:blipFill>
        <p:spPr>
          <a:xfrm>
            <a:off x="89694" y="0"/>
            <a:ext cx="1270355" cy="1168424"/>
          </a:xfrm>
          <a:prstGeom prst="rect">
            <a:avLst/>
          </a:prstGeom>
        </p:spPr>
      </p:pic>
      <p:pic>
        <p:nvPicPr>
          <p:cNvPr id="5" name="0_Practicing while Black - Intro Only for CCWC Presentation">
            <a:hlinkClick r:id="" action="ppaction://media"/>
            <a:extLst>
              <a:ext uri="{FF2B5EF4-FFF2-40B4-BE49-F238E27FC236}">
                <a16:creationId xmlns:a16="http://schemas.microsoft.com/office/drawing/2014/main" id="{5DD06B7B-412B-4260-A578-3848F7DA372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850969" y="143472"/>
            <a:ext cx="609600" cy="609600"/>
          </a:xfrm>
          <a:prstGeom prst="rect">
            <a:avLst/>
          </a:prstGeom>
        </p:spPr>
      </p:pic>
    </p:spTree>
    <p:extLst>
      <p:ext uri="{BB962C8B-B14F-4D97-AF65-F5344CB8AC3E}">
        <p14:creationId xmlns:p14="http://schemas.microsoft.com/office/powerpoint/2010/main" val="111663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0" name="Rectangle 8"/>
          <p:cNvSpPr>
            <a:spLocks noGrp="1" noChangeArrowheads="1"/>
          </p:cNvSpPr>
          <p:nvPr>
            <p:ph type="title"/>
          </p:nvPr>
        </p:nvSpPr>
        <p:spPr>
          <a:xfrm>
            <a:off x="1377863" y="0"/>
            <a:ext cx="7878871" cy="817123"/>
          </a:xfrm>
        </p:spPr>
        <p:txBody>
          <a:bodyPr>
            <a:normAutofit/>
          </a:bodyPr>
          <a:lstStyle/>
          <a:p>
            <a:r>
              <a:rPr lang="en-US" dirty="0"/>
              <a:t> What is a Podcast? </a:t>
            </a:r>
          </a:p>
        </p:txBody>
      </p:sp>
      <p:sp>
        <p:nvSpPr>
          <p:cNvPr id="2" name="Content Placeholder 1"/>
          <p:cNvSpPr>
            <a:spLocks noGrp="1"/>
          </p:cNvSpPr>
          <p:nvPr>
            <p:ph idx="1"/>
          </p:nvPr>
        </p:nvSpPr>
        <p:spPr>
          <a:xfrm>
            <a:off x="103008" y="1219248"/>
            <a:ext cx="9153726" cy="6210785"/>
          </a:xfrm>
        </p:spPr>
        <p:txBody>
          <a:bodyPr>
            <a:normAutofit fontScale="92500" lnSpcReduction="10000"/>
          </a:bodyPr>
          <a:lstStyle/>
          <a:p>
            <a:pPr>
              <a:spcBef>
                <a:spcPts val="1800"/>
              </a:spcBef>
              <a:buClr>
                <a:srgbClr val="C00000"/>
              </a:buClr>
            </a:pPr>
            <a:r>
              <a:rPr lang="en-US" sz="1700" dirty="0"/>
              <a:t>Ben Hammersley is often credited with creating the term </a:t>
            </a:r>
            <a:r>
              <a:rPr lang="en-US" sz="1700" b="1" dirty="0"/>
              <a:t>podcast</a:t>
            </a:r>
            <a:r>
              <a:rPr lang="en-US" sz="1700" dirty="0"/>
              <a:t> in a 2004 </a:t>
            </a:r>
            <a:r>
              <a:rPr lang="en-US" sz="1700" i="1" dirty="0"/>
              <a:t>Guardian</a:t>
            </a:r>
            <a:r>
              <a:rPr lang="en-US" sz="1700" dirty="0"/>
              <a:t> article where he explored what to call the “new boom in amateur radio”. The word is thought to be derived from a combination of words “iPod” and “broadcast”.</a:t>
            </a:r>
          </a:p>
          <a:p>
            <a:pPr>
              <a:spcBef>
                <a:spcPts val="1800"/>
              </a:spcBef>
              <a:buClr>
                <a:srgbClr val="C00000"/>
              </a:buClr>
            </a:pPr>
            <a:r>
              <a:rPr lang="en-US" sz="1700" dirty="0"/>
              <a:t>A </a:t>
            </a:r>
            <a:r>
              <a:rPr lang="en-US" sz="1700" b="1" dirty="0"/>
              <a:t>podcast</a:t>
            </a:r>
            <a:r>
              <a:rPr lang="en-US" sz="1700" dirty="0"/>
              <a:t> is a series of digital audio files made available automatically, on-demand via the Internet for downloading / streaming through an application (“app”) or website. Each podcast episode is typically an individual file. Podcast episodes can be heard on computers, mobile devices, smart speakers, and television (on your Apple TV). </a:t>
            </a:r>
          </a:p>
          <a:p>
            <a:pPr>
              <a:spcBef>
                <a:spcPts val="1800"/>
              </a:spcBef>
              <a:buClr>
                <a:srgbClr val="C00000"/>
              </a:buClr>
            </a:pPr>
            <a:r>
              <a:rPr lang="en-US" sz="1700" dirty="0"/>
              <a:t>Hosting providers that make the digital audio files available via the Internet include </a:t>
            </a:r>
            <a:r>
              <a:rPr lang="en-US" sz="1700" dirty="0" err="1"/>
              <a:t>Libsyn</a:t>
            </a:r>
            <a:r>
              <a:rPr lang="en-US" sz="1700" dirty="0"/>
              <a:t> and </a:t>
            </a:r>
            <a:r>
              <a:rPr lang="en-US" sz="1700" dirty="0" err="1"/>
              <a:t>Podbean</a:t>
            </a:r>
            <a:r>
              <a:rPr lang="en-US" sz="1700" dirty="0"/>
              <a:t>.</a:t>
            </a:r>
          </a:p>
          <a:p>
            <a:pPr>
              <a:spcBef>
                <a:spcPts val="1800"/>
              </a:spcBef>
              <a:buClr>
                <a:srgbClr val="C00000"/>
              </a:buClr>
            </a:pPr>
            <a:r>
              <a:rPr lang="en-US" sz="1700" dirty="0"/>
              <a:t>Popular podcast apps include: Apple Podcasts, </a:t>
            </a:r>
            <a:r>
              <a:rPr lang="en-US" sz="1700" dirty="0" err="1"/>
              <a:t>Stitcher</a:t>
            </a:r>
            <a:r>
              <a:rPr lang="en-US" sz="1700" dirty="0"/>
              <a:t>, Spotify, and Google Podcasts.</a:t>
            </a:r>
          </a:p>
          <a:p>
            <a:pPr>
              <a:spcBef>
                <a:spcPts val="1800"/>
              </a:spcBef>
              <a:buClr>
                <a:srgbClr val="C00000"/>
              </a:buClr>
            </a:pPr>
            <a:r>
              <a:rPr lang="en-US" sz="1700" dirty="0"/>
              <a:t>Podcast episodes are typically released in seasons or on a schedule such as weekly, biweekly, or monthly. In some instances, which are uncommon, they are not released in seasons or on another schedule.</a:t>
            </a:r>
          </a:p>
          <a:p>
            <a:pPr>
              <a:spcBef>
                <a:spcPts val="1800"/>
              </a:spcBef>
              <a:buClr>
                <a:srgbClr val="C00000"/>
              </a:buClr>
            </a:pPr>
            <a:r>
              <a:rPr lang="en-US" sz="1700" dirty="0"/>
              <a:t>A </a:t>
            </a:r>
            <a:r>
              <a:rPr lang="en-US" sz="1700" b="1" dirty="0"/>
              <a:t>vlog</a:t>
            </a:r>
            <a:r>
              <a:rPr lang="en-US" sz="1700" dirty="0"/>
              <a:t>, which is thought to be derived from a combination of the words “video” and “blog”, is sometimes referred to as “video podcast” (or videocast, </a:t>
            </a:r>
            <a:r>
              <a:rPr lang="en-US" sz="1700" dirty="0" err="1"/>
              <a:t>vidcasts</a:t>
            </a:r>
            <a:r>
              <a:rPr lang="en-US" sz="1700" dirty="0"/>
              <a:t>, or vodcasts). A vlog / video podcast combines the format and audio component of a podcast with visual media. Podcast apps generally do not support video. However, some podcast hosting providers (such as </a:t>
            </a:r>
            <a:r>
              <a:rPr lang="en-US" sz="1700" dirty="0" err="1"/>
              <a:t>Podbean</a:t>
            </a:r>
            <a:r>
              <a:rPr lang="en-US" sz="1700" dirty="0"/>
              <a:t>) provide an option to make video podcasts available. You can also use video platforms such as </a:t>
            </a:r>
            <a:r>
              <a:rPr lang="en-US" sz="1700" dirty="0" err="1"/>
              <a:t>Youtube</a:t>
            </a:r>
            <a:r>
              <a:rPr lang="en-US" sz="1700" dirty="0"/>
              <a:t> or Vimeo to make it available.</a:t>
            </a:r>
          </a:p>
          <a:p>
            <a:pPr>
              <a:spcBef>
                <a:spcPts val="1800"/>
              </a:spcBef>
              <a:buClr>
                <a:srgbClr val="C00000"/>
              </a:buClr>
            </a:pPr>
            <a:r>
              <a:rPr lang="en-US" sz="1700" dirty="0"/>
              <a:t>This presentation focuses on podcasts in the traditional sense of the term</a:t>
            </a:r>
            <a:r>
              <a:rPr lang="en-US" sz="1600" dirty="0"/>
              <a:t>.</a:t>
            </a:r>
          </a:p>
        </p:txBody>
      </p:sp>
      <p:pic>
        <p:nvPicPr>
          <p:cNvPr id="4" name="Picture 3"/>
          <p:cNvPicPr>
            <a:picLocks noChangeAspect="1"/>
          </p:cNvPicPr>
          <p:nvPr/>
        </p:nvPicPr>
        <p:blipFill>
          <a:blip r:embed="rId3"/>
          <a:stretch>
            <a:fillRect/>
          </a:stretch>
        </p:blipFill>
        <p:spPr>
          <a:xfrm>
            <a:off x="89694" y="0"/>
            <a:ext cx="1270355" cy="1168424"/>
          </a:xfrm>
          <a:prstGeom prst="rect">
            <a:avLst/>
          </a:prstGeom>
        </p:spPr>
      </p:pic>
    </p:spTree>
    <p:extLst>
      <p:ext uri="{BB962C8B-B14F-4D97-AF65-F5344CB8AC3E}">
        <p14:creationId xmlns:p14="http://schemas.microsoft.com/office/powerpoint/2010/main" val="143377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EMUW">
      <a:dk1>
        <a:sysClr val="windowText" lastClr="000000"/>
      </a:dk1>
      <a:lt1>
        <a:sysClr val="window" lastClr="FFFFFF"/>
      </a:lt1>
      <a:dk2>
        <a:srgbClr val="0F2A90"/>
      </a:dk2>
      <a:lt2>
        <a:srgbClr val="757BB8"/>
      </a:lt2>
      <a:accent1>
        <a:srgbClr val="AF0000"/>
      </a:accent1>
      <a:accent2>
        <a:srgbClr val="FEA81F"/>
      </a:accent2>
      <a:accent3>
        <a:srgbClr val="90C53F"/>
      </a:accent3>
      <a:accent4>
        <a:srgbClr val="F31041"/>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MPI_x005f_x0020_Classification xmlns="8a3469f1-0634-4b2a-b966-5cb4ef3f88be">Not Classified</MPI_x005f_x0020_Classific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68009CDB86044082AB622B86ED6F35" ma:contentTypeVersion="1" ma:contentTypeDescription="Create a new document." ma:contentTypeScope="" ma:versionID="b61d136d2eeacf2a8b9b9f5e8ea25b6c">
  <xsd:schema xmlns:xsd="http://www.w3.org/2001/XMLSchema" xmlns:xs="http://www.w3.org/2001/XMLSchema" xmlns:p="http://schemas.microsoft.com/office/2006/metadata/properties" xmlns:ns2="8a3469f1-0634-4b2a-b966-5cb4ef3f88be" targetNamespace="http://schemas.microsoft.com/office/2006/metadata/properties" ma:root="true" ma:fieldsID="b4769a1b69a3b5c20606ca5fe0b92660" ns2:_="">
    <xsd:import namespace="8a3469f1-0634-4b2a-b966-5cb4ef3f88be"/>
    <xsd:element name="properties">
      <xsd:complexType>
        <xsd:sequence>
          <xsd:element name="documentManagement">
            <xsd:complexType>
              <xsd:all>
                <xsd:element ref="ns2:MPI_x005f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469f1-0634-4b2a-b966-5cb4ef3f88be" elementFormDefault="qualified">
    <xsd:import namespace="http://schemas.microsoft.com/office/2006/documentManagement/types"/>
    <xsd:import namespace="http://schemas.microsoft.com/office/infopath/2007/PartnerControls"/>
    <xsd:element name="MPI_x005f_x0020_Classification" ma:index="8" ma:displayName="MPI Classification" ma:default="Not Classified" ma:description="" ma:format="Dropdown" ma:internalName="MPI_x0020_Classification" ma:readOnly="false">
      <xsd:simpleType>
        <xsd:restriction base="dms:Choice">
          <xsd:enumeration value="Not Classified"/>
          <xsd:enumeration value="Proprietary"/>
          <xsd:enumeration value="Private"/>
          <xsd:enumeration value="Restricted Distribu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34C33E-DC16-4721-9399-F0AA27EDFD43}">
  <ds:schemaRefs>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8a3469f1-0634-4b2a-b966-5cb4ef3f88be"/>
  </ds:schemaRefs>
</ds:datastoreItem>
</file>

<file path=customXml/itemProps2.xml><?xml version="1.0" encoding="utf-8"?>
<ds:datastoreItem xmlns:ds="http://schemas.openxmlformats.org/officeDocument/2006/customXml" ds:itemID="{33BE49A7-FDE4-4BEB-963E-F471E375F5B1}">
  <ds:schemaRefs>
    <ds:schemaRef ds:uri="http://schemas.microsoft.com/sharepoint/v3/contenttype/forms"/>
  </ds:schemaRefs>
</ds:datastoreItem>
</file>

<file path=customXml/itemProps3.xml><?xml version="1.0" encoding="utf-8"?>
<ds:datastoreItem xmlns:ds="http://schemas.openxmlformats.org/officeDocument/2006/customXml" ds:itemID="{04E7E79F-4F28-425B-AAC7-16983CB801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3469f1-0634-4b2a-b966-5cb4ef3f88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17735</TotalTime>
  <Words>1599</Words>
  <Application>Microsoft Office PowerPoint</Application>
  <PresentationFormat>Custom</PresentationFormat>
  <Paragraphs>268</Paragraphs>
  <Slides>17</Slides>
  <Notes>17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Maiandra GD</vt:lpstr>
      <vt:lpstr>Wingdings</vt:lpstr>
      <vt:lpstr>Office Theme</vt:lpstr>
      <vt:lpstr>CCWC Conference GC Training Boot Camp &amp; MBA for Lawyers </vt:lpstr>
      <vt:lpstr>Meet the Speaker</vt:lpstr>
      <vt:lpstr>Meet the Speaker</vt:lpstr>
      <vt:lpstr>Meet the Speaker</vt:lpstr>
      <vt:lpstr> Book? What Are Your Goals?</vt:lpstr>
      <vt:lpstr>Tips on How to Write a Book </vt:lpstr>
      <vt:lpstr>What Are Your Publishing Options?  </vt:lpstr>
      <vt:lpstr> Podcasting</vt:lpstr>
      <vt:lpstr> What is a Podcast? </vt:lpstr>
      <vt:lpstr> Why Podcast? </vt:lpstr>
      <vt:lpstr> What Are Your Goals for Your Podcast?</vt:lpstr>
      <vt:lpstr>Tips on How to Launch an  Independent Podcast</vt:lpstr>
      <vt:lpstr>Examples</vt:lpstr>
      <vt:lpstr>Key Book Resources Summary</vt:lpstr>
      <vt:lpstr>Key Book Resources Summary</vt:lpstr>
      <vt:lpstr>Key Podcast Resources Summary</vt:lpstr>
      <vt:lpstr>Let’s Connect: How to Contact Us </vt:lpstr>
    </vt:vector>
  </TitlesOfParts>
  <Company>ExxonMobil or an Affiliate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Solis, Renée D</dc:creator>
  <cp:lastModifiedBy>Trina Glass</cp:lastModifiedBy>
  <cp:revision>196</cp:revision>
  <cp:lastPrinted>2019-09-04T20:53:03Z</cp:lastPrinted>
  <dcterms:created xsi:type="dcterms:W3CDTF">2012-02-17T03:14:43Z</dcterms:created>
  <dcterms:modified xsi:type="dcterms:W3CDTF">2019-09-07T23:45:11Z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0x0101004768009CDB86044082AB622B86ED6F35</vt:lpwstr>
  </property>
  <property fmtid="{D5CDD505-2E9C-101B-9397-08002B2CF9AE}" pid="3" name="_AdHocReviewCycleID">
    <vt:i4>-1471838152</vt:i4>
  </property>
  <property fmtid="{D5CDD505-2E9C-101B-9397-08002B2CF9AE}" pid="4" name="_NewReviewCycle">
    <vt:lpwstr/>
  </property>
  <property fmtid="{D5CDD505-2E9C-101B-9397-08002B2CF9AE}" pid="5" name="_EmailSubject">
    <vt:lpwstr>Updated CCWC Presentation (UPDATED VERSION DATED 8/6/19 ATTACHED)</vt:lpwstr>
  </property>
  <property fmtid="{D5CDD505-2E9C-101B-9397-08002B2CF9AE}" pid="6" name="_AuthorEmail">
    <vt:lpwstr>demonica.d.gladney@exxonmobil.com</vt:lpwstr>
  </property>
  <property fmtid="{D5CDD505-2E9C-101B-9397-08002B2CF9AE}" pid="7" name="_AuthorEmailDisplayName">
    <vt:lpwstr>Gladney, DeMonica D</vt:lpwstr>
  </property>
</Properties>
</file>