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7" r:id="rId5"/>
  </p:sldMasterIdLst>
  <p:notesMasterIdLst>
    <p:notesMasterId r:id="rId35"/>
  </p:notesMasterIdLst>
  <p:handoutMasterIdLst>
    <p:handoutMasterId r:id="rId36"/>
  </p:handoutMasterIdLst>
  <p:sldIdLst>
    <p:sldId id="256" r:id="rId6"/>
    <p:sldId id="258" r:id="rId7"/>
    <p:sldId id="259" r:id="rId8"/>
    <p:sldId id="306" r:id="rId9"/>
    <p:sldId id="307" r:id="rId10"/>
    <p:sldId id="308" r:id="rId11"/>
    <p:sldId id="309" r:id="rId12"/>
    <p:sldId id="310" r:id="rId13"/>
    <p:sldId id="311" r:id="rId14"/>
    <p:sldId id="261" r:id="rId15"/>
    <p:sldId id="273" r:id="rId16"/>
    <p:sldId id="274" r:id="rId17"/>
    <p:sldId id="305" r:id="rId18"/>
    <p:sldId id="293" r:id="rId19"/>
    <p:sldId id="296" r:id="rId20"/>
    <p:sldId id="297" r:id="rId21"/>
    <p:sldId id="299" r:id="rId22"/>
    <p:sldId id="300" r:id="rId23"/>
    <p:sldId id="283" r:id="rId24"/>
    <p:sldId id="263" r:id="rId25"/>
    <p:sldId id="278" r:id="rId26"/>
    <p:sldId id="282" r:id="rId27"/>
    <p:sldId id="281" r:id="rId28"/>
    <p:sldId id="287" r:id="rId29"/>
    <p:sldId id="280" r:id="rId30"/>
    <p:sldId id="275" r:id="rId31"/>
    <p:sldId id="279" r:id="rId32"/>
    <p:sldId id="285"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4660"/>
  </p:normalViewPr>
  <p:slideViewPr>
    <p:cSldViewPr snapToGrid="0">
      <p:cViewPr varScale="1">
        <p:scale>
          <a:sx n="63" d="100"/>
          <a:sy n="63" d="100"/>
        </p:scale>
        <p:origin x="714" y="66"/>
      </p:cViewPr>
      <p:guideLst>
        <p:guide orient="horz" pos="1536"/>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EAD73-31D5-4152-A847-B4C0FFF8229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0BA916-8EDC-482D-91CE-712EAA647DA8}">
      <dgm:prSet/>
      <dgm:spPr/>
      <dgm:t>
        <a:bodyPr/>
        <a:lstStyle/>
        <a:p>
          <a:r>
            <a:rPr lang="en-US" dirty="0"/>
            <a:t>Liz Broadway Brown</a:t>
          </a:r>
        </a:p>
      </dgm:t>
    </dgm:pt>
    <dgm:pt modelId="{00A40F70-E62D-4FDD-8D1B-A57AA97CDC29}" type="parTrans" cxnId="{DCADF5E3-8B7A-4E63-8489-E1EEDBD00838}">
      <dgm:prSet/>
      <dgm:spPr/>
      <dgm:t>
        <a:bodyPr/>
        <a:lstStyle/>
        <a:p>
          <a:endParaRPr lang="en-US"/>
        </a:p>
      </dgm:t>
    </dgm:pt>
    <dgm:pt modelId="{E395166D-C5D5-47E8-8DFB-EBBE1799262D}" type="sibTrans" cxnId="{DCADF5E3-8B7A-4E63-8489-E1EEDBD00838}">
      <dgm:prSet/>
      <dgm:spPr/>
      <dgm:t>
        <a:bodyPr/>
        <a:lstStyle/>
        <a:p>
          <a:endParaRPr lang="en-US"/>
        </a:p>
      </dgm:t>
    </dgm:pt>
    <dgm:pt modelId="{70D08BA6-1BFB-450E-BBE2-118714A28509}">
      <dgm:prSet/>
      <dgm:spPr/>
      <dgm:t>
        <a:bodyPr/>
        <a:lstStyle/>
        <a:p>
          <a:r>
            <a:rPr lang="en-US" dirty="0"/>
            <a:t>Jakarra J. Jones</a:t>
          </a:r>
        </a:p>
      </dgm:t>
    </dgm:pt>
    <dgm:pt modelId="{BF07EEA9-DB65-425A-8349-59644C99F1BE}" type="parTrans" cxnId="{F8BFC5B6-8AF4-43A1-A17F-DE42DC1CBD76}">
      <dgm:prSet/>
      <dgm:spPr/>
      <dgm:t>
        <a:bodyPr/>
        <a:lstStyle/>
        <a:p>
          <a:endParaRPr lang="en-US"/>
        </a:p>
      </dgm:t>
    </dgm:pt>
    <dgm:pt modelId="{ECCCB3F5-8315-451C-8DE5-49DD50137BFE}" type="sibTrans" cxnId="{F8BFC5B6-8AF4-43A1-A17F-DE42DC1CBD76}">
      <dgm:prSet/>
      <dgm:spPr/>
      <dgm:t>
        <a:bodyPr/>
        <a:lstStyle/>
        <a:p>
          <a:endParaRPr lang="en-US"/>
        </a:p>
      </dgm:t>
    </dgm:pt>
    <dgm:pt modelId="{9B7900E0-4D8F-428E-9700-D7AEA05558B8}">
      <dgm:prSet/>
      <dgm:spPr/>
      <dgm:t>
        <a:bodyPr/>
        <a:lstStyle/>
        <a:p>
          <a:r>
            <a:rPr lang="en-US" dirty="0"/>
            <a:t>Tomasita Sherer</a:t>
          </a:r>
        </a:p>
      </dgm:t>
    </dgm:pt>
    <dgm:pt modelId="{1EDF84D1-599C-4AD1-9428-7BE62CA218DF}" type="parTrans" cxnId="{C0249327-9882-4BA7-BB7E-028482120D1D}">
      <dgm:prSet/>
      <dgm:spPr/>
      <dgm:t>
        <a:bodyPr/>
        <a:lstStyle/>
        <a:p>
          <a:endParaRPr lang="en-US"/>
        </a:p>
      </dgm:t>
    </dgm:pt>
    <dgm:pt modelId="{41A91944-7DC8-4B24-B65A-4EF5DBCD7196}" type="sibTrans" cxnId="{C0249327-9882-4BA7-BB7E-028482120D1D}">
      <dgm:prSet/>
      <dgm:spPr/>
      <dgm:t>
        <a:bodyPr/>
        <a:lstStyle/>
        <a:p>
          <a:endParaRPr lang="en-US"/>
        </a:p>
      </dgm:t>
    </dgm:pt>
    <dgm:pt modelId="{6A6EA5F5-2320-4D5E-AFC4-EEB7D6F40AC0}">
      <dgm:prSet/>
      <dgm:spPr/>
      <dgm:t>
        <a:bodyPr/>
        <a:lstStyle/>
        <a:p>
          <a:r>
            <a:rPr lang="en-US" dirty="0"/>
            <a:t>Francine D. Ward</a:t>
          </a:r>
        </a:p>
      </dgm:t>
    </dgm:pt>
    <dgm:pt modelId="{B67574BD-2013-47A0-9E88-0F4B324053A3}" type="parTrans" cxnId="{C61C1E03-3AD5-4719-82FA-7EB1754F9939}">
      <dgm:prSet/>
      <dgm:spPr/>
      <dgm:t>
        <a:bodyPr/>
        <a:lstStyle/>
        <a:p>
          <a:endParaRPr lang="en-US"/>
        </a:p>
      </dgm:t>
    </dgm:pt>
    <dgm:pt modelId="{54E6F12D-0E2B-4B24-8A4F-1AD2DD4B773B}" type="sibTrans" cxnId="{C61C1E03-3AD5-4719-82FA-7EB1754F9939}">
      <dgm:prSet/>
      <dgm:spPr/>
      <dgm:t>
        <a:bodyPr/>
        <a:lstStyle/>
        <a:p>
          <a:endParaRPr lang="en-US"/>
        </a:p>
      </dgm:t>
    </dgm:pt>
    <dgm:pt modelId="{A58E6BF4-9F90-40F3-88E4-0E5E106EB680}" type="pres">
      <dgm:prSet presAssocID="{BC1EAD73-31D5-4152-A847-B4C0FFF82290}" presName="hierChild1" presStyleCnt="0">
        <dgm:presLayoutVars>
          <dgm:chPref val="1"/>
          <dgm:dir/>
          <dgm:animOne val="branch"/>
          <dgm:animLvl val="lvl"/>
          <dgm:resizeHandles/>
        </dgm:presLayoutVars>
      </dgm:prSet>
      <dgm:spPr/>
    </dgm:pt>
    <dgm:pt modelId="{4163D295-0B0A-47C0-886F-3F825EF5E3A5}" type="pres">
      <dgm:prSet presAssocID="{440BA916-8EDC-482D-91CE-712EAA647DA8}" presName="hierRoot1" presStyleCnt="0"/>
      <dgm:spPr/>
    </dgm:pt>
    <dgm:pt modelId="{35D023FD-A895-4872-9FF8-213A65F78960}" type="pres">
      <dgm:prSet presAssocID="{440BA916-8EDC-482D-91CE-712EAA647DA8}" presName="composite" presStyleCnt="0"/>
      <dgm:spPr/>
    </dgm:pt>
    <dgm:pt modelId="{1CEB12E2-2261-487E-9D5B-A4B791F8E41C}" type="pres">
      <dgm:prSet presAssocID="{440BA916-8EDC-482D-91CE-712EAA647DA8}" presName="background" presStyleLbl="node0" presStyleIdx="0" presStyleCnt="4"/>
      <dgm:spPr/>
    </dgm:pt>
    <dgm:pt modelId="{9E77BBA4-5AA6-47BF-A4F4-DF443581F72D}" type="pres">
      <dgm:prSet presAssocID="{440BA916-8EDC-482D-91CE-712EAA647DA8}" presName="text" presStyleLbl="fgAcc0" presStyleIdx="0" presStyleCnt="4">
        <dgm:presLayoutVars>
          <dgm:chPref val="3"/>
        </dgm:presLayoutVars>
      </dgm:prSet>
      <dgm:spPr/>
    </dgm:pt>
    <dgm:pt modelId="{9B7D28A4-CBD2-4841-8087-5472744D0E37}" type="pres">
      <dgm:prSet presAssocID="{440BA916-8EDC-482D-91CE-712EAA647DA8}" presName="hierChild2" presStyleCnt="0"/>
      <dgm:spPr/>
    </dgm:pt>
    <dgm:pt modelId="{49C3D93A-578D-4B6B-B7D9-BABC0873BEA7}" type="pres">
      <dgm:prSet presAssocID="{70D08BA6-1BFB-450E-BBE2-118714A28509}" presName="hierRoot1" presStyleCnt="0"/>
      <dgm:spPr/>
    </dgm:pt>
    <dgm:pt modelId="{D31AE9C6-D850-4B67-89F7-C74D229134D7}" type="pres">
      <dgm:prSet presAssocID="{70D08BA6-1BFB-450E-BBE2-118714A28509}" presName="composite" presStyleCnt="0"/>
      <dgm:spPr/>
    </dgm:pt>
    <dgm:pt modelId="{730C70DD-3488-461F-8D32-4C8BE7F1FC42}" type="pres">
      <dgm:prSet presAssocID="{70D08BA6-1BFB-450E-BBE2-118714A28509}" presName="background" presStyleLbl="node0" presStyleIdx="1" presStyleCnt="4"/>
      <dgm:spPr/>
    </dgm:pt>
    <dgm:pt modelId="{7E8FCFAE-FA88-4550-9BD9-FFE0A43841E1}" type="pres">
      <dgm:prSet presAssocID="{70D08BA6-1BFB-450E-BBE2-118714A28509}" presName="text" presStyleLbl="fgAcc0" presStyleIdx="1" presStyleCnt="4">
        <dgm:presLayoutVars>
          <dgm:chPref val="3"/>
        </dgm:presLayoutVars>
      </dgm:prSet>
      <dgm:spPr/>
    </dgm:pt>
    <dgm:pt modelId="{74B18FD7-1AA7-48E1-8B7D-40CD0CBEBA6A}" type="pres">
      <dgm:prSet presAssocID="{70D08BA6-1BFB-450E-BBE2-118714A28509}" presName="hierChild2" presStyleCnt="0"/>
      <dgm:spPr/>
    </dgm:pt>
    <dgm:pt modelId="{690C2304-5AEF-413E-B5DA-F804B27B22CD}" type="pres">
      <dgm:prSet presAssocID="{9B7900E0-4D8F-428E-9700-D7AEA05558B8}" presName="hierRoot1" presStyleCnt="0"/>
      <dgm:spPr/>
    </dgm:pt>
    <dgm:pt modelId="{BEE0E1AE-EC37-46EA-9D74-BF0FD3F12228}" type="pres">
      <dgm:prSet presAssocID="{9B7900E0-4D8F-428E-9700-D7AEA05558B8}" presName="composite" presStyleCnt="0"/>
      <dgm:spPr/>
    </dgm:pt>
    <dgm:pt modelId="{EA52AAB8-F90A-4271-AC54-785007DD860E}" type="pres">
      <dgm:prSet presAssocID="{9B7900E0-4D8F-428E-9700-D7AEA05558B8}" presName="background" presStyleLbl="node0" presStyleIdx="2" presStyleCnt="4"/>
      <dgm:spPr/>
    </dgm:pt>
    <dgm:pt modelId="{1C766D19-C326-48E5-9B3B-11A9137BF280}" type="pres">
      <dgm:prSet presAssocID="{9B7900E0-4D8F-428E-9700-D7AEA05558B8}" presName="text" presStyleLbl="fgAcc0" presStyleIdx="2" presStyleCnt="4">
        <dgm:presLayoutVars>
          <dgm:chPref val="3"/>
        </dgm:presLayoutVars>
      </dgm:prSet>
      <dgm:spPr/>
    </dgm:pt>
    <dgm:pt modelId="{0A4391B8-B393-4A8C-B594-909753255E8C}" type="pres">
      <dgm:prSet presAssocID="{9B7900E0-4D8F-428E-9700-D7AEA05558B8}" presName="hierChild2" presStyleCnt="0"/>
      <dgm:spPr/>
    </dgm:pt>
    <dgm:pt modelId="{0F73F88C-5443-437E-BDB7-DAEA1AEDAD9D}" type="pres">
      <dgm:prSet presAssocID="{6A6EA5F5-2320-4D5E-AFC4-EEB7D6F40AC0}" presName="hierRoot1" presStyleCnt="0"/>
      <dgm:spPr/>
    </dgm:pt>
    <dgm:pt modelId="{0A57A532-32F2-4BC5-A6D7-DAA4D0B077BE}" type="pres">
      <dgm:prSet presAssocID="{6A6EA5F5-2320-4D5E-AFC4-EEB7D6F40AC0}" presName="composite" presStyleCnt="0"/>
      <dgm:spPr/>
    </dgm:pt>
    <dgm:pt modelId="{81A99481-67E3-4AD6-BCF6-0B6E18357BCA}" type="pres">
      <dgm:prSet presAssocID="{6A6EA5F5-2320-4D5E-AFC4-EEB7D6F40AC0}" presName="background" presStyleLbl="node0" presStyleIdx="3" presStyleCnt="4"/>
      <dgm:spPr/>
    </dgm:pt>
    <dgm:pt modelId="{3C7A5395-EEDD-4211-AAEF-DB85D9B4D495}" type="pres">
      <dgm:prSet presAssocID="{6A6EA5F5-2320-4D5E-AFC4-EEB7D6F40AC0}" presName="text" presStyleLbl="fgAcc0" presStyleIdx="3" presStyleCnt="4">
        <dgm:presLayoutVars>
          <dgm:chPref val="3"/>
        </dgm:presLayoutVars>
      </dgm:prSet>
      <dgm:spPr/>
    </dgm:pt>
    <dgm:pt modelId="{1E922539-FAFA-4C50-92C4-39C8146A69A9}" type="pres">
      <dgm:prSet presAssocID="{6A6EA5F5-2320-4D5E-AFC4-EEB7D6F40AC0}" presName="hierChild2" presStyleCnt="0"/>
      <dgm:spPr/>
    </dgm:pt>
  </dgm:ptLst>
  <dgm:cxnLst>
    <dgm:cxn modelId="{C61C1E03-3AD5-4719-82FA-7EB1754F9939}" srcId="{BC1EAD73-31D5-4152-A847-B4C0FFF82290}" destId="{6A6EA5F5-2320-4D5E-AFC4-EEB7D6F40AC0}" srcOrd="3" destOrd="0" parTransId="{B67574BD-2013-47A0-9E88-0F4B324053A3}" sibTransId="{54E6F12D-0E2B-4B24-8A4F-1AD2DD4B773B}"/>
    <dgm:cxn modelId="{C0249327-9882-4BA7-BB7E-028482120D1D}" srcId="{BC1EAD73-31D5-4152-A847-B4C0FFF82290}" destId="{9B7900E0-4D8F-428E-9700-D7AEA05558B8}" srcOrd="2" destOrd="0" parTransId="{1EDF84D1-599C-4AD1-9428-7BE62CA218DF}" sibTransId="{41A91944-7DC8-4B24-B65A-4EF5DBCD7196}"/>
    <dgm:cxn modelId="{357D224F-4E79-4943-9A1C-627BB4DA39CA}" type="presOf" srcId="{440BA916-8EDC-482D-91CE-712EAA647DA8}" destId="{9E77BBA4-5AA6-47BF-A4F4-DF443581F72D}" srcOrd="0" destOrd="0" presId="urn:microsoft.com/office/officeart/2005/8/layout/hierarchy1"/>
    <dgm:cxn modelId="{2998A273-B7AB-407C-855F-F6C7B1B1B8CB}" type="presOf" srcId="{BC1EAD73-31D5-4152-A847-B4C0FFF82290}" destId="{A58E6BF4-9F90-40F3-88E4-0E5E106EB680}" srcOrd="0" destOrd="0" presId="urn:microsoft.com/office/officeart/2005/8/layout/hierarchy1"/>
    <dgm:cxn modelId="{F8BFC5B6-8AF4-43A1-A17F-DE42DC1CBD76}" srcId="{BC1EAD73-31D5-4152-A847-B4C0FFF82290}" destId="{70D08BA6-1BFB-450E-BBE2-118714A28509}" srcOrd="1" destOrd="0" parTransId="{BF07EEA9-DB65-425A-8349-59644C99F1BE}" sibTransId="{ECCCB3F5-8315-451C-8DE5-49DD50137BFE}"/>
    <dgm:cxn modelId="{5A7C6AC5-F076-4B3F-AAD6-86C2AD72F995}" type="presOf" srcId="{70D08BA6-1BFB-450E-BBE2-118714A28509}" destId="{7E8FCFAE-FA88-4550-9BD9-FFE0A43841E1}" srcOrd="0" destOrd="0" presId="urn:microsoft.com/office/officeart/2005/8/layout/hierarchy1"/>
    <dgm:cxn modelId="{2F1E50D1-579A-4E84-9B5E-EC8A63D41693}" type="presOf" srcId="{9B7900E0-4D8F-428E-9700-D7AEA05558B8}" destId="{1C766D19-C326-48E5-9B3B-11A9137BF280}" srcOrd="0" destOrd="0" presId="urn:microsoft.com/office/officeart/2005/8/layout/hierarchy1"/>
    <dgm:cxn modelId="{17BD62DF-981C-411F-9262-E4C72C166991}" type="presOf" srcId="{6A6EA5F5-2320-4D5E-AFC4-EEB7D6F40AC0}" destId="{3C7A5395-EEDD-4211-AAEF-DB85D9B4D495}" srcOrd="0" destOrd="0" presId="urn:microsoft.com/office/officeart/2005/8/layout/hierarchy1"/>
    <dgm:cxn modelId="{DCADF5E3-8B7A-4E63-8489-E1EEDBD00838}" srcId="{BC1EAD73-31D5-4152-A847-B4C0FFF82290}" destId="{440BA916-8EDC-482D-91CE-712EAA647DA8}" srcOrd="0" destOrd="0" parTransId="{00A40F70-E62D-4FDD-8D1B-A57AA97CDC29}" sibTransId="{E395166D-C5D5-47E8-8DFB-EBBE1799262D}"/>
    <dgm:cxn modelId="{40996DC5-C7DB-4D84-BEEC-088A9632E2F4}" type="presParOf" srcId="{A58E6BF4-9F90-40F3-88E4-0E5E106EB680}" destId="{4163D295-0B0A-47C0-886F-3F825EF5E3A5}" srcOrd="0" destOrd="0" presId="urn:microsoft.com/office/officeart/2005/8/layout/hierarchy1"/>
    <dgm:cxn modelId="{0A6C92AA-3215-49EF-A307-5AA186AA7D3A}" type="presParOf" srcId="{4163D295-0B0A-47C0-886F-3F825EF5E3A5}" destId="{35D023FD-A895-4872-9FF8-213A65F78960}" srcOrd="0" destOrd="0" presId="urn:microsoft.com/office/officeart/2005/8/layout/hierarchy1"/>
    <dgm:cxn modelId="{A06C8907-1BCB-4DAF-A529-C59FE9FEE42A}" type="presParOf" srcId="{35D023FD-A895-4872-9FF8-213A65F78960}" destId="{1CEB12E2-2261-487E-9D5B-A4B791F8E41C}" srcOrd="0" destOrd="0" presId="urn:microsoft.com/office/officeart/2005/8/layout/hierarchy1"/>
    <dgm:cxn modelId="{92F93B53-7E4F-44F6-9B75-0F9907973D74}" type="presParOf" srcId="{35D023FD-A895-4872-9FF8-213A65F78960}" destId="{9E77BBA4-5AA6-47BF-A4F4-DF443581F72D}" srcOrd="1" destOrd="0" presId="urn:microsoft.com/office/officeart/2005/8/layout/hierarchy1"/>
    <dgm:cxn modelId="{75BA2B1F-2CD9-4AD1-A675-18A1F76BE729}" type="presParOf" srcId="{4163D295-0B0A-47C0-886F-3F825EF5E3A5}" destId="{9B7D28A4-CBD2-4841-8087-5472744D0E37}" srcOrd="1" destOrd="0" presId="urn:microsoft.com/office/officeart/2005/8/layout/hierarchy1"/>
    <dgm:cxn modelId="{F1FE2C9F-6124-451E-B4F4-69F2B7547C43}" type="presParOf" srcId="{A58E6BF4-9F90-40F3-88E4-0E5E106EB680}" destId="{49C3D93A-578D-4B6B-B7D9-BABC0873BEA7}" srcOrd="1" destOrd="0" presId="urn:microsoft.com/office/officeart/2005/8/layout/hierarchy1"/>
    <dgm:cxn modelId="{469F4FE1-0579-44FD-95D0-E4DCA2FFCCD0}" type="presParOf" srcId="{49C3D93A-578D-4B6B-B7D9-BABC0873BEA7}" destId="{D31AE9C6-D850-4B67-89F7-C74D229134D7}" srcOrd="0" destOrd="0" presId="urn:microsoft.com/office/officeart/2005/8/layout/hierarchy1"/>
    <dgm:cxn modelId="{F27E77CF-916C-426B-A097-F2064481E492}" type="presParOf" srcId="{D31AE9C6-D850-4B67-89F7-C74D229134D7}" destId="{730C70DD-3488-461F-8D32-4C8BE7F1FC42}" srcOrd="0" destOrd="0" presId="urn:microsoft.com/office/officeart/2005/8/layout/hierarchy1"/>
    <dgm:cxn modelId="{EE42D1B7-3C05-418A-9128-99DFE63C3767}" type="presParOf" srcId="{D31AE9C6-D850-4B67-89F7-C74D229134D7}" destId="{7E8FCFAE-FA88-4550-9BD9-FFE0A43841E1}" srcOrd="1" destOrd="0" presId="urn:microsoft.com/office/officeart/2005/8/layout/hierarchy1"/>
    <dgm:cxn modelId="{34F56B0E-0DA2-4BBB-9686-DDC59163534E}" type="presParOf" srcId="{49C3D93A-578D-4B6B-B7D9-BABC0873BEA7}" destId="{74B18FD7-1AA7-48E1-8B7D-40CD0CBEBA6A}" srcOrd="1" destOrd="0" presId="urn:microsoft.com/office/officeart/2005/8/layout/hierarchy1"/>
    <dgm:cxn modelId="{A0878A60-D9B1-4D68-A6B2-1EB9C8E1209E}" type="presParOf" srcId="{A58E6BF4-9F90-40F3-88E4-0E5E106EB680}" destId="{690C2304-5AEF-413E-B5DA-F804B27B22CD}" srcOrd="2" destOrd="0" presId="urn:microsoft.com/office/officeart/2005/8/layout/hierarchy1"/>
    <dgm:cxn modelId="{573A2B6F-BB69-4028-8476-E219909E57FB}" type="presParOf" srcId="{690C2304-5AEF-413E-B5DA-F804B27B22CD}" destId="{BEE0E1AE-EC37-46EA-9D74-BF0FD3F12228}" srcOrd="0" destOrd="0" presId="urn:microsoft.com/office/officeart/2005/8/layout/hierarchy1"/>
    <dgm:cxn modelId="{DF9BA1CB-7306-418F-8DFB-0594C2A52084}" type="presParOf" srcId="{BEE0E1AE-EC37-46EA-9D74-BF0FD3F12228}" destId="{EA52AAB8-F90A-4271-AC54-785007DD860E}" srcOrd="0" destOrd="0" presId="urn:microsoft.com/office/officeart/2005/8/layout/hierarchy1"/>
    <dgm:cxn modelId="{3951D31E-5305-4B87-97FA-C5DEC32B96EB}" type="presParOf" srcId="{BEE0E1AE-EC37-46EA-9D74-BF0FD3F12228}" destId="{1C766D19-C326-48E5-9B3B-11A9137BF280}" srcOrd="1" destOrd="0" presId="urn:microsoft.com/office/officeart/2005/8/layout/hierarchy1"/>
    <dgm:cxn modelId="{8E91D9CF-92CB-41AA-A211-2102E299160C}" type="presParOf" srcId="{690C2304-5AEF-413E-B5DA-F804B27B22CD}" destId="{0A4391B8-B393-4A8C-B594-909753255E8C}" srcOrd="1" destOrd="0" presId="urn:microsoft.com/office/officeart/2005/8/layout/hierarchy1"/>
    <dgm:cxn modelId="{D26E0633-F20A-4AC2-8813-3E3D186C2A2A}" type="presParOf" srcId="{A58E6BF4-9F90-40F3-88E4-0E5E106EB680}" destId="{0F73F88C-5443-437E-BDB7-DAEA1AEDAD9D}" srcOrd="3" destOrd="0" presId="urn:microsoft.com/office/officeart/2005/8/layout/hierarchy1"/>
    <dgm:cxn modelId="{2F96953C-7E7C-4E11-A878-C3AE0869F66F}" type="presParOf" srcId="{0F73F88C-5443-437E-BDB7-DAEA1AEDAD9D}" destId="{0A57A532-32F2-4BC5-A6D7-DAA4D0B077BE}" srcOrd="0" destOrd="0" presId="urn:microsoft.com/office/officeart/2005/8/layout/hierarchy1"/>
    <dgm:cxn modelId="{B4800A57-F182-4B88-AC61-8942FE848843}" type="presParOf" srcId="{0A57A532-32F2-4BC5-A6D7-DAA4D0B077BE}" destId="{81A99481-67E3-4AD6-BCF6-0B6E18357BCA}" srcOrd="0" destOrd="0" presId="urn:microsoft.com/office/officeart/2005/8/layout/hierarchy1"/>
    <dgm:cxn modelId="{055102D6-DF2A-41C3-AC56-6812683915FA}" type="presParOf" srcId="{0A57A532-32F2-4BC5-A6D7-DAA4D0B077BE}" destId="{3C7A5395-EEDD-4211-AAEF-DB85D9B4D495}" srcOrd="1" destOrd="0" presId="urn:microsoft.com/office/officeart/2005/8/layout/hierarchy1"/>
    <dgm:cxn modelId="{19CD9EF9-71BD-44CA-A636-67C7FE41DDB0}" type="presParOf" srcId="{0F73F88C-5443-437E-BDB7-DAEA1AEDAD9D}" destId="{1E922539-FAFA-4C50-92C4-39C8146A69A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39DB4-81D8-4E14-827E-18448F692688}"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A3A19D-9DCB-4CDB-9109-A99956257A4E}">
      <dgm:prSet custT="1"/>
      <dgm:spPr/>
      <dgm:t>
        <a:bodyPr/>
        <a:lstStyle/>
        <a:p>
          <a:pPr>
            <a:lnSpc>
              <a:spcPct val="100000"/>
            </a:lnSpc>
          </a:pPr>
          <a:r>
            <a:rPr lang="en-US" sz="1500"/>
            <a:t>BigBox Inc. is a global retailer headquartered in NYC, with retail stores in San Francisco, Los Angeles, Chicago, Atlanta, Paris, Brussels, Berlin, Barcelona, and London.  BigBox desires to use a variety of tracking technologies throughout its stores, in order to gain valuable consumer information, primarily to provide a better consumer experience.  </a:t>
          </a:r>
          <a:endParaRPr lang="en-US" sz="1500" dirty="0"/>
        </a:p>
      </dgm:t>
    </dgm:pt>
    <dgm:pt modelId="{F8D72173-4312-409B-A168-F2DDB723FBA4}" type="parTrans" cxnId="{D4697860-5A7A-465D-9941-B6456C35A4C9}">
      <dgm:prSet/>
      <dgm:spPr/>
      <dgm:t>
        <a:bodyPr/>
        <a:lstStyle/>
        <a:p>
          <a:endParaRPr lang="en-US"/>
        </a:p>
      </dgm:t>
    </dgm:pt>
    <dgm:pt modelId="{718EB36C-4D6A-4075-BBB5-48DEC050D7E5}" type="sibTrans" cxnId="{D4697860-5A7A-465D-9941-B6456C35A4C9}">
      <dgm:prSet/>
      <dgm:spPr/>
      <dgm:t>
        <a:bodyPr/>
        <a:lstStyle/>
        <a:p>
          <a:pPr>
            <a:lnSpc>
              <a:spcPct val="100000"/>
            </a:lnSpc>
          </a:pPr>
          <a:endParaRPr lang="en-US"/>
        </a:p>
      </dgm:t>
    </dgm:pt>
    <dgm:pt modelId="{007DFA67-DBD1-457B-8FCC-77D4139A60E9}">
      <dgm:prSet custT="1"/>
      <dgm:spPr/>
      <dgm:t>
        <a:bodyPr/>
        <a:lstStyle/>
        <a:p>
          <a:pPr>
            <a:lnSpc>
              <a:spcPct val="100000"/>
            </a:lnSpc>
          </a:pPr>
          <a:r>
            <a:rPr lang="en-US" sz="1500"/>
            <a:t>BigBox wants to use cameras throughout the stores, at every entry-way, in the eyes of every mannequin, at the cashier stands, at the dressing room entrances (but not in individual stalls), facial recognition technology, and a new technology that captures customers’ fingerprints when they touch the payment terminal. BigBox intends to collect information including, but not limited to, the types of items shoppers purchase and assess and their behaviors around such products.  </a:t>
          </a:r>
          <a:endParaRPr lang="en-US" sz="1500" dirty="0"/>
        </a:p>
      </dgm:t>
    </dgm:pt>
    <dgm:pt modelId="{56AD231B-8A34-4707-91BE-EE21DFF591D1}" type="parTrans" cxnId="{DB479F86-E587-4BFF-9D80-26CB3D6E8FC3}">
      <dgm:prSet/>
      <dgm:spPr/>
      <dgm:t>
        <a:bodyPr/>
        <a:lstStyle/>
        <a:p>
          <a:endParaRPr lang="en-US"/>
        </a:p>
      </dgm:t>
    </dgm:pt>
    <dgm:pt modelId="{19B9BA57-3556-46D1-84A8-457D99BD2F7B}" type="sibTrans" cxnId="{DB479F86-E587-4BFF-9D80-26CB3D6E8FC3}">
      <dgm:prSet/>
      <dgm:spPr/>
      <dgm:t>
        <a:bodyPr/>
        <a:lstStyle/>
        <a:p>
          <a:pPr>
            <a:lnSpc>
              <a:spcPct val="100000"/>
            </a:lnSpc>
          </a:pPr>
          <a:endParaRPr lang="en-US"/>
        </a:p>
      </dgm:t>
    </dgm:pt>
    <dgm:pt modelId="{9F759A45-B738-47B3-B734-C5859F2A94F1}">
      <dgm:prSet custT="1"/>
      <dgm:spPr/>
      <dgm:t>
        <a:bodyPr/>
        <a:lstStyle/>
        <a:p>
          <a:pPr>
            <a:lnSpc>
              <a:spcPct val="100000"/>
            </a:lnSpc>
          </a:pPr>
          <a:r>
            <a:rPr lang="en-US" sz="1500"/>
            <a:t>BigBox gathers information about its customers through its website, including each user’s email address, user-specific IP address or mobile device ID (of the smartphone they use to access the BigBox website), and other usage data.  Finally, BigBox has a robust social media presence, which it uses to  gather information from users, such as their name, personal contact info, billing information, where they went to school, and personal images. </a:t>
          </a:r>
          <a:endParaRPr lang="en-US" sz="1500" dirty="0"/>
        </a:p>
      </dgm:t>
    </dgm:pt>
    <dgm:pt modelId="{BF29B43D-CE97-4CD6-8863-23AC70B965BC}" type="parTrans" cxnId="{A9F768AB-6FEE-45C4-8C81-27EC3E8656D1}">
      <dgm:prSet/>
      <dgm:spPr/>
      <dgm:t>
        <a:bodyPr/>
        <a:lstStyle/>
        <a:p>
          <a:endParaRPr lang="en-US"/>
        </a:p>
      </dgm:t>
    </dgm:pt>
    <dgm:pt modelId="{CBF6A205-D18C-4373-92D2-88572FF7CE33}" type="sibTrans" cxnId="{A9F768AB-6FEE-45C4-8C81-27EC3E8656D1}">
      <dgm:prSet/>
      <dgm:spPr/>
      <dgm:t>
        <a:bodyPr/>
        <a:lstStyle/>
        <a:p>
          <a:endParaRPr lang="en-US"/>
        </a:p>
      </dgm:t>
    </dgm:pt>
    <dgm:pt modelId="{58F9E115-47C5-46B6-8B6B-9956CB3EDAC9}" type="pres">
      <dgm:prSet presAssocID="{08C39DB4-81D8-4E14-827E-18448F692688}" presName="root" presStyleCnt="0">
        <dgm:presLayoutVars>
          <dgm:dir/>
          <dgm:resizeHandles val="exact"/>
        </dgm:presLayoutVars>
      </dgm:prSet>
      <dgm:spPr/>
    </dgm:pt>
    <dgm:pt modelId="{6A7B8D31-D97D-441E-A32E-17B7197274DD}" type="pres">
      <dgm:prSet presAssocID="{08C39DB4-81D8-4E14-827E-18448F692688}" presName="container" presStyleCnt="0">
        <dgm:presLayoutVars>
          <dgm:dir/>
          <dgm:resizeHandles val="exact"/>
        </dgm:presLayoutVars>
      </dgm:prSet>
      <dgm:spPr/>
    </dgm:pt>
    <dgm:pt modelId="{37D5F4BA-F543-4E90-95FB-B146AB870459}" type="pres">
      <dgm:prSet presAssocID="{7DA3A19D-9DCB-4CDB-9109-A99956257A4E}" presName="compNode" presStyleCnt="0"/>
      <dgm:spPr/>
    </dgm:pt>
    <dgm:pt modelId="{5AD2BE4D-6551-4B5A-B500-380E5A661BB1}" type="pres">
      <dgm:prSet presAssocID="{7DA3A19D-9DCB-4CDB-9109-A99956257A4E}" presName="iconBgRect" presStyleLbl="bgShp" presStyleIdx="0" presStyleCnt="3"/>
      <dgm:spPr/>
    </dgm:pt>
    <dgm:pt modelId="{E92306BF-5FA5-4F0A-9744-421FC8C03121}" type="pres">
      <dgm:prSet presAssocID="{7DA3A19D-9DCB-4CDB-9109-A99956257A4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DCE68B44-360F-4F9B-9AFD-48E306752744}" type="pres">
      <dgm:prSet presAssocID="{7DA3A19D-9DCB-4CDB-9109-A99956257A4E}" presName="spaceRect" presStyleCnt="0"/>
      <dgm:spPr/>
    </dgm:pt>
    <dgm:pt modelId="{3688BC65-0F3B-4C05-A26E-01A9AE3B6FAE}" type="pres">
      <dgm:prSet presAssocID="{7DA3A19D-9DCB-4CDB-9109-A99956257A4E}" presName="textRect" presStyleLbl="revTx" presStyleIdx="0" presStyleCnt="3">
        <dgm:presLayoutVars>
          <dgm:chMax val="1"/>
          <dgm:chPref val="1"/>
        </dgm:presLayoutVars>
      </dgm:prSet>
      <dgm:spPr/>
    </dgm:pt>
    <dgm:pt modelId="{8046B086-BF90-449A-863E-4B91499AB871}" type="pres">
      <dgm:prSet presAssocID="{718EB36C-4D6A-4075-BBB5-48DEC050D7E5}" presName="sibTrans" presStyleLbl="sibTrans2D1" presStyleIdx="0" presStyleCnt="0"/>
      <dgm:spPr/>
    </dgm:pt>
    <dgm:pt modelId="{7B1EE823-C3CD-4F29-AD13-5F68607F7B3A}" type="pres">
      <dgm:prSet presAssocID="{007DFA67-DBD1-457B-8FCC-77D4139A60E9}" presName="compNode" presStyleCnt="0"/>
      <dgm:spPr/>
    </dgm:pt>
    <dgm:pt modelId="{04D83934-FC97-442D-930C-3EB67FB9F8F3}" type="pres">
      <dgm:prSet presAssocID="{007DFA67-DBD1-457B-8FCC-77D4139A60E9}" presName="iconBgRect" presStyleLbl="bgShp" presStyleIdx="1" presStyleCnt="3"/>
      <dgm:spPr/>
    </dgm:pt>
    <dgm:pt modelId="{E0A7AD2E-6CCA-482B-ABE3-4001FC5755BB}" type="pres">
      <dgm:prSet presAssocID="{007DFA67-DBD1-457B-8FCC-77D4139A60E9}"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DB55360E-8D66-4D50-A486-5B26E49E83AC}" type="pres">
      <dgm:prSet presAssocID="{007DFA67-DBD1-457B-8FCC-77D4139A60E9}" presName="spaceRect" presStyleCnt="0"/>
      <dgm:spPr/>
    </dgm:pt>
    <dgm:pt modelId="{940EA84A-4595-46A1-BA5C-2F88D7177109}" type="pres">
      <dgm:prSet presAssocID="{007DFA67-DBD1-457B-8FCC-77D4139A60E9}" presName="textRect" presStyleLbl="revTx" presStyleIdx="1" presStyleCnt="3">
        <dgm:presLayoutVars>
          <dgm:chMax val="1"/>
          <dgm:chPref val="1"/>
        </dgm:presLayoutVars>
      </dgm:prSet>
      <dgm:spPr/>
    </dgm:pt>
    <dgm:pt modelId="{3F076A67-F013-4F1D-9C35-7FF342B7BFE4}" type="pres">
      <dgm:prSet presAssocID="{19B9BA57-3556-46D1-84A8-457D99BD2F7B}" presName="sibTrans" presStyleLbl="sibTrans2D1" presStyleIdx="0" presStyleCnt="0"/>
      <dgm:spPr/>
    </dgm:pt>
    <dgm:pt modelId="{4A6C2BA2-EFD9-4E1D-A0B9-73DD44206C59}" type="pres">
      <dgm:prSet presAssocID="{9F759A45-B738-47B3-B734-C5859F2A94F1}" presName="compNode" presStyleCnt="0"/>
      <dgm:spPr/>
    </dgm:pt>
    <dgm:pt modelId="{6332FD6D-D8B1-4F4C-9F5A-E59A86804696}" type="pres">
      <dgm:prSet presAssocID="{9F759A45-B738-47B3-B734-C5859F2A94F1}" presName="iconBgRect" presStyleLbl="bgShp" presStyleIdx="2" presStyleCnt="3"/>
      <dgm:spPr/>
    </dgm:pt>
    <dgm:pt modelId="{B57371C5-8D6E-45D0-B9BB-CA05D3E9E745}" type="pres">
      <dgm:prSet presAssocID="{9F759A45-B738-47B3-B734-C5859F2A94F1}"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2D4213DF-0A2F-4966-8785-5BDD618F39DF}" type="pres">
      <dgm:prSet presAssocID="{9F759A45-B738-47B3-B734-C5859F2A94F1}" presName="spaceRect" presStyleCnt="0"/>
      <dgm:spPr/>
    </dgm:pt>
    <dgm:pt modelId="{0607C656-D88B-4A5D-B01A-3713F2C7B2E3}" type="pres">
      <dgm:prSet presAssocID="{9F759A45-B738-47B3-B734-C5859F2A94F1}" presName="textRect" presStyleLbl="revTx" presStyleIdx="2" presStyleCnt="3">
        <dgm:presLayoutVars>
          <dgm:chMax val="1"/>
          <dgm:chPref val="1"/>
        </dgm:presLayoutVars>
      </dgm:prSet>
      <dgm:spPr/>
    </dgm:pt>
  </dgm:ptLst>
  <dgm:cxnLst>
    <dgm:cxn modelId="{2632530E-14E6-4E3A-9122-B00182BC5D42}" type="presOf" srcId="{08C39DB4-81D8-4E14-827E-18448F692688}" destId="{58F9E115-47C5-46B6-8B6B-9956CB3EDAC9}" srcOrd="0" destOrd="0" presId="urn:microsoft.com/office/officeart/2018/2/layout/IconCircleList"/>
    <dgm:cxn modelId="{CFECF127-BEF2-4034-BF13-69B276A7C910}" type="presOf" srcId="{718EB36C-4D6A-4075-BBB5-48DEC050D7E5}" destId="{8046B086-BF90-449A-863E-4B91499AB871}" srcOrd="0" destOrd="0" presId="urn:microsoft.com/office/officeart/2018/2/layout/IconCircleList"/>
    <dgm:cxn modelId="{D4697860-5A7A-465D-9941-B6456C35A4C9}" srcId="{08C39DB4-81D8-4E14-827E-18448F692688}" destId="{7DA3A19D-9DCB-4CDB-9109-A99956257A4E}" srcOrd="0" destOrd="0" parTransId="{F8D72173-4312-409B-A168-F2DDB723FBA4}" sibTransId="{718EB36C-4D6A-4075-BBB5-48DEC050D7E5}"/>
    <dgm:cxn modelId="{DB479F86-E587-4BFF-9D80-26CB3D6E8FC3}" srcId="{08C39DB4-81D8-4E14-827E-18448F692688}" destId="{007DFA67-DBD1-457B-8FCC-77D4139A60E9}" srcOrd="1" destOrd="0" parTransId="{56AD231B-8A34-4707-91BE-EE21DFF591D1}" sibTransId="{19B9BA57-3556-46D1-84A8-457D99BD2F7B}"/>
    <dgm:cxn modelId="{4E717F91-988F-4B7B-887A-D0B9F994844C}" type="presOf" srcId="{007DFA67-DBD1-457B-8FCC-77D4139A60E9}" destId="{940EA84A-4595-46A1-BA5C-2F88D7177109}" srcOrd="0" destOrd="0" presId="urn:microsoft.com/office/officeart/2018/2/layout/IconCircleList"/>
    <dgm:cxn modelId="{C349CD91-11CC-4E2E-AC5C-2B279F0F43A7}" type="presOf" srcId="{7DA3A19D-9DCB-4CDB-9109-A99956257A4E}" destId="{3688BC65-0F3B-4C05-A26E-01A9AE3B6FAE}" srcOrd="0" destOrd="0" presId="urn:microsoft.com/office/officeart/2018/2/layout/IconCircleList"/>
    <dgm:cxn modelId="{A9F768AB-6FEE-45C4-8C81-27EC3E8656D1}" srcId="{08C39DB4-81D8-4E14-827E-18448F692688}" destId="{9F759A45-B738-47B3-B734-C5859F2A94F1}" srcOrd="2" destOrd="0" parTransId="{BF29B43D-CE97-4CD6-8863-23AC70B965BC}" sibTransId="{CBF6A205-D18C-4373-92D2-88572FF7CE33}"/>
    <dgm:cxn modelId="{BA99C9F6-C4D5-44A5-89AC-09FDB37FBA73}" type="presOf" srcId="{9F759A45-B738-47B3-B734-C5859F2A94F1}" destId="{0607C656-D88B-4A5D-B01A-3713F2C7B2E3}" srcOrd="0" destOrd="0" presId="urn:microsoft.com/office/officeart/2018/2/layout/IconCircleList"/>
    <dgm:cxn modelId="{E2BA70F8-21A0-46D8-B473-8B2AF6859A57}" type="presOf" srcId="{19B9BA57-3556-46D1-84A8-457D99BD2F7B}" destId="{3F076A67-F013-4F1D-9C35-7FF342B7BFE4}" srcOrd="0" destOrd="0" presId="urn:microsoft.com/office/officeart/2018/2/layout/IconCircleList"/>
    <dgm:cxn modelId="{DE3BADB0-B96F-4614-A549-EFF1525E6173}" type="presParOf" srcId="{58F9E115-47C5-46B6-8B6B-9956CB3EDAC9}" destId="{6A7B8D31-D97D-441E-A32E-17B7197274DD}" srcOrd="0" destOrd="0" presId="urn:microsoft.com/office/officeart/2018/2/layout/IconCircleList"/>
    <dgm:cxn modelId="{7D8F3AA4-7867-4D87-A50C-F53827C112C1}" type="presParOf" srcId="{6A7B8D31-D97D-441E-A32E-17B7197274DD}" destId="{37D5F4BA-F543-4E90-95FB-B146AB870459}" srcOrd="0" destOrd="0" presId="urn:microsoft.com/office/officeart/2018/2/layout/IconCircleList"/>
    <dgm:cxn modelId="{3BEDAFCD-8410-4ED4-96AC-7F027EB19EA3}" type="presParOf" srcId="{37D5F4BA-F543-4E90-95FB-B146AB870459}" destId="{5AD2BE4D-6551-4B5A-B500-380E5A661BB1}" srcOrd="0" destOrd="0" presId="urn:microsoft.com/office/officeart/2018/2/layout/IconCircleList"/>
    <dgm:cxn modelId="{5448145D-2012-41A3-A5D6-16CD5642A896}" type="presParOf" srcId="{37D5F4BA-F543-4E90-95FB-B146AB870459}" destId="{E92306BF-5FA5-4F0A-9744-421FC8C03121}" srcOrd="1" destOrd="0" presId="urn:microsoft.com/office/officeart/2018/2/layout/IconCircleList"/>
    <dgm:cxn modelId="{DFD9087A-AF74-413C-936E-C6DA55E30992}" type="presParOf" srcId="{37D5F4BA-F543-4E90-95FB-B146AB870459}" destId="{DCE68B44-360F-4F9B-9AFD-48E306752744}" srcOrd="2" destOrd="0" presId="urn:microsoft.com/office/officeart/2018/2/layout/IconCircleList"/>
    <dgm:cxn modelId="{FCB8F074-B969-400A-9A94-E9DD0759B5F0}" type="presParOf" srcId="{37D5F4BA-F543-4E90-95FB-B146AB870459}" destId="{3688BC65-0F3B-4C05-A26E-01A9AE3B6FAE}" srcOrd="3" destOrd="0" presId="urn:microsoft.com/office/officeart/2018/2/layout/IconCircleList"/>
    <dgm:cxn modelId="{535FBA55-03C8-4796-8491-379DAA0E467D}" type="presParOf" srcId="{6A7B8D31-D97D-441E-A32E-17B7197274DD}" destId="{8046B086-BF90-449A-863E-4B91499AB871}" srcOrd="1" destOrd="0" presId="urn:microsoft.com/office/officeart/2018/2/layout/IconCircleList"/>
    <dgm:cxn modelId="{7C37380E-EE86-4889-BAEB-88D6896F3CFC}" type="presParOf" srcId="{6A7B8D31-D97D-441E-A32E-17B7197274DD}" destId="{7B1EE823-C3CD-4F29-AD13-5F68607F7B3A}" srcOrd="2" destOrd="0" presId="urn:microsoft.com/office/officeart/2018/2/layout/IconCircleList"/>
    <dgm:cxn modelId="{9A566E99-F41C-45E7-8ECD-F5F703580F72}" type="presParOf" srcId="{7B1EE823-C3CD-4F29-AD13-5F68607F7B3A}" destId="{04D83934-FC97-442D-930C-3EB67FB9F8F3}" srcOrd="0" destOrd="0" presId="urn:microsoft.com/office/officeart/2018/2/layout/IconCircleList"/>
    <dgm:cxn modelId="{12677638-4572-4D69-899D-83F36B4BD089}" type="presParOf" srcId="{7B1EE823-C3CD-4F29-AD13-5F68607F7B3A}" destId="{E0A7AD2E-6CCA-482B-ABE3-4001FC5755BB}" srcOrd="1" destOrd="0" presId="urn:microsoft.com/office/officeart/2018/2/layout/IconCircleList"/>
    <dgm:cxn modelId="{1915B0E5-8D58-4766-85B8-46220EEDFBB9}" type="presParOf" srcId="{7B1EE823-C3CD-4F29-AD13-5F68607F7B3A}" destId="{DB55360E-8D66-4D50-A486-5B26E49E83AC}" srcOrd="2" destOrd="0" presId="urn:microsoft.com/office/officeart/2018/2/layout/IconCircleList"/>
    <dgm:cxn modelId="{A66AEA9A-801F-43B9-B9D2-0E72C365006A}" type="presParOf" srcId="{7B1EE823-C3CD-4F29-AD13-5F68607F7B3A}" destId="{940EA84A-4595-46A1-BA5C-2F88D7177109}" srcOrd="3" destOrd="0" presId="urn:microsoft.com/office/officeart/2018/2/layout/IconCircleList"/>
    <dgm:cxn modelId="{D238EB5B-A8FA-4ADF-8D17-E0E11E4DD506}" type="presParOf" srcId="{6A7B8D31-D97D-441E-A32E-17B7197274DD}" destId="{3F076A67-F013-4F1D-9C35-7FF342B7BFE4}" srcOrd="3" destOrd="0" presId="urn:microsoft.com/office/officeart/2018/2/layout/IconCircleList"/>
    <dgm:cxn modelId="{0E34E34B-EE29-4B96-95D8-3D3E75EFB351}" type="presParOf" srcId="{6A7B8D31-D97D-441E-A32E-17B7197274DD}" destId="{4A6C2BA2-EFD9-4E1D-A0B9-73DD44206C59}" srcOrd="4" destOrd="0" presId="urn:microsoft.com/office/officeart/2018/2/layout/IconCircleList"/>
    <dgm:cxn modelId="{86180379-4778-436A-912E-8E1E2E38C12D}" type="presParOf" srcId="{4A6C2BA2-EFD9-4E1D-A0B9-73DD44206C59}" destId="{6332FD6D-D8B1-4F4C-9F5A-E59A86804696}" srcOrd="0" destOrd="0" presId="urn:microsoft.com/office/officeart/2018/2/layout/IconCircleList"/>
    <dgm:cxn modelId="{8C992581-EA02-42B8-9432-CE4668F9F7B6}" type="presParOf" srcId="{4A6C2BA2-EFD9-4E1D-A0B9-73DD44206C59}" destId="{B57371C5-8D6E-45D0-B9BB-CA05D3E9E745}" srcOrd="1" destOrd="0" presId="urn:microsoft.com/office/officeart/2018/2/layout/IconCircleList"/>
    <dgm:cxn modelId="{32DF7D29-A6DF-47E3-81E1-AFC2A961141B}" type="presParOf" srcId="{4A6C2BA2-EFD9-4E1D-A0B9-73DD44206C59}" destId="{2D4213DF-0A2F-4966-8785-5BDD618F39DF}" srcOrd="2" destOrd="0" presId="urn:microsoft.com/office/officeart/2018/2/layout/IconCircleList"/>
    <dgm:cxn modelId="{C1D3DB99-C7A5-4294-BE5D-8EE7DCA9E2AB}" type="presParOf" srcId="{4A6C2BA2-EFD9-4E1D-A0B9-73DD44206C59}" destId="{0607C656-D88B-4A5D-B01A-3713F2C7B2E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12E2-2261-487E-9D5B-A4B791F8E41C}">
      <dsp:nvSpPr>
        <dsp:cNvPr id="0" name=""/>
        <dsp:cNvSpPr/>
      </dsp:nvSpPr>
      <dsp:spPr>
        <a:xfrm>
          <a:off x="2946" y="986230"/>
          <a:ext cx="2104012" cy="1336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7BBA4-5AA6-47BF-A4F4-DF443581F72D}">
      <dsp:nvSpPr>
        <dsp:cNvPr id="0" name=""/>
        <dsp:cNvSpPr/>
      </dsp:nvSpPr>
      <dsp:spPr>
        <a:xfrm>
          <a:off x="236726" y="12083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Liz Broadway Brown</a:t>
          </a:r>
        </a:p>
      </dsp:txBody>
      <dsp:txXfrm>
        <a:off x="275858" y="1247453"/>
        <a:ext cx="2025748" cy="1257784"/>
      </dsp:txXfrm>
    </dsp:sp>
    <dsp:sp modelId="{730C70DD-3488-461F-8D32-4C8BE7F1FC42}">
      <dsp:nvSpPr>
        <dsp:cNvPr id="0" name=""/>
        <dsp:cNvSpPr/>
      </dsp:nvSpPr>
      <dsp:spPr>
        <a:xfrm>
          <a:off x="2574518" y="986230"/>
          <a:ext cx="2104012" cy="1336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FCFAE-FA88-4550-9BD9-FFE0A43841E1}">
      <dsp:nvSpPr>
        <dsp:cNvPr id="0" name=""/>
        <dsp:cNvSpPr/>
      </dsp:nvSpPr>
      <dsp:spPr>
        <a:xfrm>
          <a:off x="2808297" y="12083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Jakarra J. Jones</a:t>
          </a:r>
        </a:p>
      </dsp:txBody>
      <dsp:txXfrm>
        <a:off x="2847429" y="1247453"/>
        <a:ext cx="2025748" cy="1257784"/>
      </dsp:txXfrm>
    </dsp:sp>
    <dsp:sp modelId="{EA52AAB8-F90A-4271-AC54-785007DD860E}">
      <dsp:nvSpPr>
        <dsp:cNvPr id="0" name=""/>
        <dsp:cNvSpPr/>
      </dsp:nvSpPr>
      <dsp:spPr>
        <a:xfrm>
          <a:off x="5146089" y="986230"/>
          <a:ext cx="2104012" cy="1336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66D19-C326-48E5-9B3B-11A9137BF280}">
      <dsp:nvSpPr>
        <dsp:cNvPr id="0" name=""/>
        <dsp:cNvSpPr/>
      </dsp:nvSpPr>
      <dsp:spPr>
        <a:xfrm>
          <a:off x="5379868" y="12083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Tomasita Sherer</a:t>
          </a:r>
        </a:p>
      </dsp:txBody>
      <dsp:txXfrm>
        <a:off x="5419000" y="1247453"/>
        <a:ext cx="2025748" cy="1257784"/>
      </dsp:txXfrm>
    </dsp:sp>
    <dsp:sp modelId="{81A99481-67E3-4AD6-BCF6-0B6E18357BCA}">
      <dsp:nvSpPr>
        <dsp:cNvPr id="0" name=""/>
        <dsp:cNvSpPr/>
      </dsp:nvSpPr>
      <dsp:spPr>
        <a:xfrm>
          <a:off x="7717661" y="986230"/>
          <a:ext cx="2104012" cy="1336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A5395-EEDD-4211-AAEF-DB85D9B4D495}">
      <dsp:nvSpPr>
        <dsp:cNvPr id="0" name=""/>
        <dsp:cNvSpPr/>
      </dsp:nvSpPr>
      <dsp:spPr>
        <a:xfrm>
          <a:off x="7951440" y="12083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Francine D. Ward</a:t>
          </a:r>
        </a:p>
      </dsp:txBody>
      <dsp:txXfrm>
        <a:off x="7990572" y="1247453"/>
        <a:ext cx="2025748" cy="1257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2BE4D-6551-4B5A-B500-380E5A661BB1}">
      <dsp:nvSpPr>
        <dsp:cNvPr id="0" name=""/>
        <dsp:cNvSpPr/>
      </dsp:nvSpPr>
      <dsp:spPr>
        <a:xfrm>
          <a:off x="344932" y="160467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306BF-5FA5-4F0A-9744-421FC8C03121}">
      <dsp:nvSpPr>
        <dsp:cNvPr id="0" name=""/>
        <dsp:cNvSpPr/>
      </dsp:nvSpPr>
      <dsp:spPr>
        <a:xfrm>
          <a:off x="515480" y="1775221"/>
          <a:ext cx="471037" cy="4710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88BC65-0F3B-4C05-A26E-01A9AE3B6FAE}">
      <dsp:nvSpPr>
        <dsp:cNvPr id="0" name=""/>
        <dsp:cNvSpPr/>
      </dsp:nvSpPr>
      <dsp:spPr>
        <a:xfrm>
          <a:off x="1331094" y="16046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BigBox Inc. is a global retailer headquartered in NYC, with retail stores in San Francisco, Los Angeles, Chicago, Atlanta, Paris, Brussels, Berlin, Barcelona, and London.  BigBox desires to use a variety of tracking technologies throughout its stores, in order to gain valuable consumer information, primarily to provide a better consumer experience.  </a:t>
          </a:r>
          <a:endParaRPr lang="en-US" sz="1500" kern="1200" dirty="0"/>
        </a:p>
      </dsp:txBody>
      <dsp:txXfrm>
        <a:off x="1331094" y="1604673"/>
        <a:ext cx="1914313" cy="812133"/>
      </dsp:txXfrm>
    </dsp:sp>
    <dsp:sp modelId="{04D83934-FC97-442D-930C-3EB67FB9F8F3}">
      <dsp:nvSpPr>
        <dsp:cNvPr id="0" name=""/>
        <dsp:cNvSpPr/>
      </dsp:nvSpPr>
      <dsp:spPr>
        <a:xfrm>
          <a:off x="3578962" y="160467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7AD2E-6CCA-482B-ABE3-4001FC5755BB}">
      <dsp:nvSpPr>
        <dsp:cNvPr id="0" name=""/>
        <dsp:cNvSpPr/>
      </dsp:nvSpPr>
      <dsp:spPr>
        <a:xfrm>
          <a:off x="3749510" y="1775221"/>
          <a:ext cx="471037" cy="47103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0EA84A-4595-46A1-BA5C-2F88D7177109}">
      <dsp:nvSpPr>
        <dsp:cNvPr id="0" name=""/>
        <dsp:cNvSpPr/>
      </dsp:nvSpPr>
      <dsp:spPr>
        <a:xfrm>
          <a:off x="4565123" y="16046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BigBox wants to use cameras throughout the stores, at every entry-way, in the eyes of every mannequin, at the cashier stands, at the dressing room entrances (but not in individual stalls), facial recognition technology, and a new technology that captures customers’ fingerprints when they touch the payment terminal. BigBox intends to collect information including, but not limited to, the types of items shoppers purchase and assess and their behaviors around such products.  </a:t>
          </a:r>
          <a:endParaRPr lang="en-US" sz="1500" kern="1200" dirty="0"/>
        </a:p>
      </dsp:txBody>
      <dsp:txXfrm>
        <a:off x="4565123" y="1604673"/>
        <a:ext cx="1914313" cy="812133"/>
      </dsp:txXfrm>
    </dsp:sp>
    <dsp:sp modelId="{6332FD6D-D8B1-4F4C-9F5A-E59A86804696}">
      <dsp:nvSpPr>
        <dsp:cNvPr id="0" name=""/>
        <dsp:cNvSpPr/>
      </dsp:nvSpPr>
      <dsp:spPr>
        <a:xfrm>
          <a:off x="6812992" y="160467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371C5-8D6E-45D0-B9BB-CA05D3E9E745}">
      <dsp:nvSpPr>
        <dsp:cNvPr id="0" name=""/>
        <dsp:cNvSpPr/>
      </dsp:nvSpPr>
      <dsp:spPr>
        <a:xfrm>
          <a:off x="6983540" y="1775221"/>
          <a:ext cx="471037" cy="47103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7C656-D88B-4A5D-B01A-3713F2C7B2E3}">
      <dsp:nvSpPr>
        <dsp:cNvPr id="0" name=""/>
        <dsp:cNvSpPr/>
      </dsp:nvSpPr>
      <dsp:spPr>
        <a:xfrm>
          <a:off x="7799153" y="16046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BigBox gathers information about its customers through its website, including each user’s email address, user-specific IP address or mobile device ID (of the smartphone they use to access the BigBox website), and other usage data.  Finally, BigBox has a robust social media presence, which it uses to  gather information from users, such as their name, personal contact info, billing information, where they went to school, and personal images. </a:t>
          </a:r>
          <a:endParaRPr lang="en-US" sz="1500" kern="1200" dirty="0"/>
        </a:p>
      </dsp:txBody>
      <dsp:txXfrm>
        <a:off x="7799153" y="1604673"/>
        <a:ext cx="1914313" cy="8121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DCB03-3B64-42C4-9E26-4A3E8BC045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2F1077-0F51-4183-9C29-C1EA7BBBE7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A7202A-D6FD-4C66-A49B-DCAF710FD69B}" type="datetimeFigureOut">
              <a:rPr lang="en-US" smtClean="0"/>
              <a:t>9/7/2019</a:t>
            </a:fld>
            <a:endParaRPr lang="en-US"/>
          </a:p>
        </p:txBody>
      </p:sp>
      <p:sp>
        <p:nvSpPr>
          <p:cNvPr id="4" name="Footer Placeholder 3">
            <a:extLst>
              <a:ext uri="{FF2B5EF4-FFF2-40B4-BE49-F238E27FC236}">
                <a16:creationId xmlns:a16="http://schemas.microsoft.com/office/drawing/2014/main" id="{2A82BB8F-0AEB-4646-B84F-B47230B33A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4FF658-A64B-431A-AACF-AE77936EA3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3094A5-1BDC-4491-B3DF-D3E0184D587A}" type="slidenum">
              <a:rPr lang="en-US" smtClean="0"/>
              <a:t>‹#›</a:t>
            </a:fld>
            <a:endParaRPr lang="en-US"/>
          </a:p>
        </p:txBody>
      </p:sp>
    </p:spTree>
    <p:extLst>
      <p:ext uri="{BB962C8B-B14F-4D97-AF65-F5344CB8AC3E}">
        <p14:creationId xmlns:p14="http://schemas.microsoft.com/office/powerpoint/2010/main" val="3916947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7EFAC-BC68-49F2-B84F-1775078D3A3F}"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4868E-DFD0-4C27-90F7-6203B333477C}" type="slidenum">
              <a:rPr lang="en-US" smtClean="0"/>
              <a:t>‹#›</a:t>
            </a:fld>
            <a:endParaRPr lang="en-US"/>
          </a:p>
        </p:txBody>
      </p:sp>
    </p:spTree>
    <p:extLst>
      <p:ext uri="{BB962C8B-B14F-4D97-AF65-F5344CB8AC3E}">
        <p14:creationId xmlns:p14="http://schemas.microsoft.com/office/powerpoint/2010/main" val="280728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13</a:t>
            </a:fld>
            <a:endParaRPr lang="en-US"/>
          </a:p>
        </p:txBody>
      </p:sp>
    </p:spTree>
    <p:extLst>
      <p:ext uri="{BB962C8B-B14F-4D97-AF65-F5344CB8AC3E}">
        <p14:creationId xmlns:p14="http://schemas.microsoft.com/office/powerpoint/2010/main" val="187614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14</a:t>
            </a:fld>
            <a:endParaRPr lang="en-US"/>
          </a:p>
        </p:txBody>
      </p:sp>
    </p:spTree>
    <p:extLst>
      <p:ext uri="{BB962C8B-B14F-4D97-AF65-F5344CB8AC3E}">
        <p14:creationId xmlns:p14="http://schemas.microsoft.com/office/powerpoint/2010/main" val="348507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15</a:t>
            </a:fld>
            <a:endParaRPr lang="en-US"/>
          </a:p>
        </p:txBody>
      </p:sp>
    </p:spTree>
    <p:extLst>
      <p:ext uri="{BB962C8B-B14F-4D97-AF65-F5344CB8AC3E}">
        <p14:creationId xmlns:p14="http://schemas.microsoft.com/office/powerpoint/2010/main" val="99474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16</a:t>
            </a:fld>
            <a:endParaRPr lang="en-US"/>
          </a:p>
        </p:txBody>
      </p:sp>
    </p:spTree>
    <p:extLst>
      <p:ext uri="{BB962C8B-B14F-4D97-AF65-F5344CB8AC3E}">
        <p14:creationId xmlns:p14="http://schemas.microsoft.com/office/powerpoint/2010/main" val="67658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17</a:t>
            </a:fld>
            <a:endParaRPr lang="en-US"/>
          </a:p>
        </p:txBody>
      </p:sp>
    </p:spTree>
    <p:extLst>
      <p:ext uri="{BB962C8B-B14F-4D97-AF65-F5344CB8AC3E}">
        <p14:creationId xmlns:p14="http://schemas.microsoft.com/office/powerpoint/2010/main" val="259419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18</a:t>
            </a:fld>
            <a:endParaRPr lang="en-US"/>
          </a:p>
        </p:txBody>
      </p:sp>
    </p:spTree>
    <p:extLst>
      <p:ext uri="{BB962C8B-B14F-4D97-AF65-F5344CB8AC3E}">
        <p14:creationId xmlns:p14="http://schemas.microsoft.com/office/powerpoint/2010/main" val="396382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5A4868E-DFD0-4C27-90F7-6203B333477C}" type="slidenum">
              <a:rPr lang="en-US" smtClean="0"/>
              <a:t>19</a:t>
            </a:fld>
            <a:endParaRPr lang="en-US"/>
          </a:p>
        </p:txBody>
      </p:sp>
    </p:spTree>
    <p:extLst>
      <p:ext uri="{BB962C8B-B14F-4D97-AF65-F5344CB8AC3E}">
        <p14:creationId xmlns:p14="http://schemas.microsoft.com/office/powerpoint/2010/main" val="57823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ct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9/7/2019</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0668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390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636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1979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167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1673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9/7/2019</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5737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1979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ct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ct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9/7/2019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2437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9/7/2019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989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264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9/7/2019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5252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9/7/2019</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307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9/7/2019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578582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78" r:id="rId5"/>
    <p:sldLayoutId id="2147483684" r:id="rId6"/>
    <p:sldLayoutId id="2147483685"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lang="en-US" sz="4800" kern="1200" cap="none" spc="0" baseline="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9/7/2019</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7858221"/>
      </p:ext>
    </p:extLst>
  </p:cSld>
  <p:clrMap bg1="lt1" tx1="dk1" bg2="lt2" tx2="dk2" accent1="accent1" accent2="accent2" accent3="accent3" accent4="accent4" accent5="accent5" accent6="accent6" hlink="hlink" folHlink="folHlink"/>
  <p:sldLayoutIdLst>
    <p:sldLayoutId id="2147483689" r:id="rId1"/>
    <p:sldLayoutId id="2147483688" r:id="rId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hyperlink" Target="http://tostrudlaw.com/privacy-and-data-brea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CFAACA-7B31-46CD-BE96-4C49F875BC8F}"/>
              </a:ext>
            </a:extLst>
          </p:cNvPr>
          <p:cNvPicPr>
            <a:picLocks noChangeAspect="1"/>
          </p:cNvPicPr>
          <p:nvPr/>
        </p:nvPicPr>
        <p:blipFill>
          <a:blip r:embed="rId2">
            <a:alphaModFix amt="45000"/>
          </a:blip>
          <a:srcRect t="7017" b="8713"/>
          <a:stretch>
            <a:fillRect/>
          </a:stretch>
        </p:blipFill>
        <p:spPr>
          <a:xfrm>
            <a:off x="20" y="10"/>
            <a:ext cx="12191979" cy="6857990"/>
          </a:xfrm>
          <a:prstGeom prst="rect">
            <a:avLst/>
          </a:prstGeom>
        </p:spPr>
      </p:pic>
      <p:sp>
        <p:nvSpPr>
          <p:cNvPr id="39" name="Rectangle 3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9BEC1ED-E04D-44D9-9A54-7EF0794BA0EA}"/>
              </a:ext>
            </a:extLst>
          </p:cNvPr>
          <p:cNvSpPr>
            <a:spLocks noGrp="1"/>
          </p:cNvSpPr>
          <p:nvPr>
            <p:ph type="ctrTitle"/>
          </p:nvPr>
        </p:nvSpPr>
        <p:spPr>
          <a:xfrm>
            <a:off x="1769532" y="2091263"/>
            <a:ext cx="8652938" cy="2461504"/>
          </a:xfrm>
        </p:spPr>
        <p:txBody>
          <a:bodyPr>
            <a:normAutofit/>
          </a:bodyPr>
          <a:lstStyle/>
          <a:p>
            <a:r>
              <a:rPr lang="en-US" dirty="0"/>
              <a:t>Privacy Updates	</a:t>
            </a:r>
          </a:p>
        </p:txBody>
      </p:sp>
      <p:sp>
        <p:nvSpPr>
          <p:cNvPr id="3" name="Subtitle 2">
            <a:extLst>
              <a:ext uri="{FF2B5EF4-FFF2-40B4-BE49-F238E27FC236}">
                <a16:creationId xmlns:a16="http://schemas.microsoft.com/office/drawing/2014/main" id="{68607BBA-33DF-46E7-AF38-8466FCD412E3}"/>
              </a:ext>
            </a:extLst>
          </p:cNvPr>
          <p:cNvSpPr>
            <a:spLocks noGrp="1"/>
          </p:cNvSpPr>
          <p:nvPr>
            <p:ph type="subTitle" idx="1"/>
          </p:nvPr>
        </p:nvSpPr>
        <p:spPr>
          <a:xfrm>
            <a:off x="1769532" y="3697941"/>
            <a:ext cx="8655200" cy="1382387"/>
          </a:xfrm>
        </p:spPr>
        <p:txBody>
          <a:bodyPr>
            <a:noAutofit/>
          </a:bodyPr>
          <a:lstStyle/>
          <a:p>
            <a:pPr>
              <a:lnSpc>
                <a:spcPct val="90000"/>
              </a:lnSpc>
              <a:spcAft>
                <a:spcPts val="600"/>
              </a:spcAft>
            </a:pPr>
            <a:r>
              <a:rPr lang="en-US" sz="2800" dirty="0">
                <a:solidFill>
                  <a:schemeClr val="tx1"/>
                </a:solidFill>
              </a:rPr>
              <a:t>and the New General Data Protection Regulation (GDPR) Requirements</a:t>
            </a:r>
          </a:p>
          <a:p>
            <a:pPr>
              <a:lnSpc>
                <a:spcPct val="90000"/>
              </a:lnSpc>
              <a:spcAft>
                <a:spcPts val="600"/>
              </a:spcAft>
            </a:pPr>
            <a:endParaRPr lang="en-US" sz="2800" dirty="0">
              <a:solidFill>
                <a:schemeClr val="tx1"/>
              </a:solidFill>
            </a:endParaRPr>
          </a:p>
          <a:p>
            <a:pPr>
              <a:lnSpc>
                <a:spcPct val="90000"/>
              </a:lnSpc>
              <a:spcAft>
                <a:spcPts val="600"/>
              </a:spcAft>
            </a:pPr>
            <a:r>
              <a:rPr lang="en-US" sz="2800" dirty="0">
                <a:solidFill>
                  <a:schemeClr val="tx1"/>
                </a:solidFill>
              </a:rPr>
              <a:t>September 25, 2019</a:t>
            </a:r>
          </a:p>
        </p:txBody>
      </p:sp>
      <p:sp>
        <p:nvSpPr>
          <p:cNvPr id="41" name="Rectangle 4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7909147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E06F9949-0A41-4A1E-B992-7261ECA35F00}"/>
              </a:ext>
            </a:extLst>
          </p:cNvPr>
          <p:cNvSpPr>
            <a:spLocks noGrp="1"/>
          </p:cNvSpPr>
          <p:nvPr>
            <p:ph type="title"/>
          </p:nvPr>
        </p:nvSpPr>
        <p:spPr>
          <a:xfrm>
            <a:off x="556428" y="1112108"/>
            <a:ext cx="3754169" cy="4638936"/>
          </a:xfrm>
        </p:spPr>
        <p:txBody>
          <a:bodyPr anchor="t">
            <a:normAutofit/>
          </a:bodyPr>
          <a:lstStyle/>
          <a:p>
            <a:pPr algn="ctr"/>
            <a:r>
              <a:rPr lang="en-US" sz="3400">
                <a:solidFill>
                  <a:srgbClr val="FFFFFF"/>
                </a:solidFill>
              </a:rPr>
              <a:t>Q: The retail tracking provider we are considering working with offers our customers the ability to opt out of being tracked. Does that help?  </a:t>
            </a:r>
          </a:p>
        </p:txBody>
      </p:sp>
      <p:sp>
        <p:nvSpPr>
          <p:cNvPr id="3" name="Content Placeholder 2">
            <a:extLst>
              <a:ext uri="{FF2B5EF4-FFF2-40B4-BE49-F238E27FC236}">
                <a16:creationId xmlns:a16="http://schemas.microsoft.com/office/drawing/2014/main" id="{CB558429-168F-4658-9F7B-79C3864DA7DC}"/>
              </a:ext>
            </a:extLst>
          </p:cNvPr>
          <p:cNvSpPr>
            <a:spLocks noGrp="1"/>
          </p:cNvSpPr>
          <p:nvPr>
            <p:ph idx="1"/>
          </p:nvPr>
        </p:nvSpPr>
        <p:spPr>
          <a:xfrm>
            <a:off x="5375415" y="1112108"/>
            <a:ext cx="5939709" cy="4638936"/>
          </a:xfrm>
        </p:spPr>
        <p:txBody>
          <a:bodyPr>
            <a:noAutofit/>
          </a:bodyPr>
          <a:lstStyle/>
          <a:p>
            <a:r>
              <a:rPr lang="en-US" sz="2000"/>
              <a:t>A:  Probably, yes.</a:t>
            </a:r>
          </a:p>
          <a:p>
            <a:r>
              <a:rPr lang="en-US" sz="2000"/>
              <a:t>However, how does the opt out work?  And, how are the customers informed of the choices they have?</a:t>
            </a:r>
          </a:p>
          <a:p>
            <a:r>
              <a:rPr lang="en-US" sz="2000" b="1"/>
              <a:t>Lawfulness, fairness and transparency</a:t>
            </a:r>
          </a:p>
          <a:p>
            <a:pPr marL="0" indent="0">
              <a:buNone/>
            </a:pPr>
            <a:r>
              <a:rPr lang="en-US" sz="2000"/>
              <a:t>	-What does your privacy notice say?</a:t>
            </a:r>
          </a:p>
          <a:p>
            <a:pPr marL="0" indent="0">
              <a:buNone/>
            </a:pPr>
            <a:r>
              <a:rPr lang="en-US" sz="2000"/>
              <a:t>	-Is there an in-store mechanism?</a:t>
            </a:r>
          </a:p>
          <a:p>
            <a:pPr marL="0" indent="0">
              <a:buNone/>
            </a:pPr>
            <a:r>
              <a:rPr lang="en-US" sz="2000"/>
              <a:t>	-Are you honoring the customer’s choices?</a:t>
            </a:r>
          </a:p>
          <a:p>
            <a:pPr marL="0" indent="0">
              <a:buNone/>
            </a:pPr>
            <a:r>
              <a:rPr lang="en-US" sz="2000"/>
              <a:t>	-Are kids involved?</a:t>
            </a:r>
          </a:p>
          <a:p>
            <a:endParaRPr lang="en-US" sz="200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86972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26B5B9-BAEA-447B-B8E5-B2077BBFE78D}"/>
              </a:ext>
            </a:extLst>
          </p:cNvPr>
          <p:cNvSpPr txBox="1"/>
          <p:nvPr/>
        </p:nvSpPr>
        <p:spPr>
          <a:xfrm>
            <a:off x="658791" y="1930522"/>
            <a:ext cx="10909225" cy="4297680"/>
          </a:xfrm>
          <a:prstGeom prst="rect">
            <a:avLst/>
          </a:prstGeom>
          <a:solidFill>
            <a:schemeClr val="accent1"/>
          </a:solidFill>
          <a:ln>
            <a:noFill/>
          </a:ln>
          <a:effectLst>
            <a:outerShdw blurRad="57785" dist="33020" dir="3180000" algn="ctr">
              <a:srgbClr val="000000">
                <a:alpha val="30000"/>
              </a:srgbClr>
            </a:outerShdw>
          </a:effectLst>
        </p:spPr>
        <p:txBody>
          <a:bodyPr wrap="square" rtlCol="0">
            <a:spAutoFit/>
          </a:bodyPr>
          <a:lstStyle/>
          <a:p>
            <a:endParaRPr lang="en-US"/>
          </a:p>
        </p:txBody>
      </p:sp>
      <p:sp>
        <p:nvSpPr>
          <p:cNvPr id="7" name="TextBox 6">
            <a:extLst>
              <a:ext uri="{FF2B5EF4-FFF2-40B4-BE49-F238E27FC236}">
                <a16:creationId xmlns:a16="http://schemas.microsoft.com/office/drawing/2014/main" id="{B0322A57-D5EE-4C3A-B6F6-675AF8A4B511}"/>
              </a:ext>
            </a:extLst>
          </p:cNvPr>
          <p:cNvSpPr txBox="1"/>
          <p:nvPr/>
        </p:nvSpPr>
        <p:spPr>
          <a:xfrm>
            <a:off x="6159685" y="1927072"/>
            <a:ext cx="5497664" cy="3749040"/>
          </a:xfrm>
          <a:prstGeom prst="rect">
            <a:avLst/>
          </a:prstGeom>
          <a:noFill/>
          <a:ln>
            <a:noFill/>
          </a:ln>
        </p:spPr>
        <p:txBody>
          <a:bodyPr wrap="square" rtlCol="0">
            <a:spAutoFit/>
          </a:bodyPr>
          <a:lstStyle/>
          <a:p>
            <a:endParaRPr lang="en-US"/>
          </a:p>
        </p:txBody>
      </p:sp>
      <p:sp>
        <p:nvSpPr>
          <p:cNvPr id="2" name="Title 1"/>
          <p:cNvSpPr>
            <a:spLocks noGrp="1"/>
          </p:cNvSpPr>
          <p:nvPr>
            <p:ph type="title"/>
          </p:nvPr>
        </p:nvSpPr>
        <p:spPr/>
        <p:txBody>
          <a:bodyPr>
            <a:normAutofit/>
          </a:bodyPr>
          <a:lstStyle/>
          <a:p>
            <a:pPr algn="ctr"/>
            <a:r>
              <a:rPr lang="en-US" dirty="0"/>
              <a:t>CCPA and GDPR Opt-Out Compared</a:t>
            </a:r>
          </a:p>
        </p:txBody>
      </p:sp>
      <p:sp>
        <p:nvSpPr>
          <p:cNvPr id="4" name="Content Placeholder 3"/>
          <p:cNvSpPr>
            <a:spLocks noGrp="1"/>
          </p:cNvSpPr>
          <p:nvPr>
            <p:ph sz="half" idx="2"/>
          </p:nvPr>
        </p:nvSpPr>
        <p:spPr>
          <a:xfrm>
            <a:off x="6553455" y="2263650"/>
            <a:ext cx="4958301" cy="3749040"/>
          </a:xfrm>
        </p:spPr>
        <p:txBody>
          <a:bodyPr>
            <a:normAutofit fontScale="92500" lnSpcReduction="20000"/>
          </a:bodyPr>
          <a:lstStyle/>
          <a:p>
            <a:pPr>
              <a:buClr>
                <a:schemeClr val="bg1"/>
              </a:buClr>
            </a:pPr>
            <a:r>
              <a:rPr lang="en-US" b="1">
                <a:solidFill>
                  <a:schemeClr val="bg1"/>
                </a:solidFill>
              </a:rPr>
              <a:t>Consent</a:t>
            </a:r>
            <a:r>
              <a:rPr lang="en-US">
                <a:solidFill>
                  <a:schemeClr val="bg1"/>
                </a:solidFill>
              </a:rPr>
              <a:t>: Has the data subject “freely given, specific, informed and unambiguous” consent?</a:t>
            </a:r>
          </a:p>
          <a:p>
            <a:pPr lvl="0">
              <a:spcBef>
                <a:spcPts val="1200"/>
              </a:spcBef>
              <a:buClr>
                <a:schemeClr val="bg1"/>
              </a:buClr>
            </a:pPr>
            <a:r>
              <a:rPr lang="en-US" b="1">
                <a:solidFill>
                  <a:schemeClr val="bg1"/>
                </a:solidFill>
              </a:rPr>
              <a:t>Opt-Out</a:t>
            </a:r>
            <a:r>
              <a:rPr lang="en-US">
                <a:solidFill>
                  <a:schemeClr val="bg1"/>
                </a:solidFill>
              </a:rPr>
              <a:t>: While “opt-out” rights are not expressly stated, they are in effect since consent can be withdrawn at any time</a:t>
            </a:r>
          </a:p>
          <a:p>
            <a:pPr marL="457200" indent="0">
              <a:buNone/>
            </a:pPr>
            <a:r>
              <a:rPr lang="en-US">
                <a:solidFill>
                  <a:schemeClr val="bg1"/>
                </a:solidFill>
              </a:rPr>
              <a:t>-  Silence, pre-ticked boxes or inactivity does</a:t>
            </a:r>
            <a:br>
              <a:rPr lang="en-US">
                <a:solidFill>
                  <a:schemeClr val="bg1"/>
                </a:solidFill>
              </a:rPr>
            </a:br>
            <a:r>
              <a:rPr lang="en-US">
                <a:solidFill>
                  <a:schemeClr val="bg1"/>
                </a:solidFill>
              </a:rPr>
              <a:t>   not constitute consent</a:t>
            </a:r>
          </a:p>
          <a:p>
            <a:pPr>
              <a:spcBef>
                <a:spcPts val="1200"/>
              </a:spcBef>
              <a:buClr>
                <a:schemeClr val="bg1"/>
              </a:buClr>
            </a:pPr>
            <a:r>
              <a:rPr lang="en-US" b="1">
                <a:solidFill>
                  <a:schemeClr val="bg1"/>
                </a:solidFill>
              </a:rPr>
              <a:t>Related rights</a:t>
            </a:r>
            <a:r>
              <a:rPr lang="en-US">
                <a:solidFill>
                  <a:schemeClr val="bg1"/>
                </a:solidFill>
              </a:rPr>
              <a:t>: </a:t>
            </a:r>
          </a:p>
          <a:p>
            <a:pPr marL="457200" indent="0">
              <a:buNone/>
            </a:pPr>
            <a:r>
              <a:rPr lang="en-US">
                <a:solidFill>
                  <a:schemeClr val="bg1"/>
                </a:solidFill>
              </a:rPr>
              <a:t>-  Right to rectification (Article 16)</a:t>
            </a:r>
          </a:p>
          <a:p>
            <a:pPr marL="457200" indent="0">
              <a:buNone/>
            </a:pPr>
            <a:r>
              <a:rPr lang="en-US">
                <a:solidFill>
                  <a:schemeClr val="bg1"/>
                </a:solidFill>
              </a:rPr>
              <a:t>-  Right to erasure or “the right to be forgotten”</a:t>
            </a:r>
            <a:br>
              <a:rPr lang="en-US">
                <a:solidFill>
                  <a:schemeClr val="bg1"/>
                </a:solidFill>
              </a:rPr>
            </a:br>
            <a:r>
              <a:rPr lang="en-US">
                <a:solidFill>
                  <a:schemeClr val="bg1"/>
                </a:solidFill>
              </a:rPr>
              <a:t>   (Article 17)</a:t>
            </a:r>
          </a:p>
          <a:p>
            <a:pPr marL="457200" indent="0">
              <a:buNone/>
            </a:pPr>
            <a:r>
              <a:rPr lang="en-US">
                <a:solidFill>
                  <a:schemeClr val="bg1"/>
                </a:solidFill>
              </a:rPr>
              <a:t>-  Right to restrict processing (Article 18)</a:t>
            </a:r>
          </a:p>
          <a:p>
            <a:pPr marL="457200" indent="0">
              <a:buNone/>
            </a:pPr>
            <a:r>
              <a:rPr lang="en-US">
                <a:solidFill>
                  <a:schemeClr val="bg1"/>
                </a:solidFill>
              </a:rPr>
              <a:t>-  Right to object to processing (Article 21)</a:t>
            </a:r>
          </a:p>
          <a:p>
            <a:endParaRPr lang="en-US">
              <a:solidFill>
                <a:schemeClr val="bg1"/>
              </a:solidFill>
            </a:endParaRPr>
          </a:p>
        </p:txBody>
      </p:sp>
      <p:sp>
        <p:nvSpPr>
          <p:cNvPr id="3" name="Content Placeholder 2"/>
          <p:cNvSpPr>
            <a:spLocks noGrp="1"/>
          </p:cNvSpPr>
          <p:nvPr>
            <p:ph sz="half" idx="1"/>
          </p:nvPr>
        </p:nvSpPr>
        <p:spPr>
          <a:xfrm>
            <a:off x="867058" y="2013486"/>
            <a:ext cx="5314784" cy="3921494"/>
          </a:xfrm>
          <a:ln>
            <a:solidFill>
              <a:schemeClr val="accent1"/>
            </a:solidFill>
          </a:ln>
        </p:spPr>
        <p:txBody>
          <a:bodyPr>
            <a:normAutofit fontScale="92500" lnSpcReduction="20000"/>
          </a:bodyPr>
          <a:lstStyle/>
          <a:p>
            <a:pPr>
              <a:spcBef>
                <a:spcPts val="1800"/>
              </a:spcBef>
              <a:buClr>
                <a:schemeClr val="bg1"/>
              </a:buClr>
            </a:pPr>
            <a:endParaRPr lang="en-US" b="1">
              <a:solidFill>
                <a:schemeClr val="bg1"/>
              </a:solidFill>
            </a:endParaRPr>
          </a:p>
          <a:p>
            <a:pPr>
              <a:spcBef>
                <a:spcPts val="300"/>
              </a:spcBef>
              <a:buClr>
                <a:schemeClr val="bg1"/>
              </a:buClr>
            </a:pPr>
            <a:r>
              <a:rPr lang="en-US" b="1">
                <a:solidFill>
                  <a:schemeClr val="bg1"/>
                </a:solidFill>
              </a:rPr>
              <a:t>Notification</a:t>
            </a:r>
            <a:r>
              <a:rPr lang="en-US">
                <a:solidFill>
                  <a:schemeClr val="bg1"/>
                </a:solidFill>
              </a:rPr>
              <a:t>: Before or at collection, individuals must be notified of the categories of personal information that are being collected</a:t>
            </a:r>
          </a:p>
          <a:p>
            <a:pPr lvl="0">
              <a:buClr>
                <a:schemeClr val="bg1"/>
              </a:buClr>
            </a:pPr>
            <a:r>
              <a:rPr lang="en-US" b="1">
                <a:solidFill>
                  <a:schemeClr val="bg1"/>
                </a:solidFill>
              </a:rPr>
              <a:t>Opt-Out</a:t>
            </a:r>
            <a:r>
              <a:rPr lang="en-US">
                <a:solidFill>
                  <a:schemeClr val="bg1"/>
                </a:solidFill>
              </a:rPr>
              <a:t>: Businesses must enable and comply with a consumer’s request to opt-out (Cal. Civ. Code § 1798.120) </a:t>
            </a:r>
          </a:p>
          <a:p>
            <a:pPr marL="60325" lvl="0" indent="349250">
              <a:buNone/>
            </a:pPr>
            <a:r>
              <a:rPr lang="en-US">
                <a:solidFill>
                  <a:schemeClr val="bg1"/>
                </a:solidFill>
              </a:rPr>
              <a:t>-  Must include a “Do Not Sell My Personal</a:t>
            </a:r>
            <a:br>
              <a:rPr lang="en-US">
                <a:solidFill>
                  <a:schemeClr val="bg1"/>
                </a:solidFill>
              </a:rPr>
            </a:br>
            <a:r>
              <a:rPr lang="en-US">
                <a:solidFill>
                  <a:schemeClr val="bg1"/>
                </a:solidFill>
              </a:rPr>
              <a:t>          Information” link in a clear and conspicuous</a:t>
            </a:r>
            <a:br>
              <a:rPr lang="en-US">
                <a:solidFill>
                  <a:schemeClr val="bg1"/>
                </a:solidFill>
              </a:rPr>
            </a:br>
            <a:r>
              <a:rPr lang="en-US">
                <a:solidFill>
                  <a:schemeClr val="bg1"/>
                </a:solidFill>
              </a:rPr>
              <a:t>          location</a:t>
            </a:r>
          </a:p>
          <a:p>
            <a:pPr marL="60325" indent="349250">
              <a:buNone/>
            </a:pPr>
            <a:r>
              <a:rPr lang="en-US">
                <a:solidFill>
                  <a:schemeClr val="bg1"/>
                </a:solidFill>
              </a:rPr>
              <a:t>-  Must not request reauthorization for at least 12</a:t>
            </a:r>
            <a:br>
              <a:rPr lang="en-US">
                <a:solidFill>
                  <a:schemeClr val="bg1"/>
                </a:solidFill>
              </a:rPr>
            </a:br>
            <a:r>
              <a:rPr lang="en-US">
                <a:solidFill>
                  <a:schemeClr val="bg1"/>
                </a:solidFill>
              </a:rPr>
              <a:t>          months after the person opts-out</a:t>
            </a:r>
          </a:p>
          <a:p>
            <a:pPr marL="60325" indent="349250">
              <a:buNone/>
            </a:pPr>
            <a:r>
              <a:rPr lang="en-US">
                <a:solidFill>
                  <a:schemeClr val="bg1"/>
                </a:solidFill>
              </a:rPr>
              <a:t>-  Must train employees on handling consumer’s opt-</a:t>
            </a:r>
            <a:br>
              <a:rPr lang="en-US">
                <a:solidFill>
                  <a:schemeClr val="bg1"/>
                </a:solidFill>
              </a:rPr>
            </a:br>
            <a:r>
              <a:rPr lang="en-US">
                <a:solidFill>
                  <a:schemeClr val="bg1"/>
                </a:solidFill>
              </a:rPr>
              <a:t>          out requests</a:t>
            </a:r>
          </a:p>
          <a:p>
            <a:pPr lvl="0">
              <a:buClr>
                <a:schemeClr val="bg1"/>
              </a:buClr>
            </a:pPr>
            <a:r>
              <a:rPr lang="en-US" b="1">
                <a:solidFill>
                  <a:schemeClr val="bg1"/>
                </a:solidFill>
              </a:rPr>
              <a:t>Related rights</a:t>
            </a:r>
            <a:r>
              <a:rPr lang="en-US">
                <a:solidFill>
                  <a:schemeClr val="bg1"/>
                </a:solidFill>
              </a:rPr>
              <a:t>: Right to deletion (Cal. Civ. Code § 1798.105)</a:t>
            </a:r>
          </a:p>
          <a:p>
            <a:pPr lvl="0">
              <a:buClr>
                <a:schemeClr val="bg1"/>
              </a:buClr>
            </a:pPr>
            <a:endParaRPr lang="en-US">
              <a:solidFill>
                <a:schemeClr val="bg1"/>
              </a:solidFill>
            </a:endParaRPr>
          </a:p>
          <a:p>
            <a:pPr lvl="0">
              <a:buClr>
                <a:schemeClr val="bg1"/>
              </a:buClr>
            </a:pPr>
            <a:endParaRPr lang="en-US">
              <a:solidFill>
                <a:schemeClr val="bg1"/>
              </a:solidFill>
            </a:endParaRPr>
          </a:p>
          <a:p>
            <a:pPr lvl="0"/>
            <a:endParaRPr lang="en-US"/>
          </a:p>
          <a:p>
            <a:pPr marL="0" indent="0">
              <a:buNone/>
            </a:pPr>
            <a:endParaRPr lang="en-US"/>
          </a:p>
          <a:p>
            <a:endParaRPr lang="en-US">
              <a:solidFill>
                <a:schemeClr val="bg1"/>
              </a:solidFill>
            </a:endParaRPr>
          </a:p>
        </p:txBody>
      </p:sp>
      <p:sp>
        <p:nvSpPr>
          <p:cNvPr id="6" name="TextBox 5">
            <a:extLst>
              <a:ext uri="{FF2B5EF4-FFF2-40B4-BE49-F238E27FC236}">
                <a16:creationId xmlns:a16="http://schemas.microsoft.com/office/drawing/2014/main" id="{E100BD30-A34F-448B-921A-4098619B180D}"/>
              </a:ext>
            </a:extLst>
          </p:cNvPr>
          <p:cNvSpPr txBox="1"/>
          <p:nvPr/>
        </p:nvSpPr>
        <p:spPr>
          <a:xfrm>
            <a:off x="776178" y="2130731"/>
            <a:ext cx="10662441" cy="3921494"/>
          </a:xfrm>
          <a:prstGeom prst="rect">
            <a:avLst/>
          </a:prstGeom>
          <a:noFill/>
          <a:ln>
            <a:solidFill>
              <a:schemeClr val="bg1"/>
            </a:solidFill>
          </a:ln>
        </p:spPr>
        <p:txBody>
          <a:bodyPr wrap="square" rtlCol="0">
            <a:spAutoFit/>
          </a:bodyPr>
          <a:lstStyle/>
          <a:p>
            <a:endParaRPr lang="en-US"/>
          </a:p>
        </p:txBody>
      </p:sp>
    </p:spTree>
    <p:extLst>
      <p:ext uri="{BB962C8B-B14F-4D97-AF65-F5344CB8AC3E}">
        <p14:creationId xmlns:p14="http://schemas.microsoft.com/office/powerpoint/2010/main" val="183860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FC0C10-B2A8-4EDF-9380-486707FC52AB}"/>
              </a:ext>
            </a:extLst>
          </p:cNvPr>
          <p:cNvSpPr txBox="1"/>
          <p:nvPr/>
        </p:nvSpPr>
        <p:spPr>
          <a:xfrm>
            <a:off x="828134" y="2056462"/>
            <a:ext cx="10541485" cy="3931920"/>
          </a:xfrm>
          <a:prstGeom prst="rect">
            <a:avLst/>
          </a:prstGeom>
          <a:solidFill>
            <a:schemeClr val="accent1"/>
          </a:solidFill>
          <a:ln>
            <a:noFill/>
          </a:ln>
          <a:effectLst>
            <a:outerShdw blurRad="57785" dist="33020" dir="3180000" algn="ctr">
              <a:srgbClr val="000000">
                <a:alpha val="30000"/>
              </a:srgbClr>
            </a:outerShdw>
          </a:effectLst>
        </p:spPr>
        <p:txBody>
          <a:bodyPr wrap="square" rtlCol="0">
            <a:spAutoFit/>
          </a:bodyPr>
          <a:lstStyle/>
          <a:p>
            <a:endParaRPr lang="en-US"/>
          </a:p>
        </p:txBody>
      </p:sp>
      <p:sp>
        <p:nvSpPr>
          <p:cNvPr id="8" name="TextBox 7">
            <a:extLst>
              <a:ext uri="{FF2B5EF4-FFF2-40B4-BE49-F238E27FC236}">
                <a16:creationId xmlns:a16="http://schemas.microsoft.com/office/drawing/2014/main" id="{1209F7CD-9992-4E8F-9C97-15BD1E221896}"/>
              </a:ext>
            </a:extLst>
          </p:cNvPr>
          <p:cNvSpPr txBox="1"/>
          <p:nvPr/>
        </p:nvSpPr>
        <p:spPr>
          <a:xfrm>
            <a:off x="710559" y="2059912"/>
            <a:ext cx="5497664" cy="3749040"/>
          </a:xfrm>
          <a:prstGeom prst="rect">
            <a:avLst/>
          </a:prstGeom>
          <a:noFill/>
          <a:ln>
            <a:noFill/>
          </a:ln>
        </p:spPr>
        <p:txBody>
          <a:bodyPr wrap="square" rtlCol="0">
            <a:spAutoFit/>
          </a:bodyPr>
          <a:lstStyle/>
          <a:p>
            <a:endParaRPr lang="en-US"/>
          </a:p>
        </p:txBody>
      </p:sp>
      <p:sp>
        <p:nvSpPr>
          <p:cNvPr id="2" name="Title 1"/>
          <p:cNvSpPr>
            <a:spLocks noGrp="1"/>
          </p:cNvSpPr>
          <p:nvPr>
            <p:ph type="title"/>
          </p:nvPr>
        </p:nvSpPr>
        <p:spPr/>
        <p:txBody>
          <a:bodyPr/>
          <a:lstStyle/>
          <a:p>
            <a:pPr algn="ctr"/>
            <a:r>
              <a:rPr lang="en-US"/>
              <a:t>Children</a:t>
            </a:r>
          </a:p>
        </p:txBody>
      </p:sp>
      <p:sp>
        <p:nvSpPr>
          <p:cNvPr id="3" name="Text Placeholder 2"/>
          <p:cNvSpPr>
            <a:spLocks noGrp="1"/>
          </p:cNvSpPr>
          <p:nvPr>
            <p:ph type="body" idx="1"/>
          </p:nvPr>
        </p:nvSpPr>
        <p:spPr>
          <a:xfrm>
            <a:off x="965395" y="2189852"/>
            <a:ext cx="4663440" cy="640080"/>
          </a:xfrm>
        </p:spPr>
        <p:txBody>
          <a:bodyPr>
            <a:normAutofit/>
          </a:bodyPr>
          <a:lstStyle/>
          <a:p>
            <a:r>
              <a:rPr lang="en-US">
                <a:solidFill>
                  <a:schemeClr val="bg1"/>
                </a:solidFill>
              </a:rPr>
              <a:t>CCPA + COPPA </a:t>
            </a:r>
          </a:p>
        </p:txBody>
      </p:sp>
      <p:sp>
        <p:nvSpPr>
          <p:cNvPr id="4" name="Content Placeholder 3"/>
          <p:cNvSpPr>
            <a:spLocks noGrp="1"/>
          </p:cNvSpPr>
          <p:nvPr>
            <p:ph sz="half" idx="2"/>
          </p:nvPr>
        </p:nvSpPr>
        <p:spPr>
          <a:xfrm>
            <a:off x="965394" y="2752716"/>
            <a:ext cx="5173781" cy="3163825"/>
          </a:xfrm>
        </p:spPr>
        <p:txBody>
          <a:bodyPr>
            <a:normAutofit fontScale="92500" lnSpcReduction="10000"/>
          </a:bodyPr>
          <a:lstStyle/>
          <a:p>
            <a:pPr lvl="0">
              <a:buClr>
                <a:schemeClr val="bg1"/>
              </a:buClr>
            </a:pPr>
            <a:r>
              <a:rPr lang="en-US">
                <a:solidFill>
                  <a:schemeClr val="bg1"/>
                </a:solidFill>
              </a:rPr>
              <a:t>Consent required for children under </a:t>
            </a:r>
            <a:r>
              <a:rPr lang="en-US" b="1">
                <a:solidFill>
                  <a:schemeClr val="bg1"/>
                </a:solidFill>
              </a:rPr>
              <a:t>16</a:t>
            </a:r>
          </a:p>
          <a:p>
            <a:pPr marL="0" indent="347663">
              <a:buNone/>
            </a:pPr>
            <a:r>
              <a:rPr lang="en-US">
                <a:solidFill>
                  <a:schemeClr val="bg1"/>
                </a:solidFill>
              </a:rPr>
              <a:t>- Children can consent aged </a:t>
            </a:r>
            <a:r>
              <a:rPr lang="en-US" b="1">
                <a:solidFill>
                  <a:schemeClr val="bg1"/>
                </a:solidFill>
              </a:rPr>
              <a:t>13-16</a:t>
            </a:r>
            <a:r>
              <a:rPr lang="en-US">
                <a:solidFill>
                  <a:schemeClr val="bg1"/>
                </a:solidFill>
              </a:rPr>
              <a:t> </a:t>
            </a:r>
          </a:p>
          <a:p>
            <a:pPr marL="0" indent="347663">
              <a:buNone/>
            </a:pPr>
            <a:r>
              <a:rPr lang="en-US">
                <a:solidFill>
                  <a:schemeClr val="bg1"/>
                </a:solidFill>
              </a:rPr>
              <a:t>- Parental consent required for children under 13</a:t>
            </a:r>
          </a:p>
          <a:p>
            <a:pPr lvl="0">
              <a:buClr>
                <a:schemeClr val="bg1"/>
              </a:buClr>
            </a:pPr>
            <a:r>
              <a:rPr lang="en-US">
                <a:solidFill>
                  <a:schemeClr val="bg1"/>
                </a:solidFill>
              </a:rPr>
              <a:t>COPPA – Applies to any websites or other online services directed to children or that knowingly collect personal information from children and must allow parents to:</a:t>
            </a:r>
          </a:p>
          <a:p>
            <a:pPr marL="0" indent="347663">
              <a:buNone/>
            </a:pPr>
            <a:r>
              <a:rPr lang="en-US">
                <a:solidFill>
                  <a:schemeClr val="bg1"/>
                </a:solidFill>
              </a:rPr>
              <a:t>- View the personal information collected about their</a:t>
            </a:r>
            <a:br>
              <a:rPr lang="en-US">
                <a:solidFill>
                  <a:schemeClr val="bg1"/>
                </a:solidFill>
              </a:rPr>
            </a:br>
            <a:r>
              <a:rPr lang="en-US">
                <a:solidFill>
                  <a:schemeClr val="bg1"/>
                </a:solidFill>
              </a:rPr>
              <a:t>         child and </a:t>
            </a:r>
          </a:p>
          <a:p>
            <a:pPr marL="0" indent="347663">
              <a:buNone/>
            </a:pPr>
            <a:r>
              <a:rPr lang="en-US">
                <a:solidFill>
                  <a:schemeClr val="bg1"/>
                </a:solidFill>
              </a:rPr>
              <a:t>- Delete and correct that information</a:t>
            </a:r>
          </a:p>
        </p:txBody>
      </p:sp>
      <p:sp>
        <p:nvSpPr>
          <p:cNvPr id="5" name="Text Placeholder 4"/>
          <p:cNvSpPr>
            <a:spLocks noGrp="1"/>
          </p:cNvSpPr>
          <p:nvPr>
            <p:ph type="body" sz="quarter" idx="3"/>
          </p:nvPr>
        </p:nvSpPr>
        <p:spPr>
          <a:xfrm>
            <a:off x="6450097" y="2186472"/>
            <a:ext cx="4663440" cy="640080"/>
          </a:xfrm>
        </p:spPr>
        <p:txBody>
          <a:bodyPr/>
          <a:lstStyle/>
          <a:p>
            <a:r>
              <a:rPr lang="en-US">
                <a:solidFill>
                  <a:schemeClr val="bg1"/>
                </a:solidFill>
              </a:rPr>
              <a:t>GDPR</a:t>
            </a:r>
          </a:p>
        </p:txBody>
      </p:sp>
      <p:sp>
        <p:nvSpPr>
          <p:cNvPr id="6" name="Content Placeholder 5"/>
          <p:cNvSpPr>
            <a:spLocks noGrp="1"/>
          </p:cNvSpPr>
          <p:nvPr>
            <p:ph sz="quarter" idx="4"/>
          </p:nvPr>
        </p:nvSpPr>
        <p:spPr>
          <a:xfrm>
            <a:off x="6463058" y="2211731"/>
            <a:ext cx="4826047" cy="3084888"/>
          </a:xfrm>
          <a:ln>
            <a:solidFill>
              <a:schemeClr val="accent1"/>
            </a:solidFill>
          </a:ln>
        </p:spPr>
        <p:txBody>
          <a:bodyPr/>
          <a:lstStyle/>
          <a:p>
            <a:pPr>
              <a:spcBef>
                <a:spcPts val="1800"/>
              </a:spcBef>
              <a:buClr>
                <a:schemeClr val="bg1"/>
              </a:buClr>
            </a:pPr>
            <a:endParaRPr lang="en-US">
              <a:solidFill>
                <a:schemeClr val="bg1"/>
              </a:solidFill>
            </a:endParaRPr>
          </a:p>
          <a:p>
            <a:pPr>
              <a:spcBef>
                <a:spcPts val="1800"/>
              </a:spcBef>
              <a:buClr>
                <a:schemeClr val="bg1"/>
              </a:buClr>
            </a:pPr>
            <a:r>
              <a:rPr lang="en-US">
                <a:solidFill>
                  <a:schemeClr val="bg1"/>
                </a:solidFill>
              </a:rPr>
              <a:t>Parental consent required for children under </a:t>
            </a:r>
            <a:r>
              <a:rPr lang="en-US" b="1">
                <a:solidFill>
                  <a:schemeClr val="bg1"/>
                </a:solidFill>
              </a:rPr>
              <a:t>16</a:t>
            </a:r>
          </a:p>
          <a:p>
            <a:pPr>
              <a:spcBef>
                <a:spcPts val="1800"/>
              </a:spcBef>
              <a:buClr>
                <a:schemeClr val="bg1"/>
              </a:buClr>
            </a:pPr>
            <a:r>
              <a:rPr lang="en-US">
                <a:solidFill>
                  <a:schemeClr val="bg1"/>
                </a:solidFill>
              </a:rPr>
              <a:t>Member states have the right to lower the age threshold but not lower than </a:t>
            </a:r>
            <a:r>
              <a:rPr lang="en-US" b="1">
                <a:solidFill>
                  <a:schemeClr val="bg1"/>
                </a:solidFill>
              </a:rPr>
              <a:t>13</a:t>
            </a:r>
          </a:p>
          <a:p>
            <a:pPr>
              <a:spcBef>
                <a:spcPts val="1800"/>
              </a:spcBef>
              <a:buClr>
                <a:schemeClr val="bg1"/>
              </a:buClr>
            </a:pPr>
            <a:r>
              <a:rPr lang="en-US">
                <a:solidFill>
                  <a:schemeClr val="bg1"/>
                </a:solidFill>
              </a:rPr>
              <a:t>Children must receive an age appropriate privacy notice</a:t>
            </a:r>
          </a:p>
          <a:p>
            <a:pPr>
              <a:spcBef>
                <a:spcPts val="1800"/>
              </a:spcBef>
              <a:buClr>
                <a:schemeClr val="bg1"/>
              </a:buClr>
            </a:pPr>
            <a:r>
              <a:rPr lang="en-US">
                <a:solidFill>
                  <a:schemeClr val="bg1"/>
                </a:solidFill>
              </a:rPr>
              <a:t>Applies to all processing consent requests</a:t>
            </a:r>
          </a:p>
        </p:txBody>
      </p:sp>
      <p:sp>
        <p:nvSpPr>
          <p:cNvPr id="9" name="TextBox 8">
            <a:extLst>
              <a:ext uri="{FF2B5EF4-FFF2-40B4-BE49-F238E27FC236}">
                <a16:creationId xmlns:a16="http://schemas.microsoft.com/office/drawing/2014/main" id="{6FF29879-D376-4170-B563-C0355E7524B7}"/>
              </a:ext>
            </a:extLst>
          </p:cNvPr>
          <p:cNvSpPr txBox="1"/>
          <p:nvPr/>
        </p:nvSpPr>
        <p:spPr>
          <a:xfrm>
            <a:off x="965394" y="2211731"/>
            <a:ext cx="10261211" cy="3639489"/>
          </a:xfrm>
          <a:prstGeom prst="rect">
            <a:avLst/>
          </a:prstGeom>
          <a:noFill/>
          <a:ln>
            <a:solidFill>
              <a:schemeClr val="bg1"/>
            </a:solidFill>
          </a:ln>
        </p:spPr>
        <p:txBody>
          <a:bodyPr wrap="square" rtlCol="0">
            <a:spAutoFit/>
          </a:bodyPr>
          <a:lstStyle/>
          <a:p>
            <a:endParaRPr lang="en-US"/>
          </a:p>
        </p:txBody>
      </p:sp>
    </p:spTree>
    <p:extLst>
      <p:ext uri="{BB962C8B-B14F-4D97-AF65-F5344CB8AC3E}">
        <p14:creationId xmlns:p14="http://schemas.microsoft.com/office/powerpoint/2010/main" val="41216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We are thinking about using facial recognition technology and fingerprint scanners to help identify the people coming into our stores. Does that trigger any special concerns? </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fontScale="92500"/>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90000"/>
              </a:lnSpc>
              <a:spcAft>
                <a:spcPts val="1200"/>
              </a:spcAft>
              <a:buClr>
                <a:schemeClr val="bg1"/>
              </a:buClr>
            </a:pPr>
            <a:endParaRPr lang="en-US" sz="2800">
              <a:solidFill>
                <a:schemeClr val="bg1"/>
              </a:solidFill>
            </a:endParaRPr>
          </a:p>
          <a:p>
            <a:pPr>
              <a:lnSpc>
                <a:spcPct val="90000"/>
              </a:lnSpc>
              <a:spcBef>
                <a:spcPct val="0"/>
              </a:spcBef>
              <a:spcAft>
                <a:spcPts val="1200"/>
              </a:spcAft>
              <a:buClr>
                <a:schemeClr val="bg1"/>
              </a:buClr>
            </a:pPr>
            <a:r>
              <a:rPr lang="en-US" sz="2800">
                <a:solidFill>
                  <a:schemeClr val="bg1"/>
                </a:solidFill>
              </a:rPr>
              <a:t>A:  </a:t>
            </a:r>
            <a:r>
              <a:rPr lang="en-US" sz="2800" b="1">
                <a:solidFill>
                  <a:schemeClr val="bg1"/>
                </a:solidFill>
              </a:rPr>
              <a:t>Yes. </a:t>
            </a:r>
            <a:r>
              <a:rPr lang="en-US" sz="2800">
                <a:solidFill>
                  <a:schemeClr val="bg1"/>
                </a:solidFill>
              </a:rPr>
              <a:t>in some jurisdictions, capturing any data about a unique individual </a:t>
            </a:r>
            <a:r>
              <a:rPr lang="en-US" sz="2800" i="1">
                <a:solidFill>
                  <a:schemeClr val="bg1"/>
                </a:solidFill>
              </a:rPr>
              <a:t>(even if you don’t know who they are and make no effort to find out who they are) </a:t>
            </a:r>
            <a:r>
              <a:rPr lang="en-US" sz="2800">
                <a:solidFill>
                  <a:schemeClr val="bg1"/>
                </a:solidFill>
              </a:rPr>
              <a:t>may trigger the application of privacy laws if you use a unique identifier to track them or if the image </a:t>
            </a:r>
            <a:r>
              <a:rPr lang="en-US" sz="2800" i="1">
                <a:solidFill>
                  <a:schemeClr val="bg1"/>
                </a:solidFill>
              </a:rPr>
              <a:t>could </a:t>
            </a:r>
            <a:r>
              <a:rPr lang="en-US" sz="2800">
                <a:solidFill>
                  <a:schemeClr val="bg1"/>
                </a:solidFill>
              </a:rPr>
              <a:t>be linked to a customer. </a:t>
            </a:r>
          </a:p>
          <a:p>
            <a:pPr>
              <a:lnSpc>
                <a:spcPct val="90000"/>
              </a:lnSpc>
              <a:spcBef>
                <a:spcPct val="0"/>
              </a:spcBef>
              <a:spcAft>
                <a:spcPts val="1200"/>
              </a:spcAft>
              <a:buClr>
                <a:schemeClr val="bg1"/>
              </a:buClr>
            </a:pPr>
            <a:endParaRPr lang="en-US" sz="1700">
              <a:solidFill>
                <a:schemeClr val="bg1"/>
              </a:solidFill>
            </a:endParaRPr>
          </a:p>
        </p:txBody>
      </p:sp>
      <p:pic>
        <p:nvPicPr>
          <p:cNvPr id="3" name="Picture 2">
            <a:extLst>
              <a:ext uri="{FF2B5EF4-FFF2-40B4-BE49-F238E27FC236}">
                <a16:creationId xmlns:a16="http://schemas.microsoft.com/office/drawing/2014/main" id="{227101AF-A88D-4E0B-B612-121DFC784D08}"/>
              </a:ext>
            </a:extLst>
          </p:cNvPr>
          <p:cNvPicPr>
            <a:picLocks noChangeAspect="1"/>
          </p:cNvPicPr>
          <p:nvPr/>
        </p:nvPicPr>
        <p:blipFill>
          <a:blip r:embed="rId3"/>
          <a:srcRect/>
          <a:stretch>
            <a:fillRect/>
          </a:stretch>
        </p:blipFill>
        <p:spPr>
          <a:xfrm>
            <a:off x="7502990" y="875324"/>
            <a:ext cx="2180565" cy="1781424"/>
          </a:xfrm>
          <a:prstGeom prst="rect">
            <a:avLst/>
          </a:prstGeom>
        </p:spPr>
      </p:pic>
      <p:pic>
        <p:nvPicPr>
          <p:cNvPr id="6" name="Picture 5">
            <a:extLst>
              <a:ext uri="{FF2B5EF4-FFF2-40B4-BE49-F238E27FC236}">
                <a16:creationId xmlns:a16="http://schemas.microsoft.com/office/drawing/2014/main" id="{4D85124B-6D5A-44A9-800D-998598B0A73B}"/>
              </a:ext>
            </a:extLst>
          </p:cNvPr>
          <p:cNvPicPr>
            <a:picLocks noChangeAspect="1"/>
          </p:cNvPicPr>
          <p:nvPr/>
        </p:nvPicPr>
        <p:blipFill>
          <a:blip r:embed="rId4"/>
          <a:srcRect/>
          <a:stretch>
            <a:fillRect/>
          </a:stretch>
        </p:blipFill>
        <p:spPr>
          <a:xfrm>
            <a:off x="5906972" y="875324"/>
            <a:ext cx="1276528" cy="1781424"/>
          </a:xfrm>
          <a:prstGeom prst="rect">
            <a:avLst/>
          </a:prstGeom>
        </p:spPr>
      </p:pic>
      <p:pic>
        <p:nvPicPr>
          <p:cNvPr id="7" name="Picture 6">
            <a:extLst>
              <a:ext uri="{FF2B5EF4-FFF2-40B4-BE49-F238E27FC236}">
                <a16:creationId xmlns:a16="http://schemas.microsoft.com/office/drawing/2014/main" id="{512A34ED-5B1D-41F8-AB77-2437D3B016B8}"/>
              </a:ext>
            </a:extLst>
          </p:cNvPr>
          <p:cNvPicPr>
            <a:picLocks noChangeAspect="1"/>
          </p:cNvPicPr>
          <p:nvPr/>
        </p:nvPicPr>
        <p:blipFill>
          <a:blip r:embed="rId5"/>
          <a:srcRect/>
          <a:stretch>
            <a:fillRect/>
          </a:stretch>
        </p:blipFill>
        <p:spPr>
          <a:xfrm>
            <a:off x="9966156" y="875324"/>
            <a:ext cx="1267002" cy="1790950"/>
          </a:xfrm>
          <a:prstGeom prst="rect">
            <a:avLst/>
          </a:prstGeom>
        </p:spPr>
      </p:pic>
    </p:spTree>
    <p:extLst>
      <p:ext uri="{BB962C8B-B14F-4D97-AF65-F5344CB8AC3E}">
        <p14:creationId xmlns:p14="http://schemas.microsoft.com/office/powerpoint/2010/main" val="284922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We are thinking about using facial recognition technology and fingerprint scanners to help identify the people coming into our stores. Does that trigger any special concerns? </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90000"/>
              </a:lnSpc>
              <a:spcBef>
                <a:spcPct val="0"/>
              </a:spcBef>
              <a:spcAft>
                <a:spcPts val="1200"/>
              </a:spcAft>
              <a:buClr>
                <a:schemeClr val="bg1"/>
              </a:buClr>
            </a:pPr>
            <a:r>
              <a:rPr lang="en-US" sz="2400">
                <a:solidFill>
                  <a:schemeClr val="bg1"/>
                </a:solidFill>
              </a:rPr>
              <a:t>Because biometrics are the most “personal” of personally identifiable information, several  states (currently Illinois, Washington, and Texas, with other states considering similar legislation) regulate their use. </a:t>
            </a:r>
          </a:p>
          <a:p>
            <a:pPr>
              <a:lnSpc>
                <a:spcPct val="90000"/>
              </a:lnSpc>
              <a:spcBef>
                <a:spcPct val="0"/>
              </a:spcBef>
              <a:spcAft>
                <a:spcPts val="1200"/>
              </a:spcAft>
              <a:buClr>
                <a:schemeClr val="bg1"/>
              </a:buClr>
            </a:pPr>
            <a:endParaRPr lang="en-US" sz="1700">
              <a:solidFill>
                <a:schemeClr val="bg1"/>
              </a:solidFill>
            </a:endParaRPr>
          </a:p>
        </p:txBody>
      </p:sp>
      <p:pic>
        <p:nvPicPr>
          <p:cNvPr id="3" name="Picture 2">
            <a:extLst>
              <a:ext uri="{FF2B5EF4-FFF2-40B4-BE49-F238E27FC236}">
                <a16:creationId xmlns:a16="http://schemas.microsoft.com/office/drawing/2014/main" id="{227101AF-A88D-4E0B-B612-121DFC784D08}"/>
              </a:ext>
            </a:extLst>
          </p:cNvPr>
          <p:cNvPicPr>
            <a:picLocks noChangeAspect="1"/>
          </p:cNvPicPr>
          <p:nvPr/>
        </p:nvPicPr>
        <p:blipFill>
          <a:blip r:embed="rId3"/>
          <a:srcRect/>
          <a:stretch>
            <a:fillRect/>
          </a:stretch>
        </p:blipFill>
        <p:spPr>
          <a:xfrm>
            <a:off x="7502990" y="875324"/>
            <a:ext cx="2180565" cy="1781424"/>
          </a:xfrm>
          <a:prstGeom prst="rect">
            <a:avLst/>
          </a:prstGeom>
        </p:spPr>
      </p:pic>
      <p:pic>
        <p:nvPicPr>
          <p:cNvPr id="6" name="Picture 5">
            <a:extLst>
              <a:ext uri="{FF2B5EF4-FFF2-40B4-BE49-F238E27FC236}">
                <a16:creationId xmlns:a16="http://schemas.microsoft.com/office/drawing/2014/main" id="{4D85124B-6D5A-44A9-800D-998598B0A73B}"/>
              </a:ext>
            </a:extLst>
          </p:cNvPr>
          <p:cNvPicPr>
            <a:picLocks noChangeAspect="1"/>
          </p:cNvPicPr>
          <p:nvPr/>
        </p:nvPicPr>
        <p:blipFill>
          <a:blip r:embed="rId4"/>
          <a:srcRect/>
          <a:stretch>
            <a:fillRect/>
          </a:stretch>
        </p:blipFill>
        <p:spPr>
          <a:xfrm>
            <a:off x="5906972" y="875324"/>
            <a:ext cx="1276528" cy="1781424"/>
          </a:xfrm>
          <a:prstGeom prst="rect">
            <a:avLst/>
          </a:prstGeom>
        </p:spPr>
      </p:pic>
      <p:pic>
        <p:nvPicPr>
          <p:cNvPr id="7" name="Picture 6">
            <a:extLst>
              <a:ext uri="{FF2B5EF4-FFF2-40B4-BE49-F238E27FC236}">
                <a16:creationId xmlns:a16="http://schemas.microsoft.com/office/drawing/2014/main" id="{512A34ED-5B1D-41F8-AB77-2437D3B016B8}"/>
              </a:ext>
            </a:extLst>
          </p:cNvPr>
          <p:cNvPicPr>
            <a:picLocks noChangeAspect="1"/>
          </p:cNvPicPr>
          <p:nvPr/>
        </p:nvPicPr>
        <p:blipFill>
          <a:blip r:embed="rId5"/>
          <a:srcRect/>
          <a:stretch>
            <a:fillRect/>
          </a:stretch>
        </p:blipFill>
        <p:spPr>
          <a:xfrm>
            <a:off x="9966156" y="875324"/>
            <a:ext cx="1267002" cy="1790950"/>
          </a:xfrm>
          <a:prstGeom prst="rect">
            <a:avLst/>
          </a:prstGeom>
        </p:spPr>
      </p:pic>
    </p:spTree>
    <p:extLst>
      <p:ext uri="{BB962C8B-B14F-4D97-AF65-F5344CB8AC3E}">
        <p14:creationId xmlns:p14="http://schemas.microsoft.com/office/powerpoint/2010/main" val="367582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Can you tell me more about the U.S. and EU biometrics laws and how they are enforced?</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445097"/>
            <a:ext cx="5916151" cy="3764820"/>
          </a:xfrm>
          <a:prstGeom prst="rect">
            <a:avLst/>
          </a:prstGeom>
          <a:ln>
            <a:noFill/>
          </a:ln>
        </p:spPr>
        <p:txBody>
          <a:bodyPr vert="horz" lIns="91440" tIns="45720" rIns="91440" bIns="45720" rtlCol="0" anchor="ctr">
            <a:normAutofit lnSpcReduction="10000"/>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90000"/>
              </a:lnSpc>
              <a:spcBef>
                <a:spcPts val="1200"/>
              </a:spcBef>
              <a:buClr>
                <a:schemeClr val="bg1"/>
              </a:buClr>
            </a:pPr>
            <a:r>
              <a:rPr lang="en-US" sz="2400">
                <a:solidFill>
                  <a:schemeClr val="bg1"/>
                </a:solidFill>
              </a:rPr>
              <a:t>In Illinois, Washington, and Texas (with other states considering similar legislation), attempting to identify an individual using facial recognition or fingerprint scanning technology will trigger laws governing biometric data. </a:t>
            </a:r>
          </a:p>
          <a:p>
            <a:pPr>
              <a:lnSpc>
                <a:spcPct val="90000"/>
              </a:lnSpc>
              <a:spcBef>
                <a:spcPts val="1200"/>
              </a:spcBef>
              <a:buClr>
                <a:schemeClr val="bg1"/>
              </a:buClr>
            </a:pPr>
            <a:r>
              <a:rPr lang="en-US" sz="2400">
                <a:solidFill>
                  <a:schemeClr val="bg1"/>
                </a:solidFill>
              </a:rPr>
              <a:t>Similarly, in the EU, biometric data that is used for the purpose of uniquely identifying a person is considered a “special category of personal data” for which processing is prohibited absent explicit consent or unless other exemptions apply. </a:t>
            </a:r>
          </a:p>
        </p:txBody>
      </p:sp>
      <p:pic>
        <p:nvPicPr>
          <p:cNvPr id="5" name="Picture 4">
            <a:extLst>
              <a:ext uri="{FF2B5EF4-FFF2-40B4-BE49-F238E27FC236}">
                <a16:creationId xmlns:a16="http://schemas.microsoft.com/office/drawing/2014/main" id="{974541D9-6034-4342-9D36-D251D09C9E84}"/>
              </a:ext>
            </a:extLst>
          </p:cNvPr>
          <p:cNvPicPr>
            <a:picLocks noChangeAspect="1"/>
          </p:cNvPicPr>
          <p:nvPr/>
        </p:nvPicPr>
        <p:blipFill>
          <a:blip r:embed="rId3"/>
          <a:srcRect/>
          <a:stretch>
            <a:fillRect/>
          </a:stretch>
        </p:blipFill>
        <p:spPr>
          <a:xfrm>
            <a:off x="6732572" y="748592"/>
            <a:ext cx="3650222" cy="1696505"/>
          </a:xfrm>
          <a:prstGeom prst="rect">
            <a:avLst/>
          </a:prstGeom>
        </p:spPr>
      </p:pic>
    </p:spTree>
    <p:extLst>
      <p:ext uri="{BB962C8B-B14F-4D97-AF65-F5344CB8AC3E}">
        <p14:creationId xmlns:p14="http://schemas.microsoft.com/office/powerpoint/2010/main" val="349543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Can you tell me more about the U.S. and EU biometrics laws and how they are enforced?</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fontScale="92500"/>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90000"/>
              </a:lnSpc>
              <a:spcBef>
                <a:spcPts val="1200"/>
              </a:spcBef>
              <a:buClr>
                <a:schemeClr val="bg1"/>
              </a:buClr>
              <a:buNone/>
            </a:pPr>
            <a:r>
              <a:rPr lang="en-US" sz="2400" b="1">
                <a:solidFill>
                  <a:schemeClr val="bg1"/>
                </a:solidFill>
              </a:rPr>
              <a:t>Illinois Biometric Information Privacy Act</a:t>
            </a:r>
          </a:p>
          <a:p>
            <a:pPr>
              <a:lnSpc>
                <a:spcPct val="90000"/>
              </a:lnSpc>
              <a:spcBef>
                <a:spcPts val="1200"/>
              </a:spcBef>
              <a:buClr>
                <a:schemeClr val="bg1"/>
              </a:buClr>
            </a:pPr>
            <a:r>
              <a:rPr lang="en-US" sz="2400" b="1">
                <a:solidFill>
                  <a:schemeClr val="bg1"/>
                </a:solidFill>
              </a:rPr>
              <a:t>What is Biometric Data</a:t>
            </a:r>
            <a:r>
              <a:rPr lang="en-US" sz="2400">
                <a:solidFill>
                  <a:schemeClr val="bg1"/>
                </a:solidFill>
              </a:rPr>
              <a:t>? Retina, Iris or Hand Scans; Fingerprints, Voiceprints and Photographs</a:t>
            </a:r>
          </a:p>
          <a:p>
            <a:pPr>
              <a:lnSpc>
                <a:spcPct val="90000"/>
              </a:lnSpc>
              <a:spcBef>
                <a:spcPts val="1200"/>
              </a:spcBef>
              <a:buClr>
                <a:schemeClr val="bg1"/>
              </a:buClr>
            </a:pPr>
            <a:r>
              <a:rPr lang="en-US" sz="2400">
                <a:solidFill>
                  <a:schemeClr val="bg1"/>
                </a:solidFill>
              </a:rPr>
              <a:t>Passed in 2008; Five Class Actions Filed in 2015</a:t>
            </a:r>
          </a:p>
          <a:p>
            <a:pPr>
              <a:lnSpc>
                <a:spcPct val="90000"/>
              </a:lnSpc>
              <a:spcBef>
                <a:spcPts val="1200"/>
              </a:spcBef>
              <a:buClr>
                <a:schemeClr val="bg1"/>
              </a:buClr>
            </a:pPr>
            <a:r>
              <a:rPr lang="en-US" sz="2400" b="1">
                <a:solidFill>
                  <a:schemeClr val="bg1"/>
                </a:solidFill>
              </a:rPr>
              <a:t>Requirements</a:t>
            </a:r>
            <a:r>
              <a:rPr lang="en-US" sz="2400">
                <a:solidFill>
                  <a:schemeClr val="bg1"/>
                </a:solidFill>
              </a:rPr>
              <a:t>: (1) Informed Consent; (2) Limited Disclosure; (3) No Profit; (4) Protect and Retain</a:t>
            </a:r>
          </a:p>
          <a:p>
            <a:pPr>
              <a:lnSpc>
                <a:spcPct val="90000"/>
              </a:lnSpc>
              <a:spcBef>
                <a:spcPts val="1200"/>
              </a:spcBef>
              <a:buClr>
                <a:schemeClr val="bg1"/>
              </a:buClr>
            </a:pPr>
            <a:r>
              <a:rPr lang="en-US" sz="2400" b="1">
                <a:solidFill>
                  <a:schemeClr val="bg1"/>
                </a:solidFill>
              </a:rPr>
              <a:t>Penalty</a:t>
            </a:r>
            <a:r>
              <a:rPr lang="en-US" sz="2400">
                <a:solidFill>
                  <a:schemeClr val="bg1"/>
                </a:solidFill>
              </a:rPr>
              <a:t>: $1,000 Per Negligent Violation; $5,000 Per Intentional Violation</a:t>
            </a:r>
          </a:p>
          <a:p>
            <a:pPr>
              <a:lnSpc>
                <a:spcPct val="90000"/>
              </a:lnSpc>
              <a:spcBef>
                <a:spcPts val="1200"/>
              </a:spcBef>
              <a:buClr>
                <a:schemeClr val="bg1"/>
              </a:buClr>
            </a:pPr>
            <a:endParaRPr lang="en-US" sz="2400">
              <a:solidFill>
                <a:schemeClr val="bg1"/>
              </a:solidFill>
            </a:endParaRPr>
          </a:p>
        </p:txBody>
      </p:sp>
      <p:pic>
        <p:nvPicPr>
          <p:cNvPr id="5" name="Picture 4">
            <a:extLst>
              <a:ext uri="{FF2B5EF4-FFF2-40B4-BE49-F238E27FC236}">
                <a16:creationId xmlns:a16="http://schemas.microsoft.com/office/drawing/2014/main" id="{83EDDBCD-1017-4828-8CAA-064C4FF0F68E}"/>
              </a:ext>
            </a:extLst>
          </p:cNvPr>
          <p:cNvPicPr>
            <a:picLocks noChangeAspect="1"/>
          </p:cNvPicPr>
          <p:nvPr/>
        </p:nvPicPr>
        <p:blipFill>
          <a:blip r:embed="rId3"/>
          <a:srcRect/>
          <a:stretch>
            <a:fillRect/>
          </a:stretch>
        </p:blipFill>
        <p:spPr>
          <a:xfrm>
            <a:off x="6716844" y="737791"/>
            <a:ext cx="3715268" cy="1886213"/>
          </a:xfrm>
          <a:prstGeom prst="rect">
            <a:avLst/>
          </a:prstGeom>
        </p:spPr>
      </p:pic>
    </p:spTree>
    <p:extLst>
      <p:ext uri="{BB962C8B-B14F-4D97-AF65-F5344CB8AC3E}">
        <p14:creationId xmlns:p14="http://schemas.microsoft.com/office/powerpoint/2010/main" val="363331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Can you tell me more about the U.S. and EU biometrics laws and how they are enforced?</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90000"/>
              </a:lnSpc>
              <a:spcBef>
                <a:spcPts val="1200"/>
              </a:spcBef>
              <a:buClr>
                <a:schemeClr val="bg1"/>
              </a:buClr>
              <a:buNone/>
            </a:pPr>
            <a:r>
              <a:rPr lang="en-US" sz="2400" b="1">
                <a:solidFill>
                  <a:schemeClr val="bg1"/>
                </a:solidFill>
              </a:rPr>
              <a:t>Texas Business and Commerce Code</a:t>
            </a:r>
          </a:p>
          <a:p>
            <a:pPr>
              <a:lnSpc>
                <a:spcPct val="90000"/>
              </a:lnSpc>
              <a:spcBef>
                <a:spcPts val="1200"/>
              </a:spcBef>
              <a:buClr>
                <a:schemeClr val="bg1"/>
              </a:buClr>
            </a:pPr>
            <a:r>
              <a:rPr lang="en-US" sz="2400" b="1">
                <a:solidFill>
                  <a:schemeClr val="bg1"/>
                </a:solidFill>
              </a:rPr>
              <a:t>What is Biometric Data</a:t>
            </a:r>
            <a:r>
              <a:rPr lang="en-US" sz="2400">
                <a:solidFill>
                  <a:schemeClr val="bg1"/>
                </a:solidFill>
              </a:rPr>
              <a:t>? Retina, Iris or Hand Scans; Fingerprints, Voiceprints and Photographs</a:t>
            </a:r>
          </a:p>
          <a:p>
            <a:pPr>
              <a:lnSpc>
                <a:spcPct val="90000"/>
              </a:lnSpc>
              <a:spcBef>
                <a:spcPts val="1200"/>
              </a:spcBef>
              <a:buClr>
                <a:schemeClr val="bg1"/>
              </a:buClr>
            </a:pPr>
            <a:r>
              <a:rPr lang="en-US" sz="2400" b="1" u="sng">
                <a:solidFill>
                  <a:schemeClr val="bg1"/>
                </a:solidFill>
              </a:rPr>
              <a:t>Requirements</a:t>
            </a:r>
            <a:r>
              <a:rPr lang="en-US" sz="2400">
                <a:solidFill>
                  <a:schemeClr val="bg1"/>
                </a:solidFill>
              </a:rPr>
              <a:t>: (1) Informed Consent; (2) Limited Disclosure; (3) No Profit; (4) Store &amp; Protect; (5) Destroy after one year</a:t>
            </a:r>
          </a:p>
          <a:p>
            <a:pPr>
              <a:lnSpc>
                <a:spcPct val="90000"/>
              </a:lnSpc>
              <a:spcBef>
                <a:spcPts val="1200"/>
              </a:spcBef>
              <a:buClr>
                <a:schemeClr val="bg1"/>
              </a:buClr>
            </a:pPr>
            <a:r>
              <a:rPr lang="en-US" sz="2400">
                <a:solidFill>
                  <a:schemeClr val="bg1"/>
                </a:solidFill>
              </a:rPr>
              <a:t>No private right of action.</a:t>
            </a:r>
          </a:p>
          <a:p>
            <a:pPr>
              <a:lnSpc>
                <a:spcPct val="90000"/>
              </a:lnSpc>
              <a:spcBef>
                <a:spcPts val="1200"/>
              </a:spcBef>
              <a:buClr>
                <a:schemeClr val="bg1"/>
              </a:buClr>
            </a:pPr>
            <a:endParaRPr lang="en-US" sz="2400">
              <a:solidFill>
                <a:schemeClr val="bg1"/>
              </a:solidFill>
            </a:endParaRPr>
          </a:p>
        </p:txBody>
      </p:sp>
      <p:pic>
        <p:nvPicPr>
          <p:cNvPr id="5" name="Picture 4">
            <a:extLst>
              <a:ext uri="{FF2B5EF4-FFF2-40B4-BE49-F238E27FC236}">
                <a16:creationId xmlns:a16="http://schemas.microsoft.com/office/drawing/2014/main" id="{72DA9D18-C8A7-49F9-BE9D-C439B56FA3C8}"/>
              </a:ext>
            </a:extLst>
          </p:cNvPr>
          <p:cNvPicPr>
            <a:picLocks noChangeAspect="1"/>
          </p:cNvPicPr>
          <p:nvPr/>
        </p:nvPicPr>
        <p:blipFill>
          <a:blip r:embed="rId3"/>
          <a:srcRect/>
          <a:stretch>
            <a:fillRect/>
          </a:stretch>
        </p:blipFill>
        <p:spPr>
          <a:xfrm>
            <a:off x="7807608" y="933081"/>
            <a:ext cx="1533739" cy="1495634"/>
          </a:xfrm>
          <a:prstGeom prst="rect">
            <a:avLst/>
          </a:prstGeom>
        </p:spPr>
      </p:pic>
    </p:spTree>
    <p:extLst>
      <p:ext uri="{BB962C8B-B14F-4D97-AF65-F5344CB8AC3E}">
        <p14:creationId xmlns:p14="http://schemas.microsoft.com/office/powerpoint/2010/main" val="96401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Can you tell me more about the U.S. and EU biometrics laws and how they are enforced?</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fontScale="92500" lnSpcReduction="10000"/>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90000"/>
              </a:lnSpc>
              <a:spcBef>
                <a:spcPts val="1200"/>
              </a:spcBef>
              <a:buClr>
                <a:schemeClr val="bg1"/>
              </a:buClr>
              <a:buNone/>
            </a:pPr>
            <a:r>
              <a:rPr lang="en-US" sz="2400" b="1">
                <a:solidFill>
                  <a:schemeClr val="bg1"/>
                </a:solidFill>
              </a:rPr>
              <a:t>Washington House Bill 1493</a:t>
            </a:r>
          </a:p>
          <a:p>
            <a:pPr>
              <a:lnSpc>
                <a:spcPct val="90000"/>
              </a:lnSpc>
              <a:spcBef>
                <a:spcPts val="1200"/>
              </a:spcBef>
              <a:buClr>
                <a:schemeClr val="bg1"/>
              </a:buClr>
            </a:pPr>
            <a:r>
              <a:rPr lang="en-US" sz="2400" b="1">
                <a:solidFill>
                  <a:schemeClr val="bg1"/>
                </a:solidFill>
              </a:rPr>
              <a:t>What is Biometric Data</a:t>
            </a:r>
            <a:r>
              <a:rPr lang="en-US" sz="2400">
                <a:solidFill>
                  <a:schemeClr val="bg1"/>
                </a:solidFill>
              </a:rPr>
              <a:t>? Retina, Iris or Hand Scans; Fingerprints, Voiceprints and Photographs</a:t>
            </a:r>
          </a:p>
          <a:p>
            <a:pPr>
              <a:lnSpc>
                <a:spcPct val="90000"/>
              </a:lnSpc>
              <a:spcBef>
                <a:spcPts val="1200"/>
              </a:spcBef>
              <a:buClr>
                <a:schemeClr val="bg1"/>
              </a:buClr>
            </a:pPr>
            <a:r>
              <a:rPr lang="en-US" sz="2400">
                <a:solidFill>
                  <a:schemeClr val="bg1"/>
                </a:solidFill>
              </a:rPr>
              <a:t>Signed into law on in 2017</a:t>
            </a:r>
          </a:p>
          <a:p>
            <a:pPr>
              <a:lnSpc>
                <a:spcPct val="90000"/>
              </a:lnSpc>
              <a:spcBef>
                <a:spcPts val="1200"/>
              </a:spcBef>
              <a:buClr>
                <a:schemeClr val="bg1"/>
              </a:buClr>
            </a:pPr>
            <a:r>
              <a:rPr lang="en-US" sz="2400">
                <a:solidFill>
                  <a:schemeClr val="bg1"/>
                </a:solidFill>
              </a:rPr>
              <a:t>Prohibits anyone from </a:t>
            </a:r>
            <a:r>
              <a:rPr lang="en-US" sz="2400" i="1">
                <a:solidFill>
                  <a:schemeClr val="bg1"/>
                </a:solidFill>
              </a:rPr>
              <a:t>“enrolling a biometric identifier in a database for commercial purpose, without first providing notice, obtaining consent, or providing a mechanism to prevent the subsequent use of a biometric identifier for a commercial purpose.”</a:t>
            </a:r>
          </a:p>
          <a:p>
            <a:pPr>
              <a:lnSpc>
                <a:spcPct val="90000"/>
              </a:lnSpc>
              <a:spcBef>
                <a:spcPts val="1200"/>
              </a:spcBef>
              <a:buClr>
                <a:schemeClr val="bg1"/>
              </a:buClr>
            </a:pPr>
            <a:r>
              <a:rPr lang="en-US" sz="2400">
                <a:solidFill>
                  <a:schemeClr val="bg1"/>
                </a:solidFill>
              </a:rPr>
              <a:t>No private right of action.</a:t>
            </a:r>
          </a:p>
          <a:p>
            <a:pPr>
              <a:lnSpc>
                <a:spcPct val="90000"/>
              </a:lnSpc>
              <a:spcBef>
                <a:spcPts val="1200"/>
              </a:spcBef>
              <a:buClr>
                <a:schemeClr val="bg1"/>
              </a:buClr>
            </a:pPr>
            <a:endParaRPr lang="en-US" sz="2400">
              <a:solidFill>
                <a:schemeClr val="bg1"/>
              </a:solidFill>
            </a:endParaRPr>
          </a:p>
        </p:txBody>
      </p:sp>
      <p:pic>
        <p:nvPicPr>
          <p:cNvPr id="5" name="Picture 4">
            <a:extLst>
              <a:ext uri="{FF2B5EF4-FFF2-40B4-BE49-F238E27FC236}">
                <a16:creationId xmlns:a16="http://schemas.microsoft.com/office/drawing/2014/main" id="{EFDE4D08-5CF3-40BE-AD94-FCD5100053FA}"/>
              </a:ext>
            </a:extLst>
          </p:cNvPr>
          <p:cNvPicPr>
            <a:picLocks noChangeAspect="1"/>
          </p:cNvPicPr>
          <p:nvPr/>
        </p:nvPicPr>
        <p:blipFill>
          <a:blip r:embed="rId3"/>
          <a:srcRect/>
          <a:stretch>
            <a:fillRect/>
          </a:stretch>
        </p:blipFill>
        <p:spPr>
          <a:xfrm>
            <a:off x="7328165" y="648083"/>
            <a:ext cx="2345771" cy="1737245"/>
          </a:xfrm>
          <a:prstGeom prst="rect">
            <a:avLst/>
          </a:prstGeom>
        </p:spPr>
      </p:pic>
    </p:spTree>
    <p:extLst>
      <p:ext uri="{BB962C8B-B14F-4D97-AF65-F5344CB8AC3E}">
        <p14:creationId xmlns:p14="http://schemas.microsoft.com/office/powerpoint/2010/main" val="25689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375-A6E0-4410-B8C6-4CC69D3F7C02}"/>
              </a:ext>
            </a:extLst>
          </p:cNvPr>
          <p:cNvSpPr>
            <a:spLocks noGrp="1"/>
          </p:cNvSpPr>
          <p:nvPr>
            <p:ph type="title"/>
          </p:nvPr>
        </p:nvSpPr>
        <p:spPr>
          <a:xfrm>
            <a:off x="676240" y="875324"/>
            <a:ext cx="3536510" cy="5093520"/>
          </a:xfrm>
        </p:spPr>
        <p:txBody>
          <a:bodyPr>
            <a:normAutofit/>
          </a:bodyPr>
          <a:lstStyle/>
          <a:p>
            <a:pPr algn="ctr"/>
            <a:r>
              <a:rPr lang="en-US" sz="3400">
                <a:solidFill>
                  <a:schemeClr val="tx1"/>
                </a:solidFill>
              </a:rPr>
              <a:t>Q: We are thinking about using facial recognition technology and fingerprint scanners to help identify the people coming into our stores. Does that trigger any special concerns? </a:t>
            </a:r>
          </a:p>
        </p:txBody>
      </p:sp>
      <p:sp>
        <p:nvSpPr>
          <p:cNvPr id="4" name="Rectangle 3">
            <a:extLst>
              <a:ext uri="{FF2B5EF4-FFF2-40B4-BE49-F238E27FC236}">
                <a16:creationId xmlns:a16="http://schemas.microsoft.com/office/drawing/2014/main" id="{D5B20EA2-4C90-46DC-8FD8-486A72BEABE2}"/>
              </a:ext>
            </a:extLst>
          </p:cNvPr>
          <p:cNvSpPr/>
          <p:nvPr/>
        </p:nvSpPr>
        <p:spPr>
          <a:xfrm>
            <a:off x="5421776" y="547574"/>
            <a:ext cx="6305405" cy="5760720"/>
          </a:xfrm>
          <a:prstGeom prst="rect">
            <a:avLst/>
          </a:prstGeom>
          <a:ln w="101600" cap="sq" algn="ctr">
            <a:solidFill>
              <a:schemeClr val="bg1">
                <a:lumMod val="85000"/>
              </a:schemeClr>
            </a:solidFill>
            <a:prstDash val="solid"/>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B9855C9-4E47-40E1-929C-58552E265897}"/>
              </a:ext>
            </a:extLst>
          </p:cNvPr>
          <p:cNvSpPr txBox="1"/>
          <p:nvPr/>
        </p:nvSpPr>
        <p:spPr>
          <a:xfrm>
            <a:off x="5599608" y="2814221"/>
            <a:ext cx="5916151" cy="3395696"/>
          </a:xfrm>
          <a:prstGeom prst="rect">
            <a:avLst/>
          </a:prstGeom>
          <a:ln>
            <a:noFill/>
          </a:ln>
        </p:spPr>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lnSpc>
                <a:spcPct val="90000"/>
              </a:lnSpc>
              <a:spcAft>
                <a:spcPts val="1200"/>
              </a:spcAft>
              <a:buClr>
                <a:schemeClr val="bg1"/>
              </a:buClr>
            </a:pPr>
            <a:r>
              <a:rPr lang="en-US" sz="2800" b="1">
                <a:solidFill>
                  <a:schemeClr val="bg1"/>
                </a:solidFill>
              </a:rPr>
              <a:t>Key Take-Aways:</a:t>
            </a:r>
          </a:p>
          <a:p>
            <a:pPr lvl="1">
              <a:lnSpc>
                <a:spcPct val="90000"/>
              </a:lnSpc>
              <a:spcBef>
                <a:spcPct val="0"/>
              </a:spcBef>
              <a:spcAft>
                <a:spcPts val="1200"/>
              </a:spcAft>
              <a:buClr>
                <a:schemeClr val="bg1"/>
              </a:buClr>
            </a:pPr>
            <a:r>
              <a:rPr lang="en-US" sz="2600">
                <a:solidFill>
                  <a:schemeClr val="bg1"/>
                </a:solidFill>
              </a:rPr>
              <a:t>Be mindful of current and emerging U.S. and EU laws and regulations.</a:t>
            </a:r>
          </a:p>
          <a:p>
            <a:pPr lvl="1">
              <a:lnSpc>
                <a:spcPct val="90000"/>
              </a:lnSpc>
              <a:spcBef>
                <a:spcPct val="0"/>
              </a:spcBef>
              <a:spcAft>
                <a:spcPts val="1200"/>
              </a:spcAft>
              <a:buClr>
                <a:schemeClr val="bg1"/>
              </a:buClr>
            </a:pPr>
            <a:r>
              <a:rPr lang="en-US" sz="2600">
                <a:solidFill>
                  <a:schemeClr val="bg1"/>
                </a:solidFill>
              </a:rPr>
              <a:t>Make sure your Privacy Policy addresses the collection and use of biometric data.</a:t>
            </a:r>
          </a:p>
          <a:p>
            <a:pPr lvl="1">
              <a:lnSpc>
                <a:spcPct val="90000"/>
              </a:lnSpc>
              <a:spcBef>
                <a:spcPct val="0"/>
              </a:spcBef>
              <a:spcAft>
                <a:spcPts val="1200"/>
              </a:spcAft>
              <a:buClr>
                <a:schemeClr val="bg1"/>
              </a:buClr>
            </a:pPr>
            <a:r>
              <a:rPr lang="en-US" sz="2600">
                <a:solidFill>
                  <a:schemeClr val="bg1"/>
                </a:solidFill>
              </a:rPr>
              <a:t>Obtain informed consent before collecting or using any biometric data.</a:t>
            </a:r>
          </a:p>
          <a:p>
            <a:pPr>
              <a:lnSpc>
                <a:spcPct val="90000"/>
              </a:lnSpc>
              <a:spcBef>
                <a:spcPct val="0"/>
              </a:spcBef>
              <a:spcAft>
                <a:spcPts val="1200"/>
              </a:spcAft>
              <a:buClr>
                <a:schemeClr val="bg1"/>
              </a:buClr>
            </a:pPr>
            <a:endParaRPr lang="en-US" sz="1700">
              <a:solidFill>
                <a:schemeClr val="bg1"/>
              </a:solidFill>
            </a:endParaRPr>
          </a:p>
        </p:txBody>
      </p:sp>
      <p:pic>
        <p:nvPicPr>
          <p:cNvPr id="8" name="Picture 7">
            <a:extLst>
              <a:ext uri="{FF2B5EF4-FFF2-40B4-BE49-F238E27FC236}">
                <a16:creationId xmlns:a16="http://schemas.microsoft.com/office/drawing/2014/main" id="{987542EE-4805-408C-8A61-73517B929AAA}"/>
              </a:ext>
            </a:extLst>
          </p:cNvPr>
          <p:cNvPicPr>
            <a:picLocks noChangeAspect="1"/>
          </p:cNvPicPr>
          <p:nvPr/>
        </p:nvPicPr>
        <p:blipFill>
          <a:blip r:embed="rId3"/>
          <a:srcRect/>
          <a:stretch>
            <a:fillRect/>
          </a:stretch>
        </p:blipFill>
        <p:spPr>
          <a:xfrm>
            <a:off x="7049763" y="716283"/>
            <a:ext cx="3049429" cy="1929230"/>
          </a:xfrm>
          <a:prstGeom prst="rect">
            <a:avLst/>
          </a:prstGeom>
        </p:spPr>
      </p:pic>
      <p:pic>
        <p:nvPicPr>
          <p:cNvPr id="11" name="Picture 10">
            <a:extLst>
              <a:ext uri="{FF2B5EF4-FFF2-40B4-BE49-F238E27FC236}">
                <a16:creationId xmlns:a16="http://schemas.microsoft.com/office/drawing/2014/main" id="{78FFC154-E0DE-482B-9C82-CE1958FB05E4}"/>
              </a:ext>
            </a:extLst>
          </p:cNvPr>
          <p:cNvPicPr>
            <a:picLocks noChangeAspect="1"/>
          </p:cNvPicPr>
          <p:nvPr/>
        </p:nvPicPr>
        <p:blipFill>
          <a:blip r:embed="rId4"/>
          <a:srcRect/>
          <a:stretch>
            <a:fillRect/>
          </a:stretch>
        </p:blipFill>
        <p:spPr>
          <a:xfrm>
            <a:off x="5599608" y="1706596"/>
            <a:ext cx="1083849" cy="1512536"/>
          </a:xfrm>
          <a:prstGeom prst="rect">
            <a:avLst/>
          </a:prstGeom>
        </p:spPr>
      </p:pic>
      <p:pic>
        <p:nvPicPr>
          <p:cNvPr id="12" name="Picture 11">
            <a:extLst>
              <a:ext uri="{FF2B5EF4-FFF2-40B4-BE49-F238E27FC236}">
                <a16:creationId xmlns:a16="http://schemas.microsoft.com/office/drawing/2014/main" id="{D246000A-6035-42EC-B12C-60CE2B6EEB77}"/>
              </a:ext>
            </a:extLst>
          </p:cNvPr>
          <p:cNvPicPr>
            <a:picLocks noChangeAspect="1"/>
          </p:cNvPicPr>
          <p:nvPr/>
        </p:nvPicPr>
        <p:blipFill>
          <a:blip r:embed="rId5"/>
          <a:srcRect/>
          <a:stretch>
            <a:fillRect/>
          </a:stretch>
        </p:blipFill>
        <p:spPr>
          <a:xfrm>
            <a:off x="10381118" y="750214"/>
            <a:ext cx="1064137" cy="1504194"/>
          </a:xfrm>
          <a:prstGeom prst="rect">
            <a:avLst/>
          </a:prstGeom>
        </p:spPr>
      </p:pic>
    </p:spTree>
    <p:extLst>
      <p:ext uri="{BB962C8B-B14F-4D97-AF65-F5344CB8AC3E}">
        <p14:creationId xmlns:p14="http://schemas.microsoft.com/office/powerpoint/2010/main" val="418924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83A9-FA58-492A-8DB5-4F2FA746B02D}"/>
              </a:ext>
            </a:extLst>
          </p:cNvPr>
          <p:cNvSpPr>
            <a:spLocks noGrp="1"/>
          </p:cNvSpPr>
          <p:nvPr>
            <p:ph type="title"/>
          </p:nvPr>
        </p:nvSpPr>
        <p:spPr>
          <a:xfrm>
            <a:off x="1066800" y="4800074"/>
            <a:ext cx="10058400" cy="1371600"/>
          </a:xfrm>
        </p:spPr>
        <p:txBody>
          <a:bodyPr>
            <a:normAutofit/>
          </a:bodyPr>
          <a:lstStyle/>
          <a:p>
            <a:pPr algn="ctr"/>
            <a:r>
              <a:rPr lang="en-US" b="1" dirty="0"/>
              <a:t>Panelists</a:t>
            </a:r>
          </a:p>
        </p:txBody>
      </p:sp>
      <p:graphicFrame>
        <p:nvGraphicFramePr>
          <p:cNvPr id="12" name="Content Placeholder 2">
            <a:extLst>
              <a:ext uri="{FF2B5EF4-FFF2-40B4-BE49-F238E27FC236}">
                <a16:creationId xmlns:a16="http://schemas.microsoft.com/office/drawing/2014/main" id="{2F014779-F4B6-4A73-A0F7-9D595CA9347C}"/>
              </a:ext>
            </a:extLst>
          </p:cNvPr>
          <p:cNvGraphicFramePr>
            <a:graphicFrameLocks noGrp="1"/>
          </p:cNvGraphicFramePr>
          <p:nvPr>
            <p:ph idx="1"/>
          </p:nvPr>
        </p:nvGraphicFramePr>
        <p:xfrm>
          <a:off x="1066800" y="990600"/>
          <a:ext cx="100584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83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56428" y="1112108"/>
            <a:ext cx="3754169" cy="4638936"/>
          </a:xfrm>
        </p:spPr>
        <p:txBody>
          <a:bodyPr anchor="t">
            <a:normAutofit/>
          </a:bodyPr>
          <a:lstStyle/>
          <a:p>
            <a:pPr algn="ctr"/>
            <a:r>
              <a:rPr lang="en-US" sz="340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273985" y="1432566"/>
            <a:ext cx="6228729" cy="4873818"/>
          </a:xfrm>
        </p:spPr>
        <p:txBody>
          <a:bodyPr>
            <a:normAutofit/>
          </a:bodyPr>
          <a:lstStyle/>
          <a:p>
            <a:pPr marL="342900" indent="-342900">
              <a:buFont typeface="+mj-lt"/>
              <a:buAutoNum type="arabicPeriod"/>
            </a:pPr>
            <a:r>
              <a:rPr lang="en-US" sz="3200" dirty="0"/>
              <a:t>  What information is collected</a:t>
            </a:r>
          </a:p>
          <a:p>
            <a:pPr marL="342900" indent="-342900">
              <a:buFont typeface="+mj-lt"/>
              <a:buAutoNum type="arabicPeriod"/>
            </a:pPr>
            <a:r>
              <a:rPr lang="en-US" sz="3200" dirty="0"/>
              <a:t>  How it is collected</a:t>
            </a:r>
          </a:p>
          <a:p>
            <a:pPr marL="342900" indent="-342900">
              <a:buFont typeface="+mj-lt"/>
              <a:buAutoNum type="arabicPeriod"/>
            </a:pPr>
            <a:r>
              <a:rPr lang="en-US" sz="3200" dirty="0"/>
              <a:t>  How its used</a:t>
            </a:r>
          </a:p>
          <a:p>
            <a:pPr marL="342900" indent="-342900">
              <a:buFont typeface="+mj-lt"/>
              <a:buAutoNum type="arabicPeriod"/>
            </a:pPr>
            <a:r>
              <a:rPr lang="en-US" sz="3200" dirty="0"/>
              <a:t>  In case of a data breach …what?</a:t>
            </a:r>
          </a:p>
          <a:p>
            <a:pPr marL="342900" indent="-342900">
              <a:buFont typeface="+mj-lt"/>
              <a:buAutoNum type="arabicPeriod"/>
            </a:pPr>
            <a:r>
              <a:rPr lang="en-US" sz="3200" dirty="0"/>
              <a:t>  Disclosures</a:t>
            </a:r>
          </a:p>
          <a:p>
            <a:pPr marL="342900" indent="-342900">
              <a:buFont typeface="+mj-lt"/>
              <a:buAutoNum type="arabicPeriod"/>
            </a:pPr>
            <a:r>
              <a:rPr lang="en-US" sz="3200" dirty="0"/>
              <a:t>  Your rights</a:t>
            </a:r>
          </a:p>
          <a:p>
            <a:pPr marL="342900" indent="-342900">
              <a:buFont typeface="+mj-lt"/>
              <a:buAutoNum type="arabicPeriod"/>
            </a:pPr>
            <a:r>
              <a:rPr lang="en-US" sz="3200" dirty="0"/>
              <a:t>  Changes to the </a:t>
            </a:r>
            <a:br>
              <a:rPr lang="en-US" sz="3200" dirty="0"/>
            </a:br>
            <a:r>
              <a:rPr lang="en-US" sz="3200" dirty="0"/>
              <a:t>   policy</a:t>
            </a:r>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endParaRPr lang="en-US" sz="2000" dirty="0"/>
          </a:p>
          <a:p>
            <a:pPr marL="0" indent="0">
              <a:buNone/>
            </a:pPr>
            <a:endParaRPr lang="en-US" dirty="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91C94F01-37B7-4D0F-AF6E-5F7C6641D81B}"/>
              </a:ext>
            </a:extLst>
          </p:cNvPr>
          <p:cNvSpPr txBox="1"/>
          <p:nvPr/>
        </p:nvSpPr>
        <p:spPr>
          <a:xfrm>
            <a:off x="5093594" y="761815"/>
            <a:ext cx="6471634" cy="584775"/>
          </a:xfrm>
          <a:prstGeom prst="rect">
            <a:avLst/>
          </a:prstGeom>
          <a:noFill/>
        </p:spPr>
        <p:txBody>
          <a:bodyPr wrap="square" rtlCol="0">
            <a:spAutoFit/>
          </a:bodyPr>
          <a:lstStyle/>
          <a:p>
            <a:r>
              <a:rPr lang="en-US" sz="3200"/>
              <a:t>  </a:t>
            </a:r>
            <a:r>
              <a:rPr lang="en-US" sz="3200" b="1">
                <a:effectLst>
                  <a:outerShdw blurRad="38100" dist="38100" dir="2700000" algn="tl">
                    <a:srgbClr val="000000">
                      <a:alpha val="43137"/>
                    </a:srgbClr>
                  </a:outerShdw>
                </a:effectLst>
              </a:rPr>
              <a:t>Inclusions in Your Privacy Policy</a:t>
            </a:r>
          </a:p>
        </p:txBody>
      </p:sp>
      <p:pic>
        <p:nvPicPr>
          <p:cNvPr id="6" name="Picture 5" descr="A close up of a sign&#10;&#10;Description automatically generated">
            <a:extLst>
              <a:ext uri="{FF2B5EF4-FFF2-40B4-BE49-F238E27FC236}">
                <a16:creationId xmlns:a16="http://schemas.microsoft.com/office/drawing/2014/main" id="{3D91407C-6B6C-45C2-BD0C-561401B9B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006" y="3982756"/>
            <a:ext cx="2752912" cy="2113429"/>
          </a:xfrm>
          <a:prstGeom prst="rect">
            <a:avLst/>
          </a:prstGeom>
        </p:spPr>
      </p:pic>
    </p:spTree>
    <p:extLst>
      <p:ext uri="{BB962C8B-B14F-4D97-AF65-F5344CB8AC3E}">
        <p14:creationId xmlns:p14="http://schemas.microsoft.com/office/powerpoint/2010/main" val="47918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56428" y="1112108"/>
            <a:ext cx="3754169" cy="4638936"/>
          </a:xfrm>
        </p:spPr>
        <p:txBody>
          <a:bodyPr anchor="t">
            <a:normAutofit/>
          </a:bodyPr>
          <a:lstStyle/>
          <a:p>
            <a:pPr algn="ctr"/>
            <a:r>
              <a:rPr lang="en-US" sz="3400" dirty="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035543" y="1386541"/>
            <a:ext cx="3999844" cy="4872591"/>
          </a:xfrm>
        </p:spPr>
        <p:txBody>
          <a:bodyPr>
            <a:normAutofit lnSpcReduction="10000"/>
          </a:bodyPr>
          <a:lstStyle/>
          <a:p>
            <a:pPr lvl="1"/>
            <a:r>
              <a:rPr lang="en-US" sz="2800" dirty="0"/>
              <a:t>Name, contact info, employer, job title, credit card info, any identifier by which you may be contacted online or offline.</a:t>
            </a:r>
          </a:p>
          <a:p>
            <a:pPr lvl="1"/>
            <a:r>
              <a:rPr lang="en-US" sz="2800" dirty="0"/>
              <a:t>Internet usage, equipment type, IP addresses, info collected via cookies, web beacons, &amp; other tracking technologies.</a:t>
            </a:r>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36A962E2-2160-45DA-88FE-8F4003383E7B}"/>
              </a:ext>
            </a:extLst>
          </p:cNvPr>
          <p:cNvSpPr txBox="1"/>
          <p:nvPr/>
        </p:nvSpPr>
        <p:spPr>
          <a:xfrm>
            <a:off x="5531476" y="598867"/>
            <a:ext cx="57375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      What is Collected?</a:t>
            </a:r>
          </a:p>
        </p:txBody>
      </p:sp>
      <p:pic>
        <p:nvPicPr>
          <p:cNvPr id="6" name="Picture 5" descr="A close up of a keyboard&#10;&#10;Description automatically generated">
            <a:extLst>
              <a:ext uri="{FF2B5EF4-FFF2-40B4-BE49-F238E27FC236}">
                <a16:creationId xmlns:a16="http://schemas.microsoft.com/office/drawing/2014/main" id="{DC7F086C-21E5-4C73-8199-62076584B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638" y="2563115"/>
            <a:ext cx="2473058" cy="2140368"/>
          </a:xfrm>
          <a:prstGeom prst="rect">
            <a:avLst/>
          </a:prstGeom>
        </p:spPr>
      </p:pic>
    </p:spTree>
    <p:extLst>
      <p:ext uri="{BB962C8B-B14F-4D97-AF65-F5344CB8AC3E}">
        <p14:creationId xmlns:p14="http://schemas.microsoft.com/office/powerpoint/2010/main" val="46594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56428" y="1112108"/>
            <a:ext cx="3754169" cy="4638936"/>
          </a:xfrm>
        </p:spPr>
        <p:txBody>
          <a:bodyPr anchor="t">
            <a:normAutofit/>
          </a:bodyPr>
          <a:lstStyle/>
          <a:p>
            <a:pPr algn="ctr"/>
            <a:r>
              <a:rPr lang="en-US" sz="340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113784" y="1341365"/>
            <a:ext cx="6384029" cy="3541412"/>
          </a:xfrm>
        </p:spPr>
        <p:txBody>
          <a:bodyPr>
            <a:noAutofit/>
          </a:bodyPr>
          <a:lstStyle/>
          <a:p>
            <a:pPr marL="342900" indent="-342900">
              <a:spcBef>
                <a:spcPct val="0"/>
              </a:spcBef>
              <a:spcAft>
                <a:spcPts val="600"/>
              </a:spcAft>
              <a:buClr>
                <a:srgbClr val="000000"/>
              </a:buClr>
              <a:buFont typeface="Symbol" panose="05050102010706020507" pitchFamily="18" charset="2"/>
              <a:buChar char=""/>
              <a:tabLst>
                <a:tab pos="457200" algn="l"/>
              </a:tabLst>
            </a:pPr>
            <a:r>
              <a:rPr lang="en-US" sz="2000" dirty="0">
                <a:solidFill>
                  <a:srgbClr val="000000"/>
                </a:solidFill>
                <a:ea typeface="Times New Roman" panose="02020603050405020304" pitchFamily="18" charset="0"/>
                <a:cs typeface="Times New Roman" panose="02020603050405020304" pitchFamily="18" charset="0"/>
              </a:rPr>
              <a:t>Records, correspondence, and other forms of communication user submits when contacting company</a:t>
            </a:r>
          </a:p>
          <a:p>
            <a:pPr marL="342900" marR="0" lvl="0" indent="-342900">
              <a:spcBef>
                <a:spcPct val="0"/>
              </a:spcBef>
              <a:spcAft>
                <a:spcPts val="600"/>
              </a:spcAft>
              <a:buClr>
                <a:srgbClr val="000000"/>
              </a:buClr>
              <a:buFont typeface="Symbol" panose="05050102010706020507" pitchFamily="18" charset="2"/>
              <a:buChar char=""/>
              <a:tabLst>
                <a:tab pos="457200" algn="l"/>
              </a:tabLst>
            </a:pPr>
            <a:r>
              <a:rPr lang="en-US" sz="2000" dirty="0">
                <a:solidFill>
                  <a:srgbClr val="000000"/>
                </a:solidFill>
                <a:ea typeface="Times New Roman" panose="02020603050405020304" pitchFamily="18" charset="0"/>
                <a:cs typeface="Times New Roman" panose="02020603050405020304" pitchFamily="18" charset="0"/>
              </a:rPr>
              <a:t>Info from online forms, and info provided when user signs up for an event or membership program</a:t>
            </a:r>
          </a:p>
          <a:p>
            <a:pPr marL="342900" marR="0" lvl="0" indent="-342900">
              <a:spcBef>
                <a:spcPct val="0"/>
              </a:spcBef>
              <a:spcAft>
                <a:spcPts val="600"/>
              </a:spcAft>
              <a:buClr>
                <a:srgbClr val="000000"/>
              </a:buClr>
              <a:buFont typeface="Symbol" panose="05050102010706020507" pitchFamily="18" charset="2"/>
              <a:buChar char=""/>
              <a:tabLst>
                <a:tab pos="457200" algn="l"/>
              </a:tabLst>
            </a:pPr>
            <a:r>
              <a:rPr lang="en-US" sz="2000" dirty="0">
                <a:solidFill>
                  <a:srgbClr val="000000"/>
                </a:solidFill>
                <a:ea typeface="Times New Roman" panose="02020603050405020304" pitchFamily="18" charset="0"/>
                <a:cs typeface="Times New Roman" panose="02020603050405020304" pitchFamily="18" charset="0"/>
              </a:rPr>
              <a:t>Info provided when user requests information about services</a:t>
            </a:r>
          </a:p>
          <a:p>
            <a:pPr marL="342900" marR="0" lvl="0" indent="-342900">
              <a:spcBef>
                <a:spcPct val="0"/>
              </a:spcBef>
              <a:spcAft>
                <a:spcPts val="600"/>
              </a:spcAft>
              <a:buClr>
                <a:srgbClr val="000000"/>
              </a:buClr>
              <a:buFont typeface="Symbol" panose="05050102010706020507" pitchFamily="18" charset="2"/>
              <a:buChar char=""/>
              <a:tabLst>
                <a:tab pos="457200" algn="l"/>
              </a:tabLst>
            </a:pPr>
            <a:r>
              <a:rPr lang="en-US" sz="2000" dirty="0">
                <a:solidFill>
                  <a:srgbClr val="000000"/>
                </a:solidFill>
                <a:ea typeface="Times New Roman" panose="02020603050405020304" pitchFamily="18" charset="0"/>
                <a:cs typeface="Times New Roman" panose="02020603050405020304" pitchFamily="18" charset="0"/>
              </a:rPr>
              <a:t>When user participates in a survey, contest, or responding to an online event evaluations </a:t>
            </a:r>
          </a:p>
          <a:p>
            <a:pPr marL="342900" marR="0" lvl="0" indent="-342900">
              <a:spcBef>
                <a:spcPct val="0"/>
              </a:spcBef>
              <a:spcAft>
                <a:spcPts val="600"/>
              </a:spcAft>
              <a:buClr>
                <a:srgbClr val="000000"/>
              </a:buClr>
              <a:buFont typeface="Symbol" panose="05050102010706020507" pitchFamily="18" charset="2"/>
              <a:buChar char=""/>
              <a:tabLst>
                <a:tab pos="457200" algn="l"/>
              </a:tabLst>
            </a:pPr>
            <a:r>
              <a:rPr lang="en-US" sz="2000" dirty="0">
                <a:ea typeface="Calibri" panose="020F0502020204030204" pitchFamily="34" charset="0"/>
                <a:cs typeface="Times New Roman" panose="02020603050405020304" pitchFamily="18" charset="0"/>
              </a:rPr>
              <a:t>Details of transactions when user makes an order </a:t>
            </a:r>
            <a:endParaRPr lang="en-US" sz="2000" dirty="0">
              <a:cs typeface="Times New Roman" panose="02020603050405020304" pitchFamily="18" charset="0"/>
            </a:endParaRPr>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36A962E2-2160-45DA-88FE-8F4003383E7B}"/>
              </a:ext>
            </a:extLst>
          </p:cNvPr>
          <p:cNvSpPr txBox="1"/>
          <p:nvPr/>
        </p:nvSpPr>
        <p:spPr>
          <a:xfrm>
            <a:off x="5024034" y="598867"/>
            <a:ext cx="6954592" cy="646331"/>
          </a:xfrm>
          <a:prstGeom prst="rect">
            <a:avLst/>
          </a:prstGeom>
          <a:noFill/>
        </p:spPr>
        <p:txBody>
          <a:bodyPr wrap="square" rtlCol="0">
            <a:spAutoFit/>
          </a:bodyPr>
          <a:lstStyle/>
          <a:p>
            <a:r>
              <a:rPr lang="en-US" sz="3600" b="1">
                <a:effectLst>
                  <a:outerShdw blurRad="38100" dist="38100" dir="2700000" algn="tl">
                    <a:srgbClr val="000000">
                      <a:alpha val="43137"/>
                    </a:srgbClr>
                  </a:outerShdw>
                </a:effectLst>
              </a:rPr>
              <a:t>  What else might be Collected?</a:t>
            </a:r>
          </a:p>
        </p:txBody>
      </p:sp>
      <p:pic>
        <p:nvPicPr>
          <p:cNvPr id="1026" name="Picture 2">
            <a:extLst>
              <a:ext uri="{FF2B5EF4-FFF2-40B4-BE49-F238E27FC236}">
                <a16:creationId xmlns:a16="http://schemas.microsoft.com/office/drawing/2014/main" id="{D811E3C9-E28B-4FAD-9FEC-B1E2C780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457" y="4824832"/>
            <a:ext cx="4096684" cy="122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7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650384" y="864834"/>
            <a:ext cx="3703393" cy="4638936"/>
          </a:xfrm>
        </p:spPr>
        <p:txBody>
          <a:bodyPr anchor="t">
            <a:normAutofit/>
          </a:bodyPr>
          <a:lstStyle/>
          <a:p>
            <a:pPr algn="ctr"/>
            <a:r>
              <a:rPr lang="en-US" sz="340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6651812" y="1464235"/>
            <a:ext cx="4889804" cy="4613836"/>
          </a:xfrm>
        </p:spPr>
        <p:txBody>
          <a:bodyPr>
            <a:normAutofit fontScale="92500" lnSpcReduction="20000"/>
          </a:bodyPr>
          <a:lstStyle/>
          <a:p>
            <a:pPr marL="342900" indent="-342900">
              <a:buFont typeface="+mj-lt"/>
              <a:buAutoNum type="arabicPeriod"/>
            </a:pPr>
            <a:r>
              <a:rPr lang="en-US" sz="3200" dirty="0"/>
              <a:t>Through a website </a:t>
            </a:r>
          </a:p>
          <a:p>
            <a:pPr marL="342900" indent="-342900">
              <a:buFont typeface="+mj-lt"/>
              <a:buAutoNum type="arabicPeriod"/>
            </a:pPr>
            <a:r>
              <a:rPr lang="en-US" sz="3200" dirty="0"/>
              <a:t>Through Apps</a:t>
            </a:r>
          </a:p>
          <a:p>
            <a:pPr marL="342900" indent="-342900">
              <a:buFont typeface="+mj-lt"/>
              <a:buAutoNum type="arabicPeriod"/>
            </a:pPr>
            <a:r>
              <a:rPr lang="en-US" sz="3200" dirty="0"/>
              <a:t>In email, text, and other electronic messaging between users to the website</a:t>
            </a:r>
          </a:p>
          <a:p>
            <a:pPr marL="342900" indent="-342900">
              <a:buFont typeface="+mj-lt"/>
              <a:buAutoNum type="arabicPeriod"/>
            </a:pPr>
            <a:r>
              <a:rPr lang="en-US" sz="3200" dirty="0"/>
              <a:t>When users interact with your Ads &amp; Apps on 3rd party sites that link to your policy</a:t>
            </a:r>
          </a:p>
          <a:p>
            <a:pPr marL="342900" indent="-342900">
              <a:buFont typeface="+mj-lt"/>
              <a:buAutoNum type="arabicPeriod"/>
            </a:pPr>
            <a:r>
              <a:rPr lang="en-US" sz="3200" dirty="0"/>
              <a:t>Face to face contact </a:t>
            </a:r>
            <a:br>
              <a:rPr lang="en-US" sz="3200" dirty="0"/>
            </a:br>
            <a:endParaRPr lang="en-US" sz="2800" dirty="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4CB49493-7928-44CB-9F17-F753B43E33EB}"/>
              </a:ext>
            </a:extLst>
          </p:cNvPr>
          <p:cNvSpPr txBox="1"/>
          <p:nvPr/>
        </p:nvSpPr>
        <p:spPr>
          <a:xfrm>
            <a:off x="5282626" y="649609"/>
            <a:ext cx="6025025" cy="707886"/>
          </a:xfrm>
          <a:prstGeom prst="rect">
            <a:avLst/>
          </a:prstGeom>
          <a:noFill/>
        </p:spPr>
        <p:txBody>
          <a:bodyPr wrap="square" rtlCol="0">
            <a:spAutoFit/>
          </a:bodyPr>
          <a:lstStyle/>
          <a:p>
            <a:r>
              <a:rPr lang="en-US" sz="4000" b="1">
                <a:effectLst>
                  <a:outerShdw blurRad="38100" dist="38100" dir="2700000" algn="tl">
                    <a:srgbClr val="000000">
                      <a:alpha val="43137"/>
                    </a:srgbClr>
                  </a:outerShdw>
                </a:effectLst>
              </a:rPr>
              <a:t>     How Data is Collected? </a:t>
            </a:r>
          </a:p>
        </p:txBody>
      </p:sp>
      <p:pic>
        <p:nvPicPr>
          <p:cNvPr id="9" name="Picture 8">
            <a:extLst>
              <a:ext uri="{FF2B5EF4-FFF2-40B4-BE49-F238E27FC236}">
                <a16:creationId xmlns:a16="http://schemas.microsoft.com/office/drawing/2014/main" id="{E233DD78-773D-4814-963D-AA2C5743F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59" y="2312032"/>
            <a:ext cx="1778821" cy="2755799"/>
          </a:xfrm>
          <a:prstGeom prst="rect">
            <a:avLst/>
          </a:prstGeom>
        </p:spPr>
      </p:pic>
    </p:spTree>
    <p:extLst>
      <p:ext uri="{BB962C8B-B14F-4D97-AF65-F5344CB8AC3E}">
        <p14:creationId xmlns:p14="http://schemas.microsoft.com/office/powerpoint/2010/main" val="175567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650384" y="864834"/>
            <a:ext cx="3703393" cy="4638936"/>
          </a:xfrm>
        </p:spPr>
        <p:txBody>
          <a:bodyPr anchor="t">
            <a:normAutofit/>
          </a:bodyPr>
          <a:lstStyle/>
          <a:p>
            <a:pPr algn="ctr"/>
            <a:r>
              <a:rPr lang="en-US" sz="3400">
                <a:solidFill>
                  <a:srgbClr val="FFFFFF"/>
                </a:solidFill>
              </a:rPr>
              <a:t>Q: We are thinking about using facial recognition technology to help identify the people coming into the store.  Does that trigger any special concern?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020236" y="1494117"/>
            <a:ext cx="6521380" cy="3033552"/>
          </a:xfrm>
        </p:spPr>
        <p:txBody>
          <a:bodyPr>
            <a:noAutofit/>
          </a:bodyPr>
          <a:lstStyle/>
          <a:p>
            <a:pPr marL="342900" indent="-342900">
              <a:buFont typeface="+mj-lt"/>
              <a:buAutoNum type="arabicPeriod"/>
            </a:pPr>
            <a:r>
              <a:rPr lang="en-US" sz="2400" dirty="0"/>
              <a:t>Through the website </a:t>
            </a:r>
          </a:p>
          <a:p>
            <a:pPr marL="342900" indent="-342900">
              <a:buFont typeface="+mj-lt"/>
              <a:buAutoNum type="arabicPeriod"/>
            </a:pPr>
            <a:r>
              <a:rPr lang="en-US" sz="2400" dirty="0"/>
              <a:t>Through Apps</a:t>
            </a:r>
          </a:p>
          <a:p>
            <a:pPr marL="342900" indent="-342900">
              <a:buFont typeface="+mj-lt"/>
              <a:buAutoNum type="arabicPeriod"/>
            </a:pPr>
            <a:r>
              <a:rPr lang="en-US" sz="2400" dirty="0"/>
              <a:t>In email, text, and other electronic messages between users to your website and you</a:t>
            </a:r>
          </a:p>
          <a:p>
            <a:pPr marL="342900" indent="-342900">
              <a:buFont typeface="+mj-lt"/>
              <a:buAutoNum type="arabicPeriod"/>
            </a:pPr>
            <a:r>
              <a:rPr lang="en-US" sz="2400" dirty="0"/>
              <a:t>When users interact with your Ads &amp; Apps on 3rd party sites that link to your Policy</a:t>
            </a:r>
          </a:p>
          <a:p>
            <a:pPr marL="342900" indent="-342900">
              <a:buFont typeface="+mj-lt"/>
              <a:buAutoNum type="arabicPeriod"/>
            </a:pPr>
            <a:r>
              <a:rPr lang="en-US" sz="2400" dirty="0"/>
              <a:t>Face to face contact </a:t>
            </a:r>
            <a:br>
              <a:rPr lang="en-US" sz="2400" dirty="0"/>
            </a:br>
            <a:endParaRPr lang="en-US" sz="2400" dirty="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4CB49493-7928-44CB-9F17-F753B43E33EB}"/>
              </a:ext>
            </a:extLst>
          </p:cNvPr>
          <p:cNvSpPr txBox="1"/>
          <p:nvPr/>
        </p:nvSpPr>
        <p:spPr>
          <a:xfrm>
            <a:off x="5293287" y="548486"/>
            <a:ext cx="6025025"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     How Data is Collected? </a:t>
            </a:r>
          </a:p>
        </p:txBody>
      </p:sp>
      <p:pic>
        <p:nvPicPr>
          <p:cNvPr id="6" name="Picture 5">
            <a:extLst>
              <a:ext uri="{FF2B5EF4-FFF2-40B4-BE49-F238E27FC236}">
                <a16:creationId xmlns:a16="http://schemas.microsoft.com/office/drawing/2014/main" id="{49934561-AADA-4876-A5C4-1BAD1450E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799" y="4479963"/>
            <a:ext cx="2808209" cy="1767839"/>
          </a:xfrm>
          <a:prstGeom prst="rect">
            <a:avLst/>
          </a:prstGeom>
        </p:spPr>
      </p:pic>
    </p:spTree>
    <p:extLst>
      <p:ext uri="{BB962C8B-B14F-4D97-AF65-F5344CB8AC3E}">
        <p14:creationId xmlns:p14="http://schemas.microsoft.com/office/powerpoint/2010/main" val="1993058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FC0C10-B2A8-4EDF-9380-486707FC52AB}"/>
              </a:ext>
            </a:extLst>
          </p:cNvPr>
          <p:cNvSpPr txBox="1"/>
          <p:nvPr/>
        </p:nvSpPr>
        <p:spPr>
          <a:xfrm>
            <a:off x="812019" y="1715171"/>
            <a:ext cx="10541485" cy="4524315"/>
          </a:xfrm>
          <a:prstGeom prst="rect">
            <a:avLst/>
          </a:prstGeom>
          <a:solidFill>
            <a:schemeClr val="accent1"/>
          </a:solidFill>
          <a:ln>
            <a:noFill/>
          </a:ln>
          <a:effectLst>
            <a:outerShdw blurRad="57785" dist="33020" dir="3180000" algn="ctr">
              <a:srgbClr val="000000">
                <a:alpha val="30000"/>
              </a:srgbClr>
            </a:outerShdw>
          </a:effectLst>
        </p:spPr>
        <p:txBody>
          <a:bodyPr wrap="square" rtlCol="0">
            <a:spAutoFit/>
          </a:bodyPr>
          <a:lstStyle/>
          <a:p>
            <a:pPr marL="342900" indent="-342900">
              <a:buFont typeface="+mj-lt"/>
              <a:buAutoNum type="arabicPeriod"/>
            </a:pPr>
            <a:r>
              <a:rPr lang="en-US" sz="3200" dirty="0">
                <a:solidFill>
                  <a:schemeClr val="bg1">
                    <a:lumMod val="95000"/>
                  </a:schemeClr>
                </a:solidFill>
              </a:rPr>
              <a:t>  Enables company to improve its website</a:t>
            </a:r>
          </a:p>
          <a:p>
            <a:pPr marL="342900" indent="-342900">
              <a:buFont typeface="+mj-lt"/>
              <a:buAutoNum type="arabicPeriod"/>
            </a:pPr>
            <a:r>
              <a:rPr lang="en-US" sz="3200" dirty="0">
                <a:solidFill>
                  <a:schemeClr val="bg1">
                    <a:lumMod val="95000"/>
                  </a:schemeClr>
                </a:solidFill>
              </a:rPr>
              <a:t>  Delivers a better and more personalized customer experience</a:t>
            </a:r>
          </a:p>
          <a:p>
            <a:pPr marL="342900" indent="-342900">
              <a:buFont typeface="+mj-lt"/>
              <a:buAutoNum type="arabicPeriod"/>
            </a:pPr>
            <a:r>
              <a:rPr lang="en-US" sz="3200" dirty="0">
                <a:solidFill>
                  <a:schemeClr val="bg1">
                    <a:lumMod val="95000"/>
                  </a:schemeClr>
                </a:solidFill>
              </a:rPr>
              <a:t>  Allows company to estimate audience size and usage patterns</a:t>
            </a:r>
          </a:p>
          <a:p>
            <a:pPr marL="342900" lvl="0" indent="-342900">
              <a:buFont typeface="+mj-lt"/>
              <a:buAutoNum type="arabicPeriod"/>
            </a:pPr>
            <a:r>
              <a:rPr lang="en-US" sz="3200" dirty="0">
                <a:solidFill>
                  <a:schemeClr val="bg1">
                    <a:lumMod val="95000"/>
                  </a:schemeClr>
                </a:solidFill>
              </a:rPr>
              <a:t>  Stores information about users’ preferences</a:t>
            </a:r>
          </a:p>
          <a:p>
            <a:pPr marL="342900" lvl="0" indent="-342900">
              <a:buFont typeface="+mj-lt"/>
              <a:buAutoNum type="arabicPeriod"/>
            </a:pPr>
            <a:r>
              <a:rPr lang="en-US" sz="3200" dirty="0">
                <a:solidFill>
                  <a:schemeClr val="bg1">
                    <a:lumMod val="95000"/>
                  </a:schemeClr>
                </a:solidFill>
              </a:rPr>
              <a:t>  Allows company to customize its website for individual needs </a:t>
            </a:r>
          </a:p>
          <a:p>
            <a:pPr marL="342900" lvl="0" indent="-342900">
              <a:buFont typeface="+mj-lt"/>
              <a:buAutoNum type="arabicPeriod"/>
            </a:pPr>
            <a:r>
              <a:rPr lang="en-US" sz="3200" dirty="0">
                <a:solidFill>
                  <a:schemeClr val="bg1">
                    <a:lumMod val="95000"/>
                  </a:schemeClr>
                </a:solidFill>
              </a:rPr>
              <a:t>  Speeds up user searches</a:t>
            </a:r>
          </a:p>
          <a:p>
            <a:pPr marL="342900" lvl="0" indent="-342900">
              <a:buFont typeface="+mj-lt"/>
              <a:buAutoNum type="arabicPeriod"/>
            </a:pPr>
            <a:r>
              <a:rPr lang="en-US" sz="3200" dirty="0">
                <a:solidFill>
                  <a:schemeClr val="bg1">
                    <a:lumMod val="95000"/>
                  </a:schemeClr>
                </a:solidFill>
              </a:rPr>
              <a:t>  Recognizes user when they </a:t>
            </a:r>
            <a:br>
              <a:rPr lang="en-US" sz="3200" dirty="0">
                <a:solidFill>
                  <a:schemeClr val="bg1">
                    <a:lumMod val="95000"/>
                  </a:schemeClr>
                </a:solidFill>
              </a:rPr>
            </a:br>
            <a:r>
              <a:rPr lang="en-US" sz="3200" dirty="0">
                <a:solidFill>
                  <a:schemeClr val="bg1">
                    <a:lumMod val="95000"/>
                  </a:schemeClr>
                </a:solidFill>
              </a:rPr>
              <a:t>   return to company’s website.</a:t>
            </a:r>
            <a:br>
              <a:rPr lang="en-US" sz="3200" dirty="0"/>
            </a:br>
            <a:endParaRPr lang="en-US" sz="3200" dirty="0"/>
          </a:p>
        </p:txBody>
      </p:sp>
      <p:sp>
        <p:nvSpPr>
          <p:cNvPr id="2" name="Title 1"/>
          <p:cNvSpPr>
            <a:spLocks noGrp="1"/>
          </p:cNvSpPr>
          <p:nvPr>
            <p:ph type="title"/>
          </p:nvPr>
        </p:nvSpPr>
        <p:spPr>
          <a:xfrm>
            <a:off x="1053562" y="502277"/>
            <a:ext cx="10058400" cy="914400"/>
          </a:xfrm>
        </p:spPr>
        <p:txBody>
          <a:bodyPr>
            <a:normAutofit/>
          </a:bodyPr>
          <a:lstStyle/>
          <a:p>
            <a:pPr algn="ctr"/>
            <a:r>
              <a:rPr lang="en-US" b="1">
                <a:effectLst>
                  <a:outerShdw blurRad="38100" dist="38100" dir="2700000" algn="tl">
                    <a:srgbClr val="000000">
                      <a:alpha val="43137"/>
                    </a:srgbClr>
                  </a:outerShdw>
                </a:effectLst>
              </a:rPr>
              <a:t>Why is Data Collected</a:t>
            </a:r>
          </a:p>
        </p:txBody>
      </p:sp>
      <p:pic>
        <p:nvPicPr>
          <p:cNvPr id="4" name="Picture 3" descr="A close up of a tool&#10;&#10;Description automatically generated">
            <a:extLst>
              <a:ext uri="{FF2B5EF4-FFF2-40B4-BE49-F238E27FC236}">
                <a16:creationId xmlns:a16="http://schemas.microsoft.com/office/drawing/2014/main" id="{9AA26926-C5C0-41D8-84DD-DEC0C57B5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141" y="4458447"/>
            <a:ext cx="3815377" cy="1952181"/>
          </a:xfrm>
          <a:prstGeom prst="rect">
            <a:avLst/>
          </a:prstGeom>
        </p:spPr>
      </p:pic>
    </p:spTree>
    <p:extLst>
      <p:ext uri="{BB962C8B-B14F-4D97-AF65-F5344CB8AC3E}">
        <p14:creationId xmlns:p14="http://schemas.microsoft.com/office/powerpoint/2010/main" val="380479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67410" y="2749177"/>
            <a:ext cx="3754169" cy="3338942"/>
          </a:xfrm>
        </p:spPr>
        <p:txBody>
          <a:bodyPr anchor="t">
            <a:normAutofit fontScale="90000"/>
          </a:bodyPr>
          <a:lstStyle/>
          <a:p>
            <a:pPr algn="ctr"/>
            <a:r>
              <a:rPr lang="en-US" sz="3400" dirty="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388288" y="1449182"/>
            <a:ext cx="5939709" cy="4638936"/>
          </a:xfrm>
        </p:spPr>
        <p:txBody>
          <a:bodyPr>
            <a:normAutofit fontScale="92500"/>
          </a:bodyPr>
          <a:lstStyle/>
          <a:p>
            <a:pPr marL="0" indent="0">
              <a:buNone/>
            </a:pPr>
            <a:endParaRPr lang="en-US"/>
          </a:p>
          <a:p>
            <a:pPr marL="342900" indent="-342900">
              <a:buFont typeface="+mj-lt"/>
              <a:buAutoNum type="arabicPeriod"/>
            </a:pPr>
            <a:r>
              <a:rPr lang="en-US" sz="2800"/>
              <a:t>Third-party use of cookies and other tracking technologies.</a:t>
            </a:r>
          </a:p>
          <a:p>
            <a:pPr marL="342900" indent="-342900">
              <a:buFont typeface="+mj-lt"/>
              <a:buAutoNum type="arabicPeriod"/>
            </a:pPr>
            <a:r>
              <a:rPr lang="en-US" sz="2800"/>
              <a:t>Disclosure of your information.</a:t>
            </a:r>
          </a:p>
          <a:p>
            <a:pPr marL="342900" indent="-342900">
              <a:buFont typeface="+mj-lt"/>
              <a:buAutoNum type="arabicPeriod"/>
            </a:pPr>
            <a:r>
              <a:rPr lang="en-US" sz="2800"/>
              <a:t>Choices about how we use and disclose your information. </a:t>
            </a:r>
          </a:p>
          <a:p>
            <a:pPr marL="342900" indent="-342900">
              <a:buFont typeface="+mj-lt"/>
              <a:buAutoNum type="arabicPeriod"/>
            </a:pPr>
            <a:r>
              <a:rPr lang="en-US" sz="2800"/>
              <a:t>Tracking technologies and advertising</a:t>
            </a:r>
          </a:p>
          <a:p>
            <a:pPr marL="342900" indent="-342900">
              <a:buFont typeface="+mj-lt"/>
              <a:buAutoNum type="arabicPeriod"/>
            </a:pPr>
            <a:r>
              <a:rPr lang="en-US" sz="2800"/>
              <a:t>Disclosure of your information for third-party advertising. Promotional offers from the company. Targeted advertising. </a:t>
            </a:r>
          </a:p>
          <a:p>
            <a:pPr marL="0" indent="0">
              <a:buNone/>
            </a:pPr>
            <a:endParaRPr lang="en-US"/>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8CFCA75C-7940-47EF-8AEF-45A6E4F9B3CA}"/>
              </a:ext>
            </a:extLst>
          </p:cNvPr>
          <p:cNvSpPr txBox="1"/>
          <p:nvPr/>
        </p:nvSpPr>
        <p:spPr>
          <a:xfrm>
            <a:off x="5132230" y="618185"/>
            <a:ext cx="6451826" cy="830997"/>
          </a:xfrm>
          <a:prstGeom prst="rect">
            <a:avLst/>
          </a:prstGeom>
          <a:noFill/>
        </p:spPr>
        <p:txBody>
          <a:bodyPr wrap="square" rtlCol="0">
            <a:spAutoFit/>
          </a:bodyPr>
          <a:lstStyle/>
          <a:p>
            <a:r>
              <a:rPr lang="en-US" sz="4800" b="1">
                <a:effectLst>
                  <a:outerShdw blurRad="38100" dist="38100" dir="2700000" algn="tl">
                    <a:srgbClr val="000000">
                      <a:alpha val="43137"/>
                    </a:srgbClr>
                  </a:outerShdw>
                </a:effectLst>
              </a:rPr>
              <a:t>Other Important Items</a:t>
            </a:r>
          </a:p>
        </p:txBody>
      </p:sp>
      <p:pic>
        <p:nvPicPr>
          <p:cNvPr id="6" name="Picture 5" descr="A picture containing keyboard, electronics&#10;&#10;Description automatically generated">
            <a:extLst>
              <a:ext uri="{FF2B5EF4-FFF2-40B4-BE49-F238E27FC236}">
                <a16:creationId xmlns:a16="http://schemas.microsoft.com/office/drawing/2014/main" id="{AE6F0B3B-3C27-49E7-9EE2-F8C7AE14D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8" y="465641"/>
            <a:ext cx="2921477" cy="1803099"/>
          </a:xfrm>
          <a:prstGeom prst="rect">
            <a:avLst/>
          </a:prstGeom>
        </p:spPr>
      </p:pic>
    </p:spTree>
    <p:extLst>
      <p:ext uri="{BB962C8B-B14F-4D97-AF65-F5344CB8AC3E}">
        <p14:creationId xmlns:p14="http://schemas.microsoft.com/office/powerpoint/2010/main" val="354585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56428" y="1112108"/>
            <a:ext cx="3754169" cy="4638936"/>
          </a:xfrm>
        </p:spPr>
        <p:txBody>
          <a:bodyPr anchor="t">
            <a:normAutofit/>
          </a:bodyPr>
          <a:lstStyle/>
          <a:p>
            <a:pPr algn="ctr"/>
            <a:r>
              <a:rPr lang="en-US" sz="340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4976028" y="1494978"/>
            <a:ext cx="6659544" cy="3868043"/>
          </a:xfrm>
        </p:spPr>
        <p:txBody>
          <a:bodyPr>
            <a:normAutofit lnSpcReduction="10000"/>
          </a:bodyPr>
          <a:lstStyle/>
          <a:p>
            <a:pPr marL="0" indent="0">
              <a:buNone/>
            </a:pPr>
            <a:endParaRPr lang="en-US" dirty="0"/>
          </a:p>
          <a:p>
            <a:pPr marL="342900" indent="-342900">
              <a:buFont typeface="+mj-lt"/>
              <a:buAutoNum type="arabicPeriod"/>
            </a:pPr>
            <a:r>
              <a:rPr lang="en-US" sz="4000" dirty="0"/>
              <a:t>  </a:t>
            </a:r>
            <a:r>
              <a:rPr lang="en-US" sz="4300" dirty="0"/>
              <a:t>You can access your data </a:t>
            </a:r>
          </a:p>
          <a:p>
            <a:pPr marL="342900" indent="-342900">
              <a:buFont typeface="+mj-lt"/>
              <a:buAutoNum type="arabicPeriod"/>
            </a:pPr>
            <a:r>
              <a:rPr lang="en-US" sz="4300" dirty="0"/>
              <a:t>  You can correct your data  </a:t>
            </a:r>
          </a:p>
          <a:p>
            <a:pPr marL="342900" indent="-342900">
              <a:buFont typeface="+mj-lt"/>
              <a:buAutoNum type="arabicPeriod"/>
            </a:pPr>
            <a:r>
              <a:rPr lang="en-US" sz="4300" dirty="0"/>
              <a:t>  Request that it be deleted</a:t>
            </a:r>
          </a:p>
          <a:p>
            <a:pPr marL="342900" indent="-342900">
              <a:buFont typeface="+mj-lt"/>
              <a:buAutoNum type="arabicPeriod"/>
            </a:pPr>
            <a:r>
              <a:rPr lang="en-US" sz="4300" dirty="0"/>
              <a:t>  Broad rights under GDPR &amp; CCPA</a:t>
            </a:r>
          </a:p>
          <a:p>
            <a:pPr marL="0" indent="0">
              <a:buNone/>
            </a:pPr>
            <a:endParaRPr lang="en-US" sz="4000" dirty="0"/>
          </a:p>
          <a:p>
            <a:endParaRPr lang="en-US" dirty="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EF8D691F-43E8-487D-B948-66EDC2BFA17D}"/>
              </a:ext>
            </a:extLst>
          </p:cNvPr>
          <p:cNvSpPr txBox="1"/>
          <p:nvPr/>
        </p:nvSpPr>
        <p:spPr>
          <a:xfrm>
            <a:off x="5645555" y="567060"/>
            <a:ext cx="5114109" cy="769441"/>
          </a:xfrm>
          <a:prstGeom prst="rect">
            <a:avLst/>
          </a:prstGeom>
          <a:noFill/>
        </p:spPr>
        <p:txBody>
          <a:bodyPr wrap="square" rtlCol="0">
            <a:spAutoFit/>
          </a:bodyPr>
          <a:lstStyle/>
          <a:p>
            <a:r>
              <a:rPr lang="en-US" sz="4400" b="1">
                <a:effectLst>
                  <a:outerShdw blurRad="38100" dist="38100" dir="2700000" algn="tl">
                    <a:srgbClr val="000000">
                      <a:alpha val="43137"/>
                    </a:srgbClr>
                  </a:outerShdw>
                </a:effectLst>
              </a:rPr>
              <a:t>       Your Rights</a:t>
            </a:r>
          </a:p>
        </p:txBody>
      </p:sp>
      <p:pic>
        <p:nvPicPr>
          <p:cNvPr id="11" name="Picture 10">
            <a:extLst>
              <a:ext uri="{FF2B5EF4-FFF2-40B4-BE49-F238E27FC236}">
                <a16:creationId xmlns:a16="http://schemas.microsoft.com/office/drawing/2014/main" id="{29B756BB-DCBA-49F6-9E1A-B29D95D2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284" y="4779898"/>
            <a:ext cx="3908612" cy="1302871"/>
          </a:xfrm>
          <a:prstGeom prst="rect">
            <a:avLst/>
          </a:prstGeom>
        </p:spPr>
      </p:pic>
    </p:spTree>
    <p:extLst>
      <p:ext uri="{BB962C8B-B14F-4D97-AF65-F5344CB8AC3E}">
        <p14:creationId xmlns:p14="http://schemas.microsoft.com/office/powerpoint/2010/main" val="177431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B1E4B0B5-4DD6-4779-A64E-71144F81C9AE}"/>
              </a:ext>
            </a:extLst>
          </p:cNvPr>
          <p:cNvSpPr>
            <a:spLocks noGrp="1"/>
          </p:cNvSpPr>
          <p:nvPr>
            <p:ph type="title"/>
          </p:nvPr>
        </p:nvSpPr>
        <p:spPr>
          <a:xfrm>
            <a:off x="567410" y="594244"/>
            <a:ext cx="3754169" cy="3275936"/>
          </a:xfrm>
        </p:spPr>
        <p:txBody>
          <a:bodyPr anchor="t">
            <a:normAutofit fontScale="90000"/>
          </a:bodyPr>
          <a:lstStyle/>
          <a:p>
            <a:pPr algn="ctr"/>
            <a:r>
              <a:rPr lang="en-US" sz="3400" dirty="0">
                <a:solidFill>
                  <a:srgbClr val="FFFFFF"/>
                </a:solidFill>
              </a:rPr>
              <a:t>Q: How do companies approach drafting and implementing data privacy policies and thinking about ethical and reputational concerns?  </a:t>
            </a:r>
          </a:p>
        </p:txBody>
      </p:sp>
      <p:sp>
        <p:nvSpPr>
          <p:cNvPr id="3" name="Content Placeholder 2">
            <a:extLst>
              <a:ext uri="{FF2B5EF4-FFF2-40B4-BE49-F238E27FC236}">
                <a16:creationId xmlns:a16="http://schemas.microsoft.com/office/drawing/2014/main" id="{488BF406-5C34-4636-9A38-5AA4E7CC1E9E}"/>
              </a:ext>
            </a:extLst>
          </p:cNvPr>
          <p:cNvSpPr>
            <a:spLocks noGrp="1"/>
          </p:cNvSpPr>
          <p:nvPr>
            <p:ph idx="1"/>
          </p:nvPr>
        </p:nvSpPr>
        <p:spPr>
          <a:xfrm>
            <a:off x="5250024" y="1336501"/>
            <a:ext cx="6097757" cy="4795962"/>
          </a:xfrm>
        </p:spPr>
        <p:txBody>
          <a:bodyPr>
            <a:normAutofit fontScale="70000" lnSpcReduction="20000"/>
          </a:bodyPr>
          <a:lstStyle/>
          <a:p>
            <a:pPr marL="0" indent="0">
              <a:buNone/>
            </a:pPr>
            <a:endParaRPr lang="en-US" dirty="0"/>
          </a:p>
          <a:p>
            <a:pPr marL="342900" indent="-342900">
              <a:buFont typeface="+mj-lt"/>
              <a:buAutoNum type="arabicPeriod"/>
            </a:pPr>
            <a:r>
              <a:rPr lang="en-US" sz="4000" dirty="0"/>
              <a:t>Have a Privacy Policy if you are   doing business with anyone in CA or the EU</a:t>
            </a:r>
            <a:br>
              <a:rPr lang="en-US" sz="4000" dirty="0"/>
            </a:br>
            <a:endParaRPr lang="en-US" sz="4000" dirty="0"/>
          </a:p>
          <a:p>
            <a:pPr marL="342900" indent="-342900">
              <a:buFont typeface="+mj-lt"/>
              <a:buAutoNum type="arabicPeriod"/>
            </a:pPr>
            <a:r>
              <a:rPr lang="en-US" sz="4000" dirty="0"/>
              <a:t>Periodically review it as the law continuously  </a:t>
            </a:r>
          </a:p>
          <a:p>
            <a:pPr marL="342900" indent="-342900">
              <a:buFont typeface="+mj-lt"/>
              <a:buAutoNum type="arabicPeriod"/>
            </a:pPr>
            <a:endParaRPr lang="en-US" sz="4000" dirty="0"/>
          </a:p>
          <a:p>
            <a:pPr marL="342900" indent="-342900">
              <a:buFont typeface="+mj-lt"/>
              <a:buAutoNum type="arabicPeriod"/>
            </a:pPr>
            <a:r>
              <a:rPr lang="en-US" sz="4000" dirty="0"/>
              <a:t>Do your due diligence</a:t>
            </a:r>
          </a:p>
          <a:p>
            <a:pPr marL="342900" indent="-342900">
              <a:buFont typeface="+mj-lt"/>
              <a:buAutoNum type="arabicPeriod"/>
            </a:pPr>
            <a:endParaRPr lang="en-US" sz="4000" dirty="0"/>
          </a:p>
          <a:p>
            <a:pPr marL="342900" indent="-342900">
              <a:buFont typeface="+mj-lt"/>
              <a:buAutoNum type="arabicPeriod"/>
            </a:pPr>
            <a:r>
              <a:rPr lang="en-US" sz="4000" dirty="0"/>
              <a:t>Be transparent, even if a breach occurs</a:t>
            </a:r>
          </a:p>
          <a:p>
            <a:pPr marL="342900" indent="-342900">
              <a:buFont typeface="+mj-lt"/>
              <a:buAutoNum type="arabicPeriod"/>
            </a:pPr>
            <a:endParaRPr lang="en-US" sz="4000" dirty="0"/>
          </a:p>
          <a:p>
            <a:pPr marL="342900" indent="-342900">
              <a:buFont typeface="+mj-lt"/>
              <a:buAutoNum type="arabicPeriod"/>
            </a:pPr>
            <a:endParaRPr lang="en-US" sz="4000" dirty="0"/>
          </a:p>
          <a:p>
            <a:pPr marL="342900" indent="-342900">
              <a:buFont typeface="+mj-lt"/>
              <a:buAutoNum type="arabicPeriod"/>
            </a:pPr>
            <a:endParaRPr lang="en-US" dirty="0"/>
          </a:p>
        </p:txBody>
      </p:sp>
      <p:sp>
        <p:nvSpPr>
          <p:cNvPr id="14" name="Rectangle 13">
            <a:extLst>
              <a:ext uri="{FF2B5EF4-FFF2-40B4-BE49-F238E27FC236}">
                <a16:creationId xmlns:a16="http://schemas.microsoft.com/office/drawing/2014/main" id="{FC7D8F6D-0BB8-4895-8D70-A6B6FF83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EF8D691F-43E8-487D-B948-66EDC2BFA17D}"/>
              </a:ext>
            </a:extLst>
          </p:cNvPr>
          <p:cNvSpPr txBox="1"/>
          <p:nvPr/>
        </p:nvSpPr>
        <p:spPr>
          <a:xfrm>
            <a:off x="5645555" y="567060"/>
            <a:ext cx="5114109" cy="769441"/>
          </a:xfrm>
          <a:prstGeom prst="rect">
            <a:avLst/>
          </a:prstGeom>
          <a:noFill/>
        </p:spPr>
        <p:txBody>
          <a:bodyPr wrap="square" rtlCol="0">
            <a:spAutoFit/>
          </a:bodyPr>
          <a:lstStyle/>
          <a:p>
            <a:r>
              <a:rPr lang="en-US" sz="4400" b="1">
                <a:effectLst>
                  <a:outerShdw blurRad="38100" dist="38100" dir="2700000" algn="tl">
                    <a:srgbClr val="000000">
                      <a:alpha val="43137"/>
                    </a:srgbClr>
                  </a:outerShdw>
                </a:effectLst>
              </a:rPr>
              <a:t>       Take-Aways</a:t>
            </a:r>
          </a:p>
        </p:txBody>
      </p:sp>
      <p:pic>
        <p:nvPicPr>
          <p:cNvPr id="6" name="Picture 5">
            <a:extLst>
              <a:ext uri="{FF2B5EF4-FFF2-40B4-BE49-F238E27FC236}">
                <a16:creationId xmlns:a16="http://schemas.microsoft.com/office/drawing/2014/main" id="{3E61436C-A3BD-4FF6-ACED-4725B84E0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19" y="4107924"/>
            <a:ext cx="3099547" cy="2066364"/>
          </a:xfrm>
          <a:prstGeom prst="rect">
            <a:avLst/>
          </a:prstGeom>
        </p:spPr>
      </p:pic>
    </p:spTree>
    <p:extLst>
      <p:ext uri="{BB962C8B-B14F-4D97-AF65-F5344CB8AC3E}">
        <p14:creationId xmlns:p14="http://schemas.microsoft.com/office/powerpoint/2010/main" val="1235010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1"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2"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sp>
      <p:grpSp>
        <p:nvGrpSpPr>
          <p:cNvPr id="33"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w="6350" cap="flat" algn="ctr">
              <a:solidFill>
                <a:srgbClr val="FFFFFF"/>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w="6350" cap="flat" algn="ctr">
              <a:solidFill>
                <a:srgbClr val="FFFFFF"/>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w="6350" cap="flat" algn="ctr">
              <a:solidFill>
                <a:srgbClr val="FFFFFF"/>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4" name="Rectangle 20">
            <a:extLst>
              <a:ext uri="{FF2B5EF4-FFF2-40B4-BE49-F238E27FC236}">
                <a16:creationId xmlns:a16="http://schemas.microsoft.com/office/drawing/2014/main" id="{A2E8F76A-2E7B-4CF0-A21A-E81A13268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22">
            <a:extLst>
              <a:ext uri="{FF2B5EF4-FFF2-40B4-BE49-F238E27FC236}">
                <a16:creationId xmlns:a16="http://schemas.microsoft.com/office/drawing/2014/main" id="{701DFCF0-947A-4104-A380-B590E817C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36" name="Rectangle 24">
            <a:extLst>
              <a:ext uri="{FF2B5EF4-FFF2-40B4-BE49-F238E27FC236}">
                <a16:creationId xmlns:a16="http://schemas.microsoft.com/office/drawing/2014/main" id="{F73AA83C-8563-429B-A590-02BDBC03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8583" y="621793"/>
            <a:ext cx="8198780" cy="5614416"/>
          </a:xfrm>
          <a:prstGeom prst="rect">
            <a:avLst/>
          </a:prstGeom>
          <a:solidFill>
            <a:schemeClr val="bg1">
              <a:lumMod val="75000"/>
              <a:alpha val="60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F67B5A1D-2039-483E-AA26-CF602734E80E}"/>
              </a:ext>
            </a:extLst>
          </p:cNvPr>
          <p:cNvSpPr>
            <a:spLocks noGrp="1"/>
          </p:cNvSpPr>
          <p:nvPr>
            <p:ph type="title"/>
          </p:nvPr>
        </p:nvSpPr>
        <p:spPr>
          <a:xfrm>
            <a:off x="4267765" y="1225420"/>
            <a:ext cx="6400416" cy="3456643"/>
          </a:xfrm>
        </p:spPr>
        <p:txBody>
          <a:bodyPr vert="horz" lIns="91440" tIns="45720" rIns="91440" bIns="45720" rtlCol="0" anchor="ctr">
            <a:normAutofit/>
          </a:bodyPr>
          <a:lstStyle/>
          <a:p>
            <a:r>
              <a:rPr lang="en-US"/>
              <a:t>Q&amp;a</a:t>
            </a:r>
          </a:p>
        </p:txBody>
      </p:sp>
    </p:spTree>
    <p:extLst>
      <p:ext uri="{BB962C8B-B14F-4D97-AF65-F5344CB8AC3E}">
        <p14:creationId xmlns:p14="http://schemas.microsoft.com/office/powerpoint/2010/main" val="226259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F394-8AB2-47CD-BDE7-B518106711F3}"/>
              </a:ext>
            </a:extLst>
          </p:cNvPr>
          <p:cNvSpPr>
            <a:spLocks noGrp="1"/>
          </p:cNvSpPr>
          <p:nvPr>
            <p:ph type="title"/>
          </p:nvPr>
        </p:nvSpPr>
        <p:spPr>
          <a:xfrm>
            <a:off x="1066800" y="642594"/>
            <a:ext cx="10058400" cy="1371600"/>
          </a:xfrm>
        </p:spPr>
        <p:txBody>
          <a:bodyPr>
            <a:normAutofit/>
          </a:bodyPr>
          <a:lstStyle/>
          <a:p>
            <a:pPr algn="ctr"/>
            <a:r>
              <a:rPr lang="en-US" dirty="0"/>
              <a:t>BigBox’s Dilemna</a:t>
            </a:r>
          </a:p>
        </p:txBody>
      </p:sp>
      <p:graphicFrame>
        <p:nvGraphicFramePr>
          <p:cNvPr id="5" name="Content Placeholder 2">
            <a:extLst>
              <a:ext uri="{FF2B5EF4-FFF2-40B4-BE49-F238E27FC236}">
                <a16:creationId xmlns:a16="http://schemas.microsoft.com/office/drawing/2014/main" id="{0CC3CA41-915E-4C87-9B7F-A34A32B8CECD}"/>
              </a:ext>
            </a:extLst>
          </p:cNvPr>
          <p:cNvGraphicFramePr>
            <a:graphicFrameLocks noGrp="1"/>
          </p:cNvGraphicFramePr>
          <p:nvPr>
            <p:ph idx="1"/>
          </p:nvPr>
        </p:nvGraphicFramePr>
        <p:xfrm>
          <a:off x="1066800" y="2014194"/>
          <a:ext cx="10058400" cy="402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72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290F822-17EF-454B-8F96-DC7F4042BD9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551" y="1941938"/>
            <a:ext cx="11996897" cy="4916062"/>
          </a:xfrm>
        </p:spPr>
      </p:pic>
      <p:sp>
        <p:nvSpPr>
          <p:cNvPr id="7" name="Title 6">
            <a:extLst>
              <a:ext uri="{FF2B5EF4-FFF2-40B4-BE49-F238E27FC236}">
                <a16:creationId xmlns:a16="http://schemas.microsoft.com/office/drawing/2014/main" id="{D1C3EEE1-1C4E-4DFD-9C5E-6AAE3364F2F2}"/>
              </a:ext>
            </a:extLst>
          </p:cNvPr>
          <p:cNvSpPr>
            <a:spLocks noGrp="1"/>
          </p:cNvSpPr>
          <p:nvPr>
            <p:ph type="title"/>
          </p:nvPr>
        </p:nvSpPr>
        <p:spPr/>
        <p:txBody>
          <a:bodyPr>
            <a:normAutofit fontScale="90000"/>
          </a:bodyPr>
          <a:lstStyle/>
          <a:p>
            <a:pPr algn="ctr"/>
            <a:r>
              <a:rPr lang="en-US" b="1" dirty="0">
                <a:solidFill>
                  <a:schemeClr val="bg1"/>
                </a:solidFill>
              </a:rPr>
              <a:t>Q: Should </a:t>
            </a:r>
            <a:r>
              <a:rPr lang="en-US" b="1" dirty="0" err="1">
                <a:solidFill>
                  <a:schemeClr val="bg1"/>
                </a:solidFill>
              </a:rPr>
              <a:t>BigBox</a:t>
            </a:r>
            <a:r>
              <a:rPr lang="en-US" b="1" dirty="0">
                <a:solidFill>
                  <a:schemeClr val="bg1"/>
                </a:solidFill>
              </a:rPr>
              <a:t> be concerned about GDPR or other privacy laws?</a:t>
            </a:r>
            <a:br>
              <a:rPr lang="en-US" b="1" dirty="0"/>
            </a:br>
            <a:endParaRPr lang="en-US" dirty="0"/>
          </a:p>
        </p:txBody>
      </p:sp>
    </p:spTree>
    <p:extLst>
      <p:ext uri="{BB962C8B-B14F-4D97-AF65-F5344CB8AC3E}">
        <p14:creationId xmlns:p14="http://schemas.microsoft.com/office/powerpoint/2010/main" val="4538797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89EAB8A3-81C7-4F50-94D4-EF7E9D5E6CC3}"/>
              </a:ext>
            </a:extLst>
          </p:cNvPr>
          <p:cNvSpPr>
            <a:spLocks noGrp="1"/>
          </p:cNvSpPr>
          <p:nvPr>
            <p:ph type="title"/>
          </p:nvPr>
        </p:nvSpPr>
        <p:spPr>
          <a:xfrm>
            <a:off x="866440" y="1000370"/>
            <a:ext cx="3462079" cy="4857262"/>
          </a:xfrm>
        </p:spPr>
        <p:txBody>
          <a:bodyPr>
            <a:normAutofit/>
          </a:bodyPr>
          <a:lstStyle/>
          <a:p>
            <a:pPr algn="r"/>
            <a:r>
              <a:rPr lang="en-US" sz="3700" dirty="0">
                <a:solidFill>
                  <a:srgbClr val="FFFFFF"/>
                </a:solidFill>
              </a:rPr>
              <a:t>Q: What do privacy laws require of retailers that collect personal information from shoppers via in-store tracking technologies?  </a:t>
            </a:r>
          </a:p>
        </p:txBody>
      </p:sp>
      <p:sp>
        <p:nvSpPr>
          <p:cNvPr id="3" name="Content Placeholder 2">
            <a:extLst>
              <a:ext uri="{FF2B5EF4-FFF2-40B4-BE49-F238E27FC236}">
                <a16:creationId xmlns:a16="http://schemas.microsoft.com/office/drawing/2014/main" id="{D95F5328-74CC-4544-865D-85037ABD6AD5}"/>
              </a:ext>
            </a:extLst>
          </p:cNvPr>
          <p:cNvSpPr>
            <a:spLocks noGrp="1"/>
          </p:cNvSpPr>
          <p:nvPr>
            <p:ph idx="1"/>
          </p:nvPr>
        </p:nvSpPr>
        <p:spPr>
          <a:xfrm>
            <a:off x="4963691" y="1000370"/>
            <a:ext cx="6212310" cy="4857262"/>
          </a:xfrm>
        </p:spPr>
        <p:txBody>
          <a:bodyPr anchor="ctr">
            <a:normAutofit/>
          </a:bodyPr>
          <a:lstStyle/>
          <a:p>
            <a:pPr marL="0" indent="0">
              <a:buClr>
                <a:schemeClr val="bg1"/>
              </a:buClr>
              <a:buNone/>
            </a:pPr>
            <a:r>
              <a:rPr lang="en-US" sz="1900" dirty="0">
                <a:solidFill>
                  <a:srgbClr val="FFFFFF"/>
                </a:solidFill>
              </a:rPr>
              <a:t>It depends on where your stores are located, where the consumers whose information is being collected are located, and what kinds of information you are collecting. Privacy laws vary from jurisdiction to jurisdiction, but generally, they protect “personal information” or “personal data,” which usually means information that can be used to identify a person or a specific device or is tied to a person or specific device. </a:t>
            </a:r>
          </a:p>
          <a:p>
            <a:pPr>
              <a:buClr>
                <a:schemeClr val="bg1"/>
              </a:buClr>
            </a:pPr>
            <a:endParaRPr lang="en-US" sz="1900" dirty="0">
              <a:solidFill>
                <a:srgbClr val="FFFFFF"/>
              </a:solidFill>
            </a:endParaRPr>
          </a:p>
          <a:p>
            <a:pPr marL="0" indent="0">
              <a:buClr>
                <a:schemeClr val="bg1"/>
              </a:buClr>
              <a:buNone/>
            </a:pPr>
            <a:r>
              <a:rPr lang="en-US" sz="1900" dirty="0">
                <a:solidFill>
                  <a:srgbClr val="FFFFFF"/>
                </a:solidFill>
              </a:rPr>
              <a:t>For example, when personal data is collected from consumers in the European Union or by stores located in the EU, as </a:t>
            </a:r>
            <a:r>
              <a:rPr lang="en-US" sz="1900" dirty="0" err="1">
                <a:solidFill>
                  <a:srgbClr val="FFFFFF"/>
                </a:solidFill>
              </a:rPr>
              <a:t>BigBox</a:t>
            </a:r>
            <a:r>
              <a:rPr lang="en-US" sz="1900" dirty="0">
                <a:solidFill>
                  <a:srgbClr val="FFFFFF"/>
                </a:solidFill>
              </a:rPr>
              <a:t> intends to do, the General Data Protection Regulation (GDPR) will likely apply. </a:t>
            </a:r>
          </a:p>
        </p:txBody>
      </p:sp>
    </p:spTree>
    <p:extLst>
      <p:ext uri="{BB962C8B-B14F-4D97-AF65-F5344CB8AC3E}">
        <p14:creationId xmlns:p14="http://schemas.microsoft.com/office/powerpoint/2010/main" val="8611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772AE-F7EE-4D11-B18D-75A05938DCE6}"/>
              </a:ext>
            </a:extLst>
          </p:cNvPr>
          <p:cNvSpPr>
            <a:spLocks noGrp="1"/>
          </p:cNvSpPr>
          <p:nvPr>
            <p:ph type="title"/>
          </p:nvPr>
        </p:nvSpPr>
        <p:spPr/>
        <p:txBody>
          <a:bodyPr>
            <a:normAutofit/>
          </a:bodyPr>
          <a:lstStyle/>
          <a:p>
            <a:pPr algn="ctr"/>
            <a:r>
              <a:rPr lang="en-US" sz="4400" dirty="0">
                <a:solidFill>
                  <a:schemeClr val="tx1"/>
                </a:solidFill>
              </a:rPr>
              <a:t>GDPR</a:t>
            </a:r>
          </a:p>
        </p:txBody>
      </p:sp>
      <p:sp>
        <p:nvSpPr>
          <p:cNvPr id="4" name="Content Placeholder 3">
            <a:extLst>
              <a:ext uri="{FF2B5EF4-FFF2-40B4-BE49-F238E27FC236}">
                <a16:creationId xmlns:a16="http://schemas.microsoft.com/office/drawing/2014/main" id="{48E0443D-7B8D-4133-967F-4E7786083278}"/>
              </a:ext>
            </a:extLst>
          </p:cNvPr>
          <p:cNvSpPr>
            <a:spLocks noGrp="1"/>
          </p:cNvSpPr>
          <p:nvPr>
            <p:ph sz="half" idx="1"/>
          </p:nvPr>
        </p:nvSpPr>
        <p:spPr>
          <a:xfrm>
            <a:off x="1066800" y="1941816"/>
            <a:ext cx="4663440" cy="3910344"/>
          </a:xfrm>
        </p:spPr>
        <p:txBody>
          <a:bodyPr anchor="ctr">
            <a:normAutofit fontScale="92500" lnSpcReduction="10000"/>
          </a:bodyPr>
          <a:lstStyle/>
          <a:p>
            <a:pPr marL="0" indent="0">
              <a:buNone/>
            </a:pPr>
            <a:r>
              <a:rPr lang="en-US" sz="2000" dirty="0"/>
              <a:t>Imposes many robust requirements on companies that collect personal data, including to: </a:t>
            </a:r>
          </a:p>
          <a:p>
            <a:pPr>
              <a:buFont typeface="Wingdings" panose="05000000000000000000" pitchFamily="2" charset="2"/>
              <a:buChar char="Ø"/>
            </a:pPr>
            <a:r>
              <a:rPr lang="en-US" sz="2000" dirty="0"/>
              <a:t>be transparent and provide consumers with clear notice of their privacy practices; </a:t>
            </a:r>
          </a:p>
          <a:p>
            <a:pPr>
              <a:buFont typeface="Wingdings" panose="05000000000000000000" pitchFamily="2" charset="2"/>
              <a:buChar char="Ø"/>
            </a:pPr>
            <a:r>
              <a:rPr lang="en-US" sz="2000" dirty="0"/>
              <a:t>obtain consent to process personal data in certain instances; </a:t>
            </a:r>
          </a:p>
          <a:p>
            <a:pPr>
              <a:buFont typeface="Wingdings" panose="05000000000000000000" pitchFamily="2" charset="2"/>
              <a:buChar char="Ø"/>
            </a:pPr>
            <a:r>
              <a:rPr lang="en-US" sz="2000" dirty="0"/>
              <a:t>ensure the company has appropriate security measures in place to safeguard the data; and </a:t>
            </a:r>
          </a:p>
          <a:p>
            <a:pPr>
              <a:buFont typeface="Wingdings" panose="05000000000000000000" pitchFamily="2" charset="2"/>
              <a:buChar char="Ø"/>
            </a:pPr>
            <a:r>
              <a:rPr lang="en-US" sz="2000" dirty="0"/>
              <a:t>adopt and adhere to a data retention policy, among other requirements</a:t>
            </a:r>
          </a:p>
          <a:p>
            <a:endParaRPr lang="en-US" sz="2000" dirty="0"/>
          </a:p>
        </p:txBody>
      </p:sp>
      <p:sp>
        <p:nvSpPr>
          <p:cNvPr id="5" name="Content Placeholder 4">
            <a:extLst>
              <a:ext uri="{FF2B5EF4-FFF2-40B4-BE49-F238E27FC236}">
                <a16:creationId xmlns:a16="http://schemas.microsoft.com/office/drawing/2014/main" id="{FCEFA394-B297-446B-B908-F5CF5BA5D052}"/>
              </a:ext>
            </a:extLst>
          </p:cNvPr>
          <p:cNvSpPr>
            <a:spLocks noGrp="1"/>
          </p:cNvSpPr>
          <p:nvPr>
            <p:ph sz="half" idx="2"/>
          </p:nvPr>
        </p:nvSpPr>
        <p:spPr>
          <a:xfrm>
            <a:off x="6421348" y="1910993"/>
            <a:ext cx="4703852" cy="3941167"/>
          </a:xfrm>
        </p:spPr>
        <p:txBody>
          <a:bodyPr>
            <a:normAutofit fontScale="92500" lnSpcReduction="10000"/>
          </a:bodyPr>
          <a:lstStyle/>
          <a:p>
            <a:pPr marL="0" indent="0">
              <a:buNone/>
            </a:pPr>
            <a:r>
              <a:rPr lang="en-US" sz="1900" dirty="0"/>
              <a:t>Companies must also provide consumers with certain rights, including:</a:t>
            </a:r>
          </a:p>
          <a:p>
            <a:pPr lvl="1">
              <a:buFont typeface="Wingdings" panose="05000000000000000000" pitchFamily="2" charset="2"/>
              <a:buChar char="Ø"/>
            </a:pPr>
            <a:r>
              <a:rPr lang="en-US" sz="1900" dirty="0"/>
              <a:t>right to access and correct the information stored about them;</a:t>
            </a:r>
          </a:p>
          <a:p>
            <a:pPr lvl="1">
              <a:buFont typeface="Wingdings" panose="05000000000000000000" pitchFamily="2" charset="2"/>
              <a:buChar char="Ø"/>
            </a:pPr>
            <a:r>
              <a:rPr lang="en-US" sz="1900" dirty="0"/>
              <a:t>data portability;</a:t>
            </a:r>
          </a:p>
          <a:p>
            <a:pPr lvl="1">
              <a:buFont typeface="Wingdings" panose="05000000000000000000" pitchFamily="2" charset="2"/>
              <a:buChar char="Ø"/>
            </a:pPr>
            <a:r>
              <a:rPr lang="en-US" sz="1900" dirty="0"/>
              <a:t>erasure (the “right to be forgotten”);</a:t>
            </a:r>
          </a:p>
          <a:p>
            <a:pPr lvl="1">
              <a:buFont typeface="Wingdings" panose="05000000000000000000" pitchFamily="2" charset="2"/>
              <a:buChar char="Ø"/>
            </a:pPr>
            <a:r>
              <a:rPr lang="en-US" sz="1900" dirty="0"/>
              <a:t>restriction of processing;</a:t>
            </a:r>
          </a:p>
          <a:p>
            <a:pPr lvl="1">
              <a:buFont typeface="Wingdings" panose="05000000000000000000" pitchFamily="2" charset="2"/>
              <a:buChar char="Ø"/>
            </a:pPr>
            <a:r>
              <a:rPr lang="en-US" sz="1900" dirty="0"/>
              <a:t>to object to processing of one’s personal data; and </a:t>
            </a:r>
          </a:p>
          <a:p>
            <a:pPr lvl="1">
              <a:buFont typeface="Wingdings" panose="05000000000000000000" pitchFamily="2" charset="2"/>
              <a:buChar char="Ø"/>
            </a:pPr>
            <a:r>
              <a:rPr lang="en-US" sz="1900" dirty="0"/>
              <a:t>“not to be subject to a decision based solely on automated processing, including profiling, which produces legal effects . . . or similarly significant effects”.</a:t>
            </a:r>
          </a:p>
          <a:p>
            <a:pPr lvl="1"/>
            <a:endParaRPr lang="en-US" sz="1900" dirty="0"/>
          </a:p>
          <a:p>
            <a:pPr lvl="1"/>
            <a:endParaRPr lang="en-US" dirty="0"/>
          </a:p>
        </p:txBody>
      </p:sp>
    </p:spTree>
    <p:extLst>
      <p:ext uri="{BB962C8B-B14F-4D97-AF65-F5344CB8AC3E}">
        <p14:creationId xmlns:p14="http://schemas.microsoft.com/office/powerpoint/2010/main" val="306882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le 1">
            <a:extLst>
              <a:ext uri="{FF2B5EF4-FFF2-40B4-BE49-F238E27FC236}">
                <a16:creationId xmlns:a16="http://schemas.microsoft.com/office/drawing/2014/main" id="{D2B3D033-7955-4192-BFFE-0693DFFCEAAD}"/>
              </a:ext>
            </a:extLst>
          </p:cNvPr>
          <p:cNvSpPr>
            <a:spLocks noGrp="1"/>
          </p:cNvSpPr>
          <p:nvPr>
            <p:ph type="title"/>
          </p:nvPr>
        </p:nvSpPr>
        <p:spPr>
          <a:xfrm>
            <a:off x="983887" y="1185059"/>
            <a:ext cx="3491832" cy="4487882"/>
          </a:xfrm>
        </p:spPr>
        <p:txBody>
          <a:bodyPr>
            <a:normAutofit/>
          </a:bodyPr>
          <a:lstStyle/>
          <a:p>
            <a:pPr algn="ctr"/>
            <a:r>
              <a:rPr lang="en-US" sz="4400" dirty="0">
                <a:solidFill>
                  <a:srgbClr val="FFFFFF"/>
                </a:solidFill>
              </a:rPr>
              <a:t>U.S. Laws</a:t>
            </a:r>
          </a:p>
        </p:txBody>
      </p:sp>
      <p:sp>
        <p:nvSpPr>
          <p:cNvPr id="14" name="Rectangle 1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Rectangle 2">
            <a:extLst>
              <a:ext uri="{FF2B5EF4-FFF2-40B4-BE49-F238E27FC236}">
                <a16:creationId xmlns:a16="http://schemas.microsoft.com/office/drawing/2014/main" id="{CF3A6BA8-9685-4506-BC3C-141D85BCFF8D}"/>
              </a:ext>
            </a:extLst>
          </p:cNvPr>
          <p:cNvSpPr/>
          <p:nvPr/>
        </p:nvSpPr>
        <p:spPr>
          <a:xfrm>
            <a:off x="5645207" y="643464"/>
            <a:ext cx="6096000" cy="5262979"/>
          </a:xfrm>
          <a:prstGeom prst="rect">
            <a:avLst/>
          </a:prstGeom>
        </p:spPr>
        <p:txBody>
          <a:bodyPr>
            <a:spAutoFit/>
          </a:bodyPr>
          <a:lstStyle/>
          <a:p>
            <a:pPr>
              <a:buClr>
                <a:schemeClr val="bg1"/>
              </a:buClr>
            </a:pPr>
            <a:r>
              <a:rPr lang="en-US" sz="2400" dirty="0"/>
              <a:t>Federal Laws regulate different types of data, such as: </a:t>
            </a:r>
          </a:p>
          <a:p>
            <a:pPr marL="285750" indent="-285750">
              <a:buClr>
                <a:schemeClr val="bg1"/>
              </a:buClr>
              <a:buFont typeface="Arial" panose="020B0604020202020204" pitchFamily="34" charset="0"/>
              <a:buChar char="•"/>
            </a:pPr>
            <a:r>
              <a:rPr lang="en-US" sz="2400" dirty="0"/>
              <a:t>health information (HIPAA), </a:t>
            </a:r>
          </a:p>
          <a:p>
            <a:pPr marL="285750" indent="-285750">
              <a:buClr>
                <a:schemeClr val="bg1"/>
              </a:buClr>
              <a:buFont typeface="Arial" panose="020B0604020202020204" pitchFamily="34" charset="0"/>
              <a:buChar char="•"/>
            </a:pPr>
            <a:r>
              <a:rPr lang="en-US" sz="2400" dirty="0"/>
              <a:t>financial information (GLBA), and </a:t>
            </a:r>
          </a:p>
          <a:p>
            <a:pPr marL="285750" indent="-285750">
              <a:buClr>
                <a:schemeClr val="bg1"/>
              </a:buClr>
              <a:buFont typeface="Arial" panose="020B0604020202020204" pitchFamily="34" charset="0"/>
              <a:buChar char="•"/>
            </a:pPr>
            <a:r>
              <a:rPr lang="en-US" sz="2400" dirty="0"/>
              <a:t>children’s information (COPPA)</a:t>
            </a:r>
          </a:p>
          <a:p>
            <a:pPr>
              <a:buClr>
                <a:schemeClr val="bg1"/>
              </a:buClr>
            </a:pPr>
            <a:endParaRPr lang="en-US" sz="2400" dirty="0"/>
          </a:p>
          <a:p>
            <a:pPr>
              <a:buClr>
                <a:schemeClr val="bg1"/>
              </a:buClr>
            </a:pPr>
            <a:endParaRPr lang="en-US" sz="2400" dirty="0"/>
          </a:p>
          <a:p>
            <a:pPr>
              <a:buClr>
                <a:schemeClr val="bg1"/>
              </a:buClr>
            </a:pPr>
            <a:r>
              <a:rPr lang="en-US" sz="2400" dirty="0"/>
              <a:t>Common to these laws are obligations to: </a:t>
            </a:r>
          </a:p>
          <a:p>
            <a:pPr marL="285750" indent="-285750">
              <a:buClr>
                <a:schemeClr val="bg1"/>
              </a:buClr>
              <a:buFont typeface="Arial" panose="020B0604020202020204" pitchFamily="34" charset="0"/>
              <a:buChar char="•"/>
            </a:pPr>
            <a:r>
              <a:rPr lang="en-US" sz="2400" dirty="0"/>
              <a:t>provide individuals with notice of a company’s privacy practices; </a:t>
            </a:r>
          </a:p>
          <a:p>
            <a:pPr marL="285750" indent="-285750">
              <a:buClr>
                <a:schemeClr val="bg1"/>
              </a:buClr>
              <a:buFont typeface="Arial" panose="020B0604020202020204" pitchFamily="34" charset="0"/>
              <a:buChar char="•"/>
            </a:pPr>
            <a:r>
              <a:rPr lang="en-US" sz="2400" dirty="0"/>
              <a:t>obtain consent for certain information collection, use and disclosure practices; and </a:t>
            </a:r>
          </a:p>
          <a:p>
            <a:pPr marL="285750" indent="-285750">
              <a:buClr>
                <a:schemeClr val="bg1"/>
              </a:buClr>
              <a:buFont typeface="Arial" panose="020B0604020202020204" pitchFamily="34" charset="0"/>
              <a:buChar char="•"/>
            </a:pPr>
            <a:r>
              <a:rPr lang="en-US" sz="2400" dirty="0"/>
              <a:t>safeguard the data using reasonable security measures. </a:t>
            </a:r>
          </a:p>
        </p:txBody>
      </p:sp>
    </p:spTree>
    <p:extLst>
      <p:ext uri="{BB962C8B-B14F-4D97-AF65-F5344CB8AC3E}">
        <p14:creationId xmlns:p14="http://schemas.microsoft.com/office/powerpoint/2010/main" val="944816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le 1">
            <a:extLst>
              <a:ext uri="{FF2B5EF4-FFF2-40B4-BE49-F238E27FC236}">
                <a16:creationId xmlns:a16="http://schemas.microsoft.com/office/drawing/2014/main" id="{D2B3D033-7955-4192-BFFE-0693DFFCEAAD}"/>
              </a:ext>
            </a:extLst>
          </p:cNvPr>
          <p:cNvSpPr>
            <a:spLocks noGrp="1"/>
          </p:cNvSpPr>
          <p:nvPr>
            <p:ph type="title"/>
          </p:nvPr>
        </p:nvSpPr>
        <p:spPr>
          <a:xfrm>
            <a:off x="983887" y="1185059"/>
            <a:ext cx="3491832" cy="4487882"/>
          </a:xfrm>
        </p:spPr>
        <p:txBody>
          <a:bodyPr>
            <a:normAutofit/>
          </a:bodyPr>
          <a:lstStyle/>
          <a:p>
            <a:pPr algn="ctr"/>
            <a:r>
              <a:rPr lang="en-US" sz="4400">
                <a:solidFill>
                  <a:srgbClr val="FFFFFF"/>
                </a:solidFill>
              </a:rPr>
              <a:t>California</a:t>
            </a:r>
            <a:endParaRPr lang="en-US" sz="4400" dirty="0">
              <a:solidFill>
                <a:srgbClr val="FFFFFF"/>
              </a:solidFill>
            </a:endParaRPr>
          </a:p>
        </p:txBody>
      </p:sp>
      <p:sp>
        <p:nvSpPr>
          <p:cNvPr id="14" name="Rectangle 1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Rectangle 2">
            <a:extLst>
              <a:ext uri="{FF2B5EF4-FFF2-40B4-BE49-F238E27FC236}">
                <a16:creationId xmlns:a16="http://schemas.microsoft.com/office/drawing/2014/main" id="{CF3A6BA8-9685-4506-BC3C-141D85BCFF8D}"/>
              </a:ext>
            </a:extLst>
          </p:cNvPr>
          <p:cNvSpPr/>
          <p:nvPr/>
        </p:nvSpPr>
        <p:spPr>
          <a:xfrm>
            <a:off x="5645207" y="643464"/>
            <a:ext cx="6096000" cy="5909310"/>
          </a:xfrm>
          <a:prstGeom prst="rect">
            <a:avLst/>
          </a:prstGeom>
        </p:spPr>
        <p:txBody>
          <a:bodyPr>
            <a:spAutoFit/>
          </a:bodyPr>
          <a:lstStyle/>
          <a:p>
            <a:pPr>
              <a:buClr>
                <a:schemeClr val="bg1"/>
              </a:buClr>
            </a:pPr>
            <a:r>
              <a:rPr lang="en-US" sz="2400"/>
              <a:t>California recently enacted the California Consumer Privacy Act (CCPA), which becomes enforceable in 2020. </a:t>
            </a:r>
          </a:p>
          <a:p>
            <a:pPr>
              <a:buClr>
                <a:schemeClr val="bg1"/>
              </a:buClr>
            </a:pPr>
            <a:endParaRPr lang="en-US" sz="2400"/>
          </a:p>
          <a:p>
            <a:pPr>
              <a:buClr>
                <a:schemeClr val="bg1"/>
              </a:buClr>
            </a:pPr>
            <a:r>
              <a:rPr lang="en-US" sz="2400"/>
              <a:t>Like the GDPR, this law introduces specific consumer rights (including the right to access and request deletion of personal information). </a:t>
            </a:r>
          </a:p>
          <a:p>
            <a:pPr>
              <a:buClr>
                <a:schemeClr val="bg1"/>
              </a:buClr>
            </a:pPr>
            <a:endParaRPr lang="en-US" sz="2400"/>
          </a:p>
          <a:p>
            <a:pPr>
              <a:buClr>
                <a:schemeClr val="bg1"/>
              </a:buClr>
            </a:pPr>
            <a:r>
              <a:rPr lang="en-US" sz="2400"/>
              <a:t>Among other requirements, the CCPA also imposes specific obligations on companies that sell consumer personal information. </a:t>
            </a:r>
          </a:p>
          <a:p>
            <a:pPr>
              <a:buClr>
                <a:schemeClr val="bg1"/>
              </a:buClr>
            </a:pPr>
            <a:endParaRPr lang="en-US" sz="2400"/>
          </a:p>
          <a:p>
            <a:pPr>
              <a:buClr>
                <a:schemeClr val="bg1"/>
              </a:buClr>
            </a:pPr>
            <a:r>
              <a:rPr lang="en-US" sz="2400"/>
              <a:t>Several other states have introduced privacy legislation in the last year and we expect more will follow.</a:t>
            </a:r>
          </a:p>
          <a:p>
            <a:pPr>
              <a:buClr>
                <a:schemeClr val="bg1"/>
              </a:buClr>
            </a:pPr>
            <a:r>
              <a:rPr lang="en-US"/>
              <a:t> </a:t>
            </a:r>
            <a:endParaRPr lang="en-US" dirty="0"/>
          </a:p>
        </p:txBody>
      </p:sp>
    </p:spTree>
    <p:extLst>
      <p:ext uri="{BB962C8B-B14F-4D97-AF65-F5344CB8AC3E}">
        <p14:creationId xmlns:p14="http://schemas.microsoft.com/office/powerpoint/2010/main" val="20325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8">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0">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9E5F5DE3-4878-4150-9412-D85949AB8883}"/>
              </a:ext>
            </a:extLst>
          </p:cNvPr>
          <p:cNvSpPr>
            <a:spLocks noGrp="1"/>
          </p:cNvSpPr>
          <p:nvPr>
            <p:ph type="title"/>
          </p:nvPr>
        </p:nvSpPr>
        <p:spPr>
          <a:xfrm>
            <a:off x="983887" y="1185059"/>
            <a:ext cx="3491832" cy="4487882"/>
          </a:xfrm>
        </p:spPr>
        <p:txBody>
          <a:bodyPr>
            <a:normAutofit/>
          </a:bodyPr>
          <a:lstStyle/>
          <a:p>
            <a:pPr algn="ctr"/>
            <a:r>
              <a:rPr lang="en-US" sz="3700" dirty="0"/>
              <a:t>Q: What if we are just trying to capture aggregate information, not information about any individual customers? </a:t>
            </a:r>
          </a:p>
        </p:txBody>
      </p:sp>
      <p:sp>
        <p:nvSpPr>
          <p:cNvPr id="25" name="Rectangle 24">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0B590071-96DC-430C-B917-710BA4A50A78}"/>
              </a:ext>
            </a:extLst>
          </p:cNvPr>
          <p:cNvSpPr>
            <a:spLocks noGrp="1"/>
          </p:cNvSpPr>
          <p:nvPr>
            <p:ph idx="1"/>
          </p:nvPr>
        </p:nvSpPr>
        <p:spPr>
          <a:xfrm>
            <a:off x="6403656" y="936416"/>
            <a:ext cx="4870512" cy="4985169"/>
          </a:xfrm>
        </p:spPr>
        <p:txBody>
          <a:bodyPr anchor="ctr">
            <a:noAutofit/>
          </a:bodyPr>
          <a:lstStyle/>
          <a:p>
            <a:pPr marL="0" indent="0">
              <a:buNone/>
            </a:pPr>
            <a:r>
              <a:rPr lang="en-US" sz="2600" dirty="0"/>
              <a:t>If you are just trying to capture aggregate information, such as how many people came to your store, where they spent the most time, how they moved through the store, and the like, then you may not trigger any privacy laws. </a:t>
            </a:r>
          </a:p>
          <a:p>
            <a:endParaRPr lang="en-US" sz="2600" dirty="0"/>
          </a:p>
          <a:p>
            <a:pPr marL="0" indent="0">
              <a:buNone/>
            </a:pPr>
            <a:endParaRPr lang="en-US" sz="2600" dirty="0"/>
          </a:p>
          <a:p>
            <a:pPr marL="0" indent="0">
              <a:buNone/>
            </a:pPr>
            <a:r>
              <a:rPr lang="en-US" sz="2600" dirty="0"/>
              <a:t>Every situation is fact specific. </a:t>
            </a:r>
          </a:p>
        </p:txBody>
      </p:sp>
    </p:spTree>
    <p:extLst>
      <p:ext uri="{BB962C8B-B14F-4D97-AF65-F5344CB8AC3E}">
        <p14:creationId xmlns:p14="http://schemas.microsoft.com/office/powerpoint/2010/main" val="1372584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242C41"/>
      </a:dk2>
      <a:lt2>
        <a:srgbClr val="E2E6E8"/>
      </a:lt2>
      <a:accent1>
        <a:srgbClr val="C34D54"/>
      </a:accent1>
      <a:accent2>
        <a:srgbClr val="B1653B"/>
      </a:accent2>
      <a:accent3>
        <a:srgbClr val="BBA149"/>
      </a:accent3>
      <a:accent4>
        <a:srgbClr val="3BB1A3"/>
      </a:accent4>
      <a:accent5>
        <a:srgbClr val="4DA1C3"/>
      </a:accent5>
      <a:accent6>
        <a:srgbClr val="3B5DB1"/>
      </a:accent6>
      <a:hlink>
        <a:srgbClr val="3C8AB5"/>
      </a:hlink>
      <a:folHlink>
        <a:srgbClr val="7F7F7F"/>
      </a:folHlink>
    </a:clrScheme>
    <a:fontScheme name="Savon">
      <a:majorFont>
        <a:latin typeface="Garamond" panose="02020404030301010803"/>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ebr" typeface="Gisha"/>
        <a:font script="Telu" typeface="Gautami"/>
        <a:font script="Ethi" typeface="Nyala"/>
        <a:font script="Jpan" typeface="ＭＳ 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Garamond" panose="02020404030301010803"/>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ebr" typeface="Gisha"/>
        <a:font script="Telu" typeface="Gautami"/>
        <a:font script="Ethi" typeface="Nyala"/>
        <a:font script="Jpan" typeface="ＭＳ 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tileRect/>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tileRect/>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tileRect/>
        </a:gradFill>
        <a:blipFill rotWithShape="1">
          <a:blip xmlns:r="http://schemas.openxmlformats.org/officeDocument/2006/relationships" r:embed="rId1">
            <a:duotone>
              <a:schemeClr val="phClr">
                <a:tint val="95000"/>
              </a:schemeClr>
              <a:schemeClr val="phClr">
                <a:shade val="92000"/>
                <a:satMod val="115000"/>
              </a:schemeClr>
            </a:duotone>
          </a:blip>
          <a:srcRect/>
          <a:tile tx="0" ty="0" sx="60000" sy="60000" flip="none" algn="tl"/>
        </a:blipFill>
      </a:bgFillStyleLst>
    </a:fmtScheme>
  </a:themeElements>
  <a:objectDefaults/>
  <a:extraClrSchemeLst/>
</a:theme>
</file>

<file path=ppt/theme/theme2.xml><?xml version="1.0" encoding="utf-8"?>
<a:theme xmlns:a="http://schemas.openxmlformats.org/drawingml/2006/main" name="SavonVTI">
  <a:themeElements>
    <a:clrScheme name="">
      <a:dk1>
        <a:srgbClr val="000000"/>
      </a:dk1>
      <a:lt1>
        <a:srgbClr val="FFFFFF"/>
      </a:lt1>
      <a:dk2>
        <a:srgbClr val="242C41"/>
      </a:dk2>
      <a:lt2>
        <a:srgbClr val="E2E6E8"/>
      </a:lt2>
      <a:accent1>
        <a:srgbClr val="C34D54"/>
      </a:accent1>
      <a:accent2>
        <a:srgbClr val="B1653B"/>
      </a:accent2>
      <a:accent3>
        <a:srgbClr val="BBA149"/>
      </a:accent3>
      <a:accent4>
        <a:srgbClr val="3BB1A3"/>
      </a:accent4>
      <a:accent5>
        <a:srgbClr val="4DA1C3"/>
      </a:accent5>
      <a:accent6>
        <a:srgbClr val="3B5DB1"/>
      </a:accent6>
      <a:hlink>
        <a:srgbClr val="3C8AB5"/>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242C41"/>
    </a:dk2>
    <a:lt2>
      <a:srgbClr val="E2E6E8"/>
    </a:lt2>
    <a:accent1>
      <a:srgbClr val="C34D54"/>
    </a:accent1>
    <a:accent2>
      <a:srgbClr val="B1653B"/>
    </a:accent2>
    <a:accent3>
      <a:srgbClr val="BBA149"/>
    </a:accent3>
    <a:accent4>
      <a:srgbClr val="3BB1A3"/>
    </a:accent4>
    <a:accent5>
      <a:srgbClr val="4DA1C3"/>
    </a:accent5>
    <a:accent6>
      <a:srgbClr val="3B5DB1"/>
    </a:accent6>
    <a:hlink>
      <a:srgbClr val="3C8AB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7CDF2E1EF6564BB9EC18B81AF97A93" ma:contentTypeVersion="16" ma:contentTypeDescription="Create a new document." ma:contentTypeScope="" ma:versionID="17f98ae067d7bf24822274569bdf9948">
  <xsd:schema xmlns:xsd="http://www.w3.org/2001/XMLSchema" xmlns:xs="http://www.w3.org/2001/XMLSchema" xmlns:p="http://schemas.microsoft.com/office/2006/metadata/properties" xmlns:ns1="http://schemas.microsoft.com/sharepoint/v3" xmlns:ns3="9957760f-cdef-4ce6-b626-4ed879c087c3" xmlns:ns4="9dfa4ea4-8c9e-422c-a367-cceb1c9b67b0" targetNamespace="http://schemas.microsoft.com/office/2006/metadata/properties" ma:root="true" ma:fieldsID="7b379894826ac1809101027edef7720a" ns1:_="" ns3:_="" ns4:_="">
    <xsd:import namespace="http://schemas.microsoft.com/sharepoint/v3"/>
    <xsd:import namespace="9957760f-cdef-4ce6-b626-4ed879c087c3"/>
    <xsd:import namespace="9dfa4ea4-8c9e-422c-a367-cceb1c9b67b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4:LastSharedByUser" minOccurs="0"/>
                <xsd:element ref="ns4:LastSharedByTime"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57760f-cdef-4ce6-b626-4ed879c087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fa4ea4-8c9e-422c-a367-cceb1c9b67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ediaServiceKeyPoints xmlns="9957760f-cdef-4ce6-b626-4ed879c087c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7BF6C91-BF4E-492A-9EEC-E6F8ADB85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57760f-cdef-4ce6-b626-4ed879c087c3"/>
    <ds:schemaRef ds:uri="9dfa4ea4-8c9e-422c-a367-cceb1c9b67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574BA-6019-4194-AEC7-B83D282FAF31}">
  <ds:schemaRefs>
    <ds:schemaRef ds:uri="http://schemas.microsoft.com/sharepoint/v3/contenttype/forms"/>
  </ds:schemaRefs>
</ds:datastoreItem>
</file>

<file path=customXml/itemProps3.xml><?xml version="1.0" encoding="utf-8"?>
<ds:datastoreItem xmlns:ds="http://schemas.openxmlformats.org/officeDocument/2006/customXml" ds:itemID="{D983AF5B-3BA5-489C-9183-6B4C716F5321}">
  <ds:schemaRef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9dfa4ea4-8c9e-422c-a367-cceb1c9b67b0"/>
    <ds:schemaRef ds:uri="9957760f-cdef-4ce6-b626-4ed879c087c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184</TotalTime>
  <Words>2233</Words>
  <Application>Microsoft Office PowerPoint</Application>
  <PresentationFormat>Widescreen</PresentationFormat>
  <Paragraphs>204</Paragraphs>
  <Slides>29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Garamond</vt:lpstr>
      <vt:lpstr>Symbol</vt:lpstr>
      <vt:lpstr>Wingdings</vt:lpstr>
      <vt:lpstr>SavonVTI</vt:lpstr>
      <vt:lpstr>SavonVTI</vt:lpstr>
      <vt:lpstr>Privacy Updates </vt:lpstr>
      <vt:lpstr>Panelists</vt:lpstr>
      <vt:lpstr>BigBox’s Dilemna</vt:lpstr>
      <vt:lpstr>Q: Should BigBox be concerned about GDPR or other privacy laws? </vt:lpstr>
      <vt:lpstr>Q: What do privacy laws require of retailers that collect personal information from shoppers via in-store tracking technologies?  </vt:lpstr>
      <vt:lpstr>GDPR</vt:lpstr>
      <vt:lpstr>U.S. Laws</vt:lpstr>
      <vt:lpstr>California</vt:lpstr>
      <vt:lpstr>Q: What if we are just trying to capture aggregate information, not information about any individual customers? </vt:lpstr>
      <vt:lpstr>Q: The retail tracking provider we are considering working with offers our customers the ability to opt out of being tracked. Does that help?  </vt:lpstr>
      <vt:lpstr>CCPA and GDPR Opt-Out Compared</vt:lpstr>
      <vt:lpstr>Children</vt:lpstr>
      <vt:lpstr>Q: We are thinking about using facial recognition technology and fingerprint scanners to help identify the people coming into our stores. Does that trigger any special concerns? </vt:lpstr>
      <vt:lpstr>Q: We are thinking about using facial recognition technology and fingerprint scanners to help identify the people coming into our stores. Does that trigger any special concerns? </vt:lpstr>
      <vt:lpstr>Q: Can you tell me more about the U.S. and EU biometrics laws and how they are enforced?</vt:lpstr>
      <vt:lpstr>Q: Can you tell me more about the U.S. and EU biometrics laws and how they are enforced?</vt:lpstr>
      <vt:lpstr>Q: Can you tell me more about the U.S. and EU biometrics laws and how they are enforced?</vt:lpstr>
      <vt:lpstr>Q: Can you tell me more about the U.S. and EU biometrics laws and how they are enforced?</vt:lpstr>
      <vt:lpstr>Q: We are thinking about using facial recognition technology and fingerprint scanners to help identify the people coming into our stores. Does that trigger any special concerns? </vt:lpstr>
      <vt:lpstr>Q: How do companies approach drafting and implementing data privacy policies and thinking about ethical and reputational concerns?  </vt:lpstr>
      <vt:lpstr>Q: How do companies approach drafting and implementing data privacy policies and thinking about ethical and reputational concerns?  </vt:lpstr>
      <vt:lpstr>Q: How do companies approach drafting and implementing data privacy policies and thinking about ethical and reputational concerns?  </vt:lpstr>
      <vt:lpstr>Q: How do companies approach drafting and implementing data privacy policies and thinking about ethical and reputational concerns?  </vt:lpstr>
      <vt:lpstr>Q: We are thinking about using facial recognition technology to help identify the people coming into the store.  Does that trigger any special concern?  </vt:lpstr>
      <vt:lpstr>Why is Data Collected</vt:lpstr>
      <vt:lpstr>Q: How do companies approach drafting and implementing data privacy policies and thinking about ethical and reputational concerns?  </vt:lpstr>
      <vt:lpstr>Q: How do companies approach drafting and implementing data privacy policies and thinking about ethical and reputational concerns?  </vt:lpstr>
      <vt:lpstr>Q: How do companies approach drafting and implementing data privacy policies and thinking about ethical and reputational concerns?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Updates</dc:title>
  <dc:creator>Francine Ward</dc:creator>
  <cp:lastModifiedBy>Trina Glass</cp:lastModifiedBy>
  <cp:revision>23</cp:revision>
  <cp:lastPrinted>2019-08-30T17:45:26Z</cp:lastPrinted>
  <dcterms:created xsi:type="dcterms:W3CDTF">2019-08-30T17:45:26Z</dcterms:created>
  <dcterms:modified xsi:type="dcterms:W3CDTF">2019-09-07T14:56:27Z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jajone@microsoft.com</vt:lpwstr>
  </property>
  <property fmtid="{D5CDD505-2E9C-101B-9397-08002B2CF9AE}" pid="5" name="MSIP_Label_f42aa342-8706-4288-bd11-ebb85995028c_SetDate">
    <vt:lpwstr>2019-08-31T00:42:05.1901783Z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92805603-0b4b-4e08-af03-85e6c225e828</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