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33"/>
  </p:notesMasterIdLst>
  <p:sldIdLst>
    <p:sldId id="362" r:id="rId2"/>
    <p:sldId id="427" r:id="rId3"/>
    <p:sldId id="453" r:id="rId4"/>
    <p:sldId id="430" r:id="rId5"/>
    <p:sldId id="481" r:id="rId6"/>
    <p:sldId id="428" r:id="rId7"/>
    <p:sldId id="454" r:id="rId8"/>
    <p:sldId id="482" r:id="rId9"/>
    <p:sldId id="431" r:id="rId10"/>
    <p:sldId id="455" r:id="rId11"/>
    <p:sldId id="475" r:id="rId12"/>
    <p:sldId id="457" r:id="rId13"/>
    <p:sldId id="476" r:id="rId14"/>
    <p:sldId id="459" r:id="rId15"/>
    <p:sldId id="486" r:id="rId16"/>
    <p:sldId id="471" r:id="rId17"/>
    <p:sldId id="460" r:id="rId18"/>
    <p:sldId id="467" r:id="rId19"/>
    <p:sldId id="483" r:id="rId20"/>
    <p:sldId id="461" r:id="rId21"/>
    <p:sldId id="468" r:id="rId22"/>
    <p:sldId id="463" r:id="rId23"/>
    <p:sldId id="480" r:id="rId24"/>
    <p:sldId id="477" r:id="rId25"/>
    <p:sldId id="478" r:id="rId26"/>
    <p:sldId id="464" r:id="rId27"/>
    <p:sldId id="484" r:id="rId28"/>
    <p:sldId id="479" r:id="rId29"/>
    <p:sldId id="485" r:id="rId30"/>
    <p:sldId id="458" r:id="rId31"/>
    <p:sldId id="474" r:id="rId32"/>
  </p:sldIdLst>
  <p:sldSz cx="9144000" cy="6858000" type="screen4x3"/>
  <p:notesSz cx="6858000" cy="9144000"/>
  <p:custDataLst>
    <p:tags r:id="rId3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DNY BTDS" initials="F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585B"/>
    <a:srgbClr val="FFFFFF"/>
    <a:srgbClr val="212A26"/>
    <a:srgbClr val="DDECE9"/>
    <a:srgbClr val="873314"/>
    <a:srgbClr val="403A31"/>
    <a:srgbClr val="E2DD5B"/>
    <a:srgbClr val="FBE405"/>
    <a:srgbClr val="075762"/>
    <a:srgbClr val="212D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9" autoAdjust="0"/>
    <p:restoredTop sz="94660"/>
  </p:normalViewPr>
  <p:slideViewPr>
    <p:cSldViewPr>
      <p:cViewPr varScale="1">
        <p:scale>
          <a:sx n="63" d="100"/>
          <a:sy n="63" d="100"/>
        </p:scale>
        <p:origin x="165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251490-78A5-4C47-A301-32B8012334C3}" type="datetimeFigureOut">
              <a:rPr lang="en-US" smtClean="0"/>
              <a:t>9/7/2019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C14F9C-2C05-4FDB-8FEA-0B12D0E128ED}" type="slidenum">
              <a:rPr lang="en-US" smtClean="0"/>
              <a:t>‹#›</a:t>
            </a:fld>
            <a:endParaRPr lang="en-US" dirty="0"/>
          </a:p>
        </p:txBody>
      </p:sp>
    </p:spTree>
    <p:extLst>
      <p:ext uri="{BB962C8B-B14F-4D97-AF65-F5344CB8AC3E}">
        <p14:creationId xmlns:p14="http://schemas.microsoft.com/office/powerpoint/2010/main" val="653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C9988B6-4DC7-481F-A678-E7E52B4090AF}" type="slidenum">
              <a:rPr lang="en-US" smtClean="0"/>
              <a:pPr>
                <a:defRPr/>
              </a:pPr>
              <a:t>‹#›</a:t>
            </a:fld>
            <a:endParaRPr lang="en-US" dirty="0"/>
          </a:p>
        </p:txBody>
      </p:sp>
    </p:spTree>
    <p:extLst>
      <p:ext uri="{BB962C8B-B14F-4D97-AF65-F5344CB8AC3E}">
        <p14:creationId xmlns:p14="http://schemas.microsoft.com/office/powerpoint/2010/main" val="214258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F12C6B9-618F-4156-94F2-1DDF2F274163}" type="slidenum">
              <a:rPr lang="en-US" smtClean="0"/>
              <a:pPr>
                <a:defRPr/>
              </a:pPr>
              <a:t>‹#›</a:t>
            </a:fld>
            <a:endParaRPr lang="en-US" dirty="0"/>
          </a:p>
        </p:txBody>
      </p:sp>
    </p:spTree>
    <p:extLst>
      <p:ext uri="{BB962C8B-B14F-4D97-AF65-F5344CB8AC3E}">
        <p14:creationId xmlns:p14="http://schemas.microsoft.com/office/powerpoint/2010/main" val="1491770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CB423A8-CA31-48ED-B249-E35F9C83E782}" type="slidenum">
              <a:rPr lang="en-US" smtClean="0"/>
              <a:pPr>
                <a:defRPr/>
              </a:pPr>
              <a:t>‹#›</a:t>
            </a:fld>
            <a:endParaRPr lang="en-US" dirty="0"/>
          </a:p>
        </p:txBody>
      </p:sp>
    </p:spTree>
    <p:extLst>
      <p:ext uri="{BB962C8B-B14F-4D97-AF65-F5344CB8AC3E}">
        <p14:creationId xmlns:p14="http://schemas.microsoft.com/office/powerpoint/2010/main" val="1713114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2A8CF0C-F085-4B1F-B489-3BD333F0CD66}" type="slidenum">
              <a:rPr lang="en-US" smtClean="0"/>
              <a:pPr>
                <a:defRPr/>
              </a:pPr>
              <a:t>‹#›</a:t>
            </a:fld>
            <a:endParaRPr lang="en-US" dirty="0"/>
          </a:p>
        </p:txBody>
      </p:sp>
    </p:spTree>
    <p:extLst>
      <p:ext uri="{BB962C8B-B14F-4D97-AF65-F5344CB8AC3E}">
        <p14:creationId xmlns:p14="http://schemas.microsoft.com/office/powerpoint/2010/main" val="1820907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2A8CF0C-F085-4B1F-B489-3BD333F0CD66}" type="slidenum">
              <a:rPr lang="en-US" smtClean="0"/>
              <a:pPr>
                <a:defRPr/>
              </a:pPr>
              <a:t>‹#›</a:t>
            </a:fld>
            <a:endParaRPr lang="en-US" dirty="0"/>
          </a:p>
        </p:txBody>
      </p:sp>
    </p:spTree>
    <p:extLst>
      <p:ext uri="{BB962C8B-B14F-4D97-AF65-F5344CB8AC3E}">
        <p14:creationId xmlns:p14="http://schemas.microsoft.com/office/powerpoint/2010/main" val="2292453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84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9734" y="1981200"/>
            <a:ext cx="38184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A2A8CF0C-F085-4B1F-B489-3BD333F0CD66}" type="slidenum">
              <a:rPr lang="en-US" smtClean="0"/>
              <a:pPr>
                <a:defRPr/>
              </a:pPr>
              <a:t>‹#›</a:t>
            </a:fld>
            <a:endParaRPr lang="en-US" dirty="0"/>
          </a:p>
        </p:txBody>
      </p:sp>
    </p:spTree>
    <p:extLst>
      <p:ext uri="{BB962C8B-B14F-4D97-AF65-F5344CB8AC3E}">
        <p14:creationId xmlns:p14="http://schemas.microsoft.com/office/powerpoint/2010/main" val="189194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9734" y="1981200"/>
            <a:ext cx="38184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39734" y="4114800"/>
            <a:ext cx="38184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A2A8CF0C-F085-4B1F-B489-3BD333F0CD66}" type="slidenum">
              <a:rPr lang="en-US" smtClean="0"/>
              <a:pPr>
                <a:defRPr/>
              </a:pPr>
              <a:t>‹#›</a:t>
            </a:fld>
            <a:endParaRPr lang="en-US" dirty="0"/>
          </a:p>
        </p:txBody>
      </p:sp>
    </p:spTree>
    <p:extLst>
      <p:ext uri="{BB962C8B-B14F-4D97-AF65-F5344CB8AC3E}">
        <p14:creationId xmlns:p14="http://schemas.microsoft.com/office/powerpoint/2010/main" val="104437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2A8CF0C-F085-4B1F-B489-3BD333F0CD66}" type="slidenum">
              <a:rPr lang="en-US" smtClean="0"/>
              <a:pPr>
                <a:defRPr/>
              </a:pPr>
              <a:t>‹#›</a:t>
            </a:fld>
            <a:endParaRPr lang="en-US" dirty="0"/>
          </a:p>
        </p:txBody>
      </p:sp>
    </p:spTree>
    <p:extLst>
      <p:ext uri="{BB962C8B-B14F-4D97-AF65-F5344CB8AC3E}">
        <p14:creationId xmlns:p14="http://schemas.microsoft.com/office/powerpoint/2010/main" val="2351122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84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84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A2A8CF0C-F085-4B1F-B489-3BD333F0CD66}" type="slidenum">
              <a:rPr lang="en-US" smtClean="0"/>
              <a:pPr>
                <a:defRPr/>
              </a:pPr>
              <a:t>‹#›</a:t>
            </a:fld>
            <a:endParaRPr lang="en-US" dirty="0"/>
          </a:p>
        </p:txBody>
      </p:sp>
    </p:spTree>
    <p:extLst>
      <p:ext uri="{BB962C8B-B14F-4D97-AF65-F5344CB8AC3E}">
        <p14:creationId xmlns:p14="http://schemas.microsoft.com/office/powerpoint/2010/main" val="486078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2A8CF0C-F085-4B1F-B489-3BD333F0CD66}" type="slidenum">
              <a:rPr lang="en-US" smtClean="0"/>
              <a:pPr>
                <a:defRPr/>
              </a:pPr>
              <a:t>‹#›</a:t>
            </a:fld>
            <a:endParaRPr lang="en-US" dirty="0"/>
          </a:p>
        </p:txBody>
      </p:sp>
    </p:spTree>
    <p:extLst>
      <p:ext uri="{BB962C8B-B14F-4D97-AF65-F5344CB8AC3E}">
        <p14:creationId xmlns:p14="http://schemas.microsoft.com/office/powerpoint/2010/main" val="1865305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734" y="1981200"/>
            <a:ext cx="3818467" cy="4114800"/>
          </a:xfrm>
        </p:spPr>
        <p:txBody>
          <a:bodyPr/>
          <a:lstStyle/>
          <a:p>
            <a:pPr lvl="0"/>
            <a:r>
              <a:rPr lang="en-US" noProof="0"/>
              <a:t>Click icon to add media</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2A8CF0C-F085-4B1F-B489-3BD333F0CD66}" type="slidenum">
              <a:rPr lang="en-US" smtClean="0"/>
              <a:pPr>
                <a:defRPr/>
              </a:pPr>
              <a:t>‹#›</a:t>
            </a:fld>
            <a:endParaRPr lang="en-US" dirty="0"/>
          </a:p>
        </p:txBody>
      </p:sp>
    </p:spTree>
    <p:extLst>
      <p:ext uri="{BB962C8B-B14F-4D97-AF65-F5344CB8AC3E}">
        <p14:creationId xmlns:p14="http://schemas.microsoft.com/office/powerpoint/2010/main" val="3453921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D16FC4F-2D4E-493F-9AD3-18A8FF74B783}" type="slidenum">
              <a:rPr lang="en-US" smtClean="0"/>
              <a:pPr>
                <a:defRPr/>
              </a:pPr>
              <a:t>‹#›</a:t>
            </a:fld>
            <a:endParaRPr lang="en-US" dirty="0"/>
          </a:p>
        </p:txBody>
      </p:sp>
    </p:spTree>
    <p:extLst>
      <p:ext uri="{BB962C8B-B14F-4D97-AF65-F5344CB8AC3E}">
        <p14:creationId xmlns:p14="http://schemas.microsoft.com/office/powerpoint/2010/main" val="308825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8E069DB-EC56-4EAA-98AC-DCC76C2C42F7}" type="slidenum">
              <a:rPr lang="en-US" smtClean="0"/>
              <a:pPr>
                <a:defRPr/>
              </a:pPr>
              <a:t>‹#›</a:t>
            </a:fld>
            <a:endParaRPr lang="en-US" dirty="0"/>
          </a:p>
        </p:txBody>
      </p:sp>
    </p:spTree>
    <p:extLst>
      <p:ext uri="{BB962C8B-B14F-4D97-AF65-F5344CB8AC3E}">
        <p14:creationId xmlns:p14="http://schemas.microsoft.com/office/powerpoint/2010/main" val="481147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8F2E806-08B8-4E38-950B-1016B52506B2}" type="slidenum">
              <a:rPr lang="en-US" smtClean="0"/>
              <a:pPr>
                <a:defRPr/>
              </a:pPr>
              <a:t>‹#›</a:t>
            </a:fld>
            <a:endParaRPr lang="en-US" dirty="0"/>
          </a:p>
        </p:txBody>
      </p:sp>
    </p:spTree>
    <p:extLst>
      <p:ext uri="{BB962C8B-B14F-4D97-AF65-F5344CB8AC3E}">
        <p14:creationId xmlns:p14="http://schemas.microsoft.com/office/powerpoint/2010/main" val="2790178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43DA6B7-FE6D-4D21-9847-226E979BCDAA}" type="slidenum">
              <a:rPr lang="en-US" smtClean="0"/>
              <a:pPr>
                <a:defRPr/>
              </a:pPr>
              <a:t>‹#›</a:t>
            </a:fld>
            <a:endParaRPr lang="en-US" dirty="0"/>
          </a:p>
        </p:txBody>
      </p:sp>
    </p:spTree>
    <p:extLst>
      <p:ext uri="{BB962C8B-B14F-4D97-AF65-F5344CB8AC3E}">
        <p14:creationId xmlns:p14="http://schemas.microsoft.com/office/powerpoint/2010/main" val="285719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09C0D77-6A3E-47D9-A17C-88104799525C}" type="slidenum">
              <a:rPr lang="en-US" smtClean="0"/>
              <a:pPr>
                <a:defRPr/>
              </a:pPr>
              <a:t>‹#›</a:t>
            </a:fld>
            <a:endParaRPr lang="en-US" dirty="0"/>
          </a:p>
        </p:txBody>
      </p:sp>
    </p:spTree>
    <p:extLst>
      <p:ext uri="{BB962C8B-B14F-4D97-AF65-F5344CB8AC3E}">
        <p14:creationId xmlns:p14="http://schemas.microsoft.com/office/powerpoint/2010/main" val="370291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86DA464-33AE-4C67-A18B-3CBD72AFEF5C}" type="slidenum">
              <a:rPr lang="en-US" smtClean="0"/>
              <a:pPr>
                <a:defRPr/>
              </a:pPr>
              <a:t>‹#›</a:t>
            </a:fld>
            <a:endParaRPr lang="en-US" dirty="0"/>
          </a:p>
        </p:txBody>
      </p:sp>
    </p:spTree>
    <p:extLst>
      <p:ext uri="{BB962C8B-B14F-4D97-AF65-F5344CB8AC3E}">
        <p14:creationId xmlns:p14="http://schemas.microsoft.com/office/powerpoint/2010/main" val="357197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FEFA71-3D9A-467E-9E9A-76C2224FA8A6}" type="slidenum">
              <a:rPr lang="en-US" smtClean="0"/>
              <a:pPr>
                <a:defRPr/>
              </a:pPr>
              <a:t>‹#›</a:t>
            </a:fld>
            <a:endParaRPr lang="en-US" dirty="0"/>
          </a:p>
        </p:txBody>
      </p:sp>
    </p:spTree>
    <p:extLst>
      <p:ext uri="{BB962C8B-B14F-4D97-AF65-F5344CB8AC3E}">
        <p14:creationId xmlns:p14="http://schemas.microsoft.com/office/powerpoint/2010/main" val="125804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FF1C021-8803-4882-8A25-4DB08981BDB9}" type="slidenum">
              <a:rPr lang="en-US" smtClean="0"/>
              <a:pPr>
                <a:defRPr/>
              </a:pPr>
              <a:t>‹#›</a:t>
            </a:fld>
            <a:endParaRPr lang="en-US" dirty="0"/>
          </a:p>
        </p:txBody>
      </p:sp>
    </p:spTree>
    <p:extLst>
      <p:ext uri="{BB962C8B-B14F-4D97-AF65-F5344CB8AC3E}">
        <p14:creationId xmlns:p14="http://schemas.microsoft.com/office/powerpoint/2010/main" val="260996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endParaRPr lang="en-US" alt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cs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0"/>
                <a:cs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cs typeface="Arial" pitchFamily="34" charset="0"/>
              </a:defRPr>
            </a:lvl1pPr>
          </a:lstStyle>
          <a:p>
            <a:pPr>
              <a:defRPr/>
            </a:pPr>
            <a:fld id="{A2A8CF0C-F085-4B1F-B489-3BD333F0CD66}" type="slidenum">
              <a:rPr lang="en-US" smtClean="0"/>
              <a:pPr>
                <a:defRPr/>
              </a:pPr>
              <a:t>‹#›</a:t>
            </a:fld>
            <a:endParaRPr lang="en-US" dirty="0"/>
          </a:p>
        </p:txBody>
      </p:sp>
      <p:sp>
        <p:nvSpPr>
          <p:cNvPr id="1031" name="Line 7"/>
          <p:cNvSpPr>
            <a:spLocks noChangeShapeType="1"/>
          </p:cNvSpPr>
          <p:nvPr/>
        </p:nvSpPr>
        <p:spPr bwMode="auto">
          <a:xfrm>
            <a:off x="677333" y="1600200"/>
            <a:ext cx="77724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2" name="Line 9"/>
          <p:cNvSpPr>
            <a:spLocks noChangeShapeType="1"/>
          </p:cNvSpPr>
          <p:nvPr/>
        </p:nvSpPr>
        <p:spPr bwMode="auto">
          <a:xfrm>
            <a:off x="677333" y="1752600"/>
            <a:ext cx="77216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Lst>
  <p:txStyles>
    <p:titleStyle>
      <a:lvl1pPr algn="ctr" rtl="0" eaLnBrk="1" fontAlgn="base" hangingPunct="1">
        <a:spcBef>
          <a:spcPct val="0"/>
        </a:spcBef>
        <a:spcAft>
          <a:spcPct val="0"/>
        </a:spcAft>
        <a:defRPr sz="4400" b="1" i="0" u="none">
          <a:solidFill>
            <a:srgbClr val="FFFFFF"/>
          </a:solidFill>
          <a:latin typeface="+mj-lt"/>
          <a:ea typeface="MS PGothic" pitchFamily="34" charset="-128"/>
          <a:cs typeface="ＭＳ Ｐゴシック" charset="0"/>
        </a:defRPr>
      </a:lvl1pPr>
      <a:lvl2pPr algn="ctr" rtl="0" eaLnBrk="1" fontAlgn="base" hangingPunct="1">
        <a:spcBef>
          <a:spcPct val="0"/>
        </a:spcBef>
        <a:spcAft>
          <a:spcPct val="0"/>
        </a:spcAft>
        <a:defRPr sz="4400" b="1">
          <a:solidFill>
            <a:srgbClr val="FFFFFF"/>
          </a:solidFill>
          <a:latin typeface="Arial" charset="0"/>
          <a:ea typeface="MS PGothic" pitchFamily="34" charset="-128"/>
          <a:cs typeface="ＭＳ Ｐゴシック" charset="0"/>
        </a:defRPr>
      </a:lvl2pPr>
      <a:lvl3pPr algn="ctr" rtl="0" eaLnBrk="1" fontAlgn="base" hangingPunct="1">
        <a:spcBef>
          <a:spcPct val="0"/>
        </a:spcBef>
        <a:spcAft>
          <a:spcPct val="0"/>
        </a:spcAft>
        <a:defRPr sz="4400" b="1">
          <a:solidFill>
            <a:srgbClr val="FFFFFF"/>
          </a:solidFill>
          <a:latin typeface="Arial" charset="0"/>
          <a:ea typeface="MS PGothic" pitchFamily="34" charset="-128"/>
          <a:cs typeface="ＭＳ Ｐゴシック" charset="0"/>
        </a:defRPr>
      </a:lvl3pPr>
      <a:lvl4pPr algn="ctr" rtl="0" eaLnBrk="1" fontAlgn="base" hangingPunct="1">
        <a:spcBef>
          <a:spcPct val="0"/>
        </a:spcBef>
        <a:spcAft>
          <a:spcPct val="0"/>
        </a:spcAft>
        <a:defRPr sz="4400" b="1">
          <a:solidFill>
            <a:srgbClr val="FFFFFF"/>
          </a:solidFill>
          <a:latin typeface="Arial" charset="0"/>
          <a:ea typeface="MS PGothic" pitchFamily="34" charset="-128"/>
          <a:cs typeface="ＭＳ Ｐゴシック" charset="0"/>
        </a:defRPr>
      </a:lvl4pPr>
      <a:lvl5pPr algn="ctr" rtl="0" eaLnBrk="1" fontAlgn="base" hangingPunct="1">
        <a:spcBef>
          <a:spcPct val="0"/>
        </a:spcBef>
        <a:spcAft>
          <a:spcPct val="0"/>
        </a:spcAft>
        <a:defRPr sz="4400" b="1">
          <a:solidFill>
            <a:srgbClr val="FFFFFF"/>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b="1">
          <a:solidFill>
            <a:srgbClr val="FFFFFF"/>
          </a:solidFill>
          <a:latin typeface="Arial" charset="0"/>
        </a:defRPr>
      </a:lvl6pPr>
      <a:lvl7pPr marL="914400" algn="ctr" rtl="0" eaLnBrk="1" fontAlgn="base" hangingPunct="1">
        <a:spcBef>
          <a:spcPct val="0"/>
        </a:spcBef>
        <a:spcAft>
          <a:spcPct val="0"/>
        </a:spcAft>
        <a:defRPr sz="4400" b="1">
          <a:solidFill>
            <a:srgbClr val="FFFFFF"/>
          </a:solidFill>
          <a:latin typeface="Arial" charset="0"/>
        </a:defRPr>
      </a:lvl7pPr>
      <a:lvl8pPr marL="1371600" algn="ctr" rtl="0" eaLnBrk="1" fontAlgn="base" hangingPunct="1">
        <a:spcBef>
          <a:spcPct val="0"/>
        </a:spcBef>
        <a:spcAft>
          <a:spcPct val="0"/>
        </a:spcAft>
        <a:defRPr sz="4400" b="1">
          <a:solidFill>
            <a:srgbClr val="FFFFFF"/>
          </a:solidFill>
          <a:latin typeface="Arial" charset="0"/>
        </a:defRPr>
      </a:lvl8pPr>
      <a:lvl9pPr marL="1828800" algn="ctr"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defRPr sz="3600" b="1">
          <a:solidFill>
            <a:srgbClr val="FFFFA7"/>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lr>
          <a:srgbClr val="FF0000"/>
        </a:buClr>
        <a:buChar char="•"/>
        <a:defRPr sz="3200" b="1" i="0" u="none">
          <a:solidFill>
            <a:srgbClr val="FFFF00"/>
          </a:solidFill>
          <a:latin typeface="+mn-lt"/>
          <a:ea typeface="MS PGothic" pitchFamily="34" charset="-128"/>
        </a:defRPr>
      </a:lvl2pPr>
      <a:lvl3pPr marL="1143000" indent="-228600" algn="l" rtl="0" eaLnBrk="1" fontAlgn="base" hangingPunct="1">
        <a:spcBef>
          <a:spcPct val="20000"/>
        </a:spcBef>
        <a:spcAft>
          <a:spcPct val="0"/>
        </a:spcAft>
        <a:defRPr sz="2400">
          <a:solidFill>
            <a:schemeClr val="tx1"/>
          </a:solidFill>
          <a:latin typeface="Times New Roman" pitchFamily="18" charset="0"/>
          <a:ea typeface="MS PGothic" pitchFamily="34" charset="-128"/>
        </a:defRPr>
      </a:lvl3pPr>
      <a:lvl4pPr marL="1600200" indent="-228600" algn="l" rtl="0" eaLnBrk="1" fontAlgn="base" hangingPunct="1">
        <a:spcBef>
          <a:spcPct val="20000"/>
        </a:spcBef>
        <a:spcAft>
          <a:spcPct val="0"/>
        </a:spcAft>
        <a:buChar char="–"/>
        <a:defRPr sz="2000">
          <a:solidFill>
            <a:schemeClr val="tx1"/>
          </a:solidFill>
          <a:latin typeface="Times New Roman" pitchFamily="18" charset="0"/>
          <a:ea typeface="MS PGothic" pitchFamily="34" charset="-128"/>
        </a:defRPr>
      </a:lvl4pPr>
      <a:lvl5pPr marL="2057400" indent="-228600" algn="l" rtl="0" eaLnBrk="1" fontAlgn="base" hangingPunct="1">
        <a:spcBef>
          <a:spcPct val="20000"/>
        </a:spcBef>
        <a:spcAft>
          <a:spcPct val="0"/>
        </a:spcAft>
        <a:buChar char="»"/>
        <a:defRPr sz="2000">
          <a:solidFill>
            <a:schemeClr val="tx1"/>
          </a:solidFill>
          <a:latin typeface="Times New Roman" pitchFamily="18" charset="0"/>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Times New Roman" pitchFamily="18" charset="0"/>
        </a:defRPr>
      </a:lvl6pPr>
      <a:lvl7pPr marL="2971800" indent="-228600" algn="l" rtl="0" eaLnBrk="1" fontAlgn="base" hangingPunct="1">
        <a:spcBef>
          <a:spcPct val="20000"/>
        </a:spcBef>
        <a:spcAft>
          <a:spcPct val="0"/>
        </a:spcAft>
        <a:buChar char="»"/>
        <a:defRPr sz="2000">
          <a:solidFill>
            <a:schemeClr val="tx1"/>
          </a:solidFill>
          <a:latin typeface="Times New Roman" pitchFamily="18" charset="0"/>
        </a:defRPr>
      </a:lvl7pPr>
      <a:lvl8pPr marL="3429000" indent="-228600" algn="l" rtl="0" eaLnBrk="1" fontAlgn="base" hangingPunct="1">
        <a:spcBef>
          <a:spcPct val="20000"/>
        </a:spcBef>
        <a:spcAft>
          <a:spcPct val="0"/>
        </a:spcAft>
        <a:buChar char="»"/>
        <a:defRPr sz="2000">
          <a:solidFill>
            <a:schemeClr val="tx1"/>
          </a:solidFill>
          <a:latin typeface="Times New Roman" pitchFamily="18" charset="0"/>
        </a:defRPr>
      </a:lvl8pPr>
      <a:lvl9pPr marL="3886200" indent="-228600"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mindfulnessgroup.blog/" TargetMode="External"/><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hyperlink" Target="mailto:cecilialoving@aol.com" TargetMode="External"/><Relationship Id="rId5" Type="http://schemas.openxmlformats.org/officeDocument/2006/relationships/hyperlink" Target="http://www.spiritmuvblog.com/" TargetMode="External"/><Relationship Id="rId4" Type="http://schemas.openxmlformats.org/officeDocument/2006/relationships/hyperlink" Target="http://www.godisabrowngirltoo.wordpress.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8610600" cy="1754327"/>
          </a:xfrm>
          <a:prstGeom prst="rect">
            <a:avLst/>
          </a:prstGeom>
          <a:noFill/>
        </p:spPr>
        <p:txBody>
          <a:bodyPr wrap="square" rtlCol="0">
            <a:spAutoFit/>
          </a:bodyPr>
          <a:lstStyle/>
          <a:p>
            <a:pPr algn="ctr"/>
            <a:r>
              <a:rPr lang="en-US" sz="5400" b="1" spc="50" dirty="0">
                <a:ln w="12700" cmpd="sng">
                  <a:solidFill>
                    <a:schemeClr val="accent6">
                      <a:satMod val="120000"/>
                      <a:shade val="80000"/>
                    </a:schemeClr>
                  </a:solidFill>
                  <a:prstDash val="solid"/>
                </a:ln>
                <a:solidFill>
                  <a:srgbClr val="000000"/>
                </a:solidFill>
                <a:effectLst/>
                <a:latin typeface="Book Antiqua"/>
                <a:cs typeface="Book Antiqua"/>
              </a:rPr>
              <a:t>OUTSMARTING </a:t>
            </a:r>
            <a:br>
              <a:rPr lang="en-US" sz="5400" b="1" spc="50" dirty="0">
                <a:ln w="12700" cmpd="sng">
                  <a:solidFill>
                    <a:schemeClr val="accent6">
                      <a:satMod val="120000"/>
                      <a:shade val="80000"/>
                    </a:schemeClr>
                  </a:solidFill>
                  <a:prstDash val="solid"/>
                </a:ln>
                <a:solidFill>
                  <a:srgbClr val="000000"/>
                </a:solidFill>
                <a:effectLst/>
                <a:latin typeface="Book Antiqua"/>
                <a:cs typeface="Book Antiqua"/>
              </a:rPr>
            </a:br>
            <a:r>
              <a:rPr lang="en-US" sz="5400" b="1" spc="50" dirty="0">
                <a:ln w="12700" cmpd="sng">
                  <a:solidFill>
                    <a:schemeClr val="accent6">
                      <a:satMod val="120000"/>
                      <a:shade val="80000"/>
                    </a:schemeClr>
                  </a:solidFill>
                  <a:prstDash val="solid"/>
                </a:ln>
                <a:solidFill>
                  <a:srgbClr val="000000"/>
                </a:solidFill>
                <a:effectLst/>
                <a:latin typeface="Book Antiqua"/>
                <a:cs typeface="Book Antiqua"/>
              </a:rPr>
              <a:t>UNCONSCIOUS BIAS </a:t>
            </a:r>
          </a:p>
        </p:txBody>
      </p:sp>
      <p:sp>
        <p:nvSpPr>
          <p:cNvPr id="6" name="TextBox 5"/>
          <p:cNvSpPr txBox="1"/>
          <p:nvPr/>
        </p:nvSpPr>
        <p:spPr>
          <a:xfrm>
            <a:off x="533400" y="381000"/>
            <a:ext cx="8153400" cy="369332"/>
          </a:xfrm>
          <a:prstGeom prst="rect">
            <a:avLst/>
          </a:prstGeom>
          <a:noFill/>
        </p:spPr>
        <p:txBody>
          <a:bodyPr wrap="square" rtlCol="0">
            <a:spAutoFit/>
          </a:bodyPr>
          <a:lstStyle/>
          <a:p>
            <a:endParaRPr lang="en-US" dirty="0"/>
          </a:p>
        </p:txBody>
      </p:sp>
      <p:sp>
        <p:nvSpPr>
          <p:cNvPr id="7" name="TextBox 6"/>
          <p:cNvSpPr txBox="1"/>
          <p:nvPr/>
        </p:nvSpPr>
        <p:spPr>
          <a:xfrm>
            <a:off x="0" y="0"/>
            <a:ext cx="9144000" cy="766363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pPr algn="ctr"/>
            <a:endParaRPr lang="en-US" sz="2000" b="1" dirty="0">
              <a:solidFill>
                <a:srgbClr val="A3D0D8"/>
              </a:solidFill>
              <a:latin typeface="Book Antiqua"/>
              <a:cs typeface="Book Antiqua"/>
            </a:endParaRPr>
          </a:p>
          <a:p>
            <a:pPr algn="ctr"/>
            <a:r>
              <a:rPr lang="en-US" sz="1600" b="1" dirty="0">
                <a:solidFill>
                  <a:srgbClr val="018B96"/>
                </a:solidFill>
                <a:effectLst>
                  <a:outerShdw blurRad="38100" dist="38100" dir="2700000" algn="tl">
                    <a:srgbClr val="000000">
                      <a:alpha val="43137"/>
                    </a:srgbClr>
                  </a:outerShdw>
                </a:effectLst>
                <a:latin typeface="Book Antiqua"/>
                <a:cs typeface="Book Antiqua"/>
              </a:rPr>
              <a:t>15</a:t>
            </a:r>
            <a:r>
              <a:rPr lang="en-US" sz="1600" b="1" baseline="30000" dirty="0">
                <a:solidFill>
                  <a:srgbClr val="018B96"/>
                </a:solidFill>
                <a:effectLst>
                  <a:outerShdw blurRad="38100" dist="38100" dir="2700000" algn="tl">
                    <a:srgbClr val="000000">
                      <a:alpha val="43137"/>
                    </a:srgbClr>
                  </a:outerShdw>
                </a:effectLst>
                <a:latin typeface="Book Antiqua"/>
                <a:cs typeface="Book Antiqua"/>
              </a:rPr>
              <a:t>th</a:t>
            </a:r>
            <a:r>
              <a:rPr lang="en-US" sz="1600" b="1" dirty="0">
                <a:solidFill>
                  <a:srgbClr val="018B96"/>
                </a:solidFill>
                <a:effectLst>
                  <a:outerShdw blurRad="38100" dist="38100" dir="2700000" algn="tl">
                    <a:srgbClr val="000000">
                      <a:alpha val="43137"/>
                    </a:srgbClr>
                  </a:outerShdw>
                </a:effectLst>
                <a:latin typeface="Book Antiqua"/>
                <a:cs typeface="Book Antiqua"/>
              </a:rPr>
              <a:t> Annual Corporate Counsel Women of Color Conference</a:t>
            </a:r>
            <a:br>
              <a:rPr lang="en-US" sz="1600" b="1" dirty="0">
                <a:solidFill>
                  <a:srgbClr val="018B96"/>
                </a:solidFill>
                <a:effectLst>
                  <a:outerShdw blurRad="38100" dist="38100" dir="2700000" algn="tl">
                    <a:srgbClr val="000000">
                      <a:alpha val="43137"/>
                    </a:srgbClr>
                  </a:outerShdw>
                </a:effectLst>
                <a:latin typeface="Book Antiqua"/>
                <a:cs typeface="Book Antiqua"/>
              </a:rPr>
            </a:br>
            <a:r>
              <a:rPr lang="en-US" sz="1600" b="1" dirty="0">
                <a:solidFill>
                  <a:srgbClr val="018B96"/>
                </a:solidFill>
                <a:effectLst>
                  <a:outerShdw blurRad="38100" dist="38100" dir="2700000" algn="tl">
                    <a:srgbClr val="000000">
                      <a:alpha val="43137"/>
                    </a:srgbClr>
                  </a:outerShdw>
                </a:effectLst>
                <a:latin typeface="Book Antiqua"/>
                <a:cs typeface="Book Antiqua"/>
              </a:rPr>
              <a:t>Chicago, Illinois – September 25, 2019</a:t>
            </a:r>
          </a:p>
          <a:p>
            <a:pPr algn="ctr"/>
            <a:endParaRPr lang="en-US" sz="1600" b="1" dirty="0">
              <a:solidFill>
                <a:srgbClr val="018B96"/>
              </a:solidFill>
              <a:effectLst>
                <a:outerShdw blurRad="38100" dist="38100" dir="2700000" algn="tl">
                  <a:srgbClr val="000000">
                    <a:alpha val="43137"/>
                  </a:srgbClr>
                </a:outerShdw>
              </a:effectLst>
              <a:latin typeface="Book Antiqua"/>
              <a:cs typeface="Book Antiqua"/>
            </a:endParaRPr>
          </a:p>
          <a:p>
            <a:pPr algn="ctr"/>
            <a:r>
              <a:rPr lang="en-US" sz="3200" b="1" dirty="0">
                <a:solidFill>
                  <a:srgbClr val="243F46"/>
                </a:solidFill>
                <a:effectLst>
                  <a:outerShdw blurRad="38100" dist="38100" dir="2700000" algn="tl">
                    <a:srgbClr val="000000">
                      <a:alpha val="43137"/>
                    </a:srgbClr>
                  </a:outerShdw>
                </a:effectLst>
                <a:latin typeface="Book Antiqua" panose="02040602050305030304" pitchFamily="18" charset="0"/>
              </a:rPr>
              <a:t>Managing Stress</a:t>
            </a:r>
            <a:br>
              <a:rPr lang="en-US" sz="3200" b="1" dirty="0">
                <a:solidFill>
                  <a:srgbClr val="243F46"/>
                </a:solidFill>
                <a:effectLst>
                  <a:outerShdw blurRad="38100" dist="38100" dir="2700000" algn="tl">
                    <a:srgbClr val="000000">
                      <a:alpha val="43137"/>
                    </a:srgbClr>
                  </a:outerShdw>
                </a:effectLst>
                <a:latin typeface="Book Antiqua" panose="02040602050305030304" pitchFamily="18" charset="0"/>
              </a:rPr>
            </a:br>
            <a:r>
              <a:rPr lang="en-US" sz="3200" b="1" dirty="0">
                <a:solidFill>
                  <a:srgbClr val="243F46"/>
                </a:solidFill>
                <a:effectLst>
                  <a:outerShdw blurRad="38100" dist="38100" dir="2700000" algn="tl">
                    <a:srgbClr val="000000">
                      <a:alpha val="43137"/>
                    </a:srgbClr>
                  </a:outerShdw>
                </a:effectLst>
                <a:latin typeface="Book Antiqua" panose="02040602050305030304" pitchFamily="18" charset="0"/>
              </a:rPr>
              <a:t>to Manifest Success</a:t>
            </a:r>
            <a:endParaRPr lang="en-US" sz="3200" b="1" dirty="0">
              <a:solidFill>
                <a:srgbClr val="243F46"/>
              </a:solidFill>
              <a:effectLst>
                <a:outerShdw blurRad="38100" dist="38100" dir="2700000" algn="tl">
                  <a:srgbClr val="000000">
                    <a:alpha val="43137"/>
                  </a:srgbClr>
                </a:outerShdw>
              </a:effectLst>
              <a:latin typeface="Book Antiqua" panose="02040602050305030304" pitchFamily="18" charset="0"/>
              <a:cs typeface="Book Antiqua"/>
            </a:endParaRPr>
          </a:p>
          <a:p>
            <a:pPr algn="ctr"/>
            <a:br>
              <a:rPr lang="en-US" sz="2000" b="1" dirty="0">
                <a:solidFill>
                  <a:srgbClr val="FFFFFF"/>
                </a:solidFill>
                <a:effectLst>
                  <a:outerShdw blurRad="38100" dist="38100" dir="2700000" algn="tl">
                    <a:srgbClr val="000000">
                      <a:alpha val="43137"/>
                    </a:srgbClr>
                  </a:outerShdw>
                </a:effectLst>
                <a:latin typeface="Book Antiqua"/>
                <a:cs typeface="Book Antiqua"/>
              </a:rPr>
            </a:br>
            <a:endParaRPr lang="en-US" sz="2000" b="1" dirty="0">
              <a:solidFill>
                <a:srgbClr val="FFFFFF"/>
              </a:solidFill>
              <a:effectLst>
                <a:outerShdw blurRad="38100" dist="38100" dir="2700000" algn="tl">
                  <a:srgbClr val="000000">
                    <a:alpha val="43137"/>
                  </a:srgbClr>
                </a:outerShdw>
              </a:effectLst>
              <a:latin typeface="Book Antiqua"/>
              <a:cs typeface="Book Antiqua"/>
            </a:endParaRPr>
          </a:p>
          <a:p>
            <a:pPr algn="ctr"/>
            <a:endParaRPr lang="en-US" sz="3200" b="1" dirty="0">
              <a:solidFill>
                <a:srgbClr val="A3D0D8"/>
              </a:solidFill>
              <a:latin typeface="Book Antiqua"/>
              <a:cs typeface="Book Antiqua"/>
            </a:endParaRPr>
          </a:p>
          <a:p>
            <a:pPr algn="ctr"/>
            <a:endParaRPr lang="en-US" sz="3200" b="1" dirty="0">
              <a:solidFill>
                <a:srgbClr val="A3D0D8"/>
              </a:solidFill>
              <a:latin typeface="Book Antiqua"/>
              <a:cs typeface="Book Antiqua"/>
            </a:endParaRPr>
          </a:p>
          <a:p>
            <a:pPr algn="ctr"/>
            <a:endParaRPr lang="en-US" sz="3200" b="1" dirty="0">
              <a:solidFill>
                <a:srgbClr val="A3D0D8"/>
              </a:solidFill>
              <a:latin typeface="Book Antiqua"/>
              <a:cs typeface="Book Antiqua"/>
            </a:endParaRPr>
          </a:p>
          <a:p>
            <a:pPr algn="ctr"/>
            <a:endParaRPr lang="en-US" sz="3200" b="1" dirty="0">
              <a:solidFill>
                <a:srgbClr val="A3D0D8"/>
              </a:solidFill>
              <a:latin typeface="Book Antiqua"/>
              <a:cs typeface="Book Antiqua"/>
            </a:endParaRPr>
          </a:p>
          <a:p>
            <a:pPr algn="ctr"/>
            <a:endParaRPr lang="en-US" sz="3200" b="1" dirty="0">
              <a:solidFill>
                <a:srgbClr val="A3D0D8"/>
              </a:solidFill>
              <a:latin typeface="Book Antiqua"/>
              <a:cs typeface="Book Antiqua"/>
            </a:endParaRPr>
          </a:p>
          <a:p>
            <a:pPr algn="ctr"/>
            <a:endParaRPr lang="en-US" sz="32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pPr algn="ctr"/>
            <a:endParaRPr lang="en-US" sz="2400" b="1" dirty="0">
              <a:solidFill>
                <a:schemeClr val="accent6">
                  <a:lumMod val="60000"/>
                  <a:lumOff val="40000"/>
                </a:schemeClr>
              </a:solidFill>
              <a:latin typeface="Book Antiqua"/>
              <a:cs typeface="Book Antiqua"/>
            </a:endParaRPr>
          </a:p>
          <a:p>
            <a:pPr algn="ctr"/>
            <a:r>
              <a:rPr lang="en-US" sz="2800" b="1" dirty="0">
                <a:solidFill>
                  <a:srgbClr val="FFFFFF"/>
                </a:solidFill>
                <a:effectLst>
                  <a:outerShdw blurRad="38100" dist="38100" dir="2700000" algn="tl">
                    <a:srgbClr val="000000">
                      <a:alpha val="43137"/>
                    </a:srgbClr>
                  </a:outerShdw>
                </a:effectLst>
                <a:latin typeface="Book Antiqua"/>
                <a:cs typeface="Book Antiqua"/>
              </a:rPr>
              <a:t>CECILIA B. LOVING</a:t>
            </a:r>
            <a:br>
              <a:rPr lang="en-US" sz="1600" b="1" dirty="0">
                <a:solidFill>
                  <a:srgbClr val="FFFFFF"/>
                </a:solidFill>
                <a:effectLst>
                  <a:outerShdw blurRad="38100" dist="38100" dir="2700000" algn="tl">
                    <a:srgbClr val="000000">
                      <a:alpha val="43137"/>
                    </a:srgbClr>
                  </a:outerShdw>
                </a:effectLst>
                <a:latin typeface="Book Antiqua"/>
                <a:cs typeface="Book Antiqua"/>
              </a:rPr>
            </a:br>
            <a:endParaRPr lang="en-US" sz="1600" b="1" dirty="0">
              <a:solidFill>
                <a:srgbClr val="FFFFFF"/>
              </a:solidFill>
              <a:effectLst>
                <a:outerShdw blurRad="38100" dist="38100" dir="2700000" algn="tl">
                  <a:srgbClr val="000000">
                    <a:alpha val="43137"/>
                  </a:srgbClr>
                </a:outerShdw>
              </a:effectLst>
              <a:latin typeface="Book Antiqua"/>
              <a:cs typeface="Book Antiqua"/>
            </a:endParaRPr>
          </a:p>
          <a:p>
            <a:pPr algn="ctr"/>
            <a:endParaRPr lang="en-US" sz="2000" b="1" dirty="0">
              <a:solidFill>
                <a:srgbClr val="FFFFFF"/>
              </a:solidFill>
              <a:effectLst>
                <a:outerShdw blurRad="38100" dist="38100" dir="2700000" algn="tl">
                  <a:srgbClr val="000000">
                    <a:alpha val="43137"/>
                  </a:srgbClr>
                </a:outerShdw>
              </a:effectLst>
              <a:latin typeface="Book Antiqua"/>
              <a:cs typeface="Book Antiqua"/>
            </a:endParaRPr>
          </a:p>
          <a:p>
            <a:pPr algn="ctr"/>
            <a:endParaRPr lang="en-US" sz="2000" b="1" dirty="0">
              <a:solidFill>
                <a:srgbClr val="FFFFFF"/>
              </a:solidFill>
              <a:effectLst>
                <a:outerShdw blurRad="38100" dist="38100" dir="2700000" algn="tl">
                  <a:srgbClr val="000000">
                    <a:alpha val="43137"/>
                  </a:srgbClr>
                </a:outerShdw>
              </a:effectLst>
              <a:latin typeface="Book Antiqua"/>
              <a:cs typeface="Book Antiqua"/>
            </a:endParaRPr>
          </a:p>
          <a:p>
            <a:pPr algn="ctr"/>
            <a:endParaRPr lang="en-US" sz="2000" b="1" dirty="0">
              <a:solidFill>
                <a:schemeClr val="tx2">
                  <a:lumMod val="75000"/>
                </a:schemeClr>
              </a:solidFill>
              <a:latin typeface="Book Antiqua"/>
              <a:cs typeface="Book Antiqua"/>
            </a:endParaRPr>
          </a:p>
        </p:txBody>
      </p:sp>
    </p:spTree>
    <p:extLst>
      <p:ext uri="{BB962C8B-B14F-4D97-AF65-F5344CB8AC3E}">
        <p14:creationId xmlns:p14="http://schemas.microsoft.com/office/powerpoint/2010/main" val="328435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1524000" y="381000"/>
            <a:ext cx="5867400" cy="861774"/>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Book Antiqua" panose="02040602050305030304" pitchFamily="18" charset="0"/>
              </a:rPr>
              <a:t>3 – Listen Without Judgment</a:t>
            </a:r>
          </a:p>
          <a:p>
            <a:endParaRPr lang="en-US" dirty="0"/>
          </a:p>
        </p:txBody>
      </p:sp>
    </p:spTree>
    <p:extLst>
      <p:ext uri="{BB962C8B-B14F-4D97-AF65-F5344CB8AC3E}">
        <p14:creationId xmlns:p14="http://schemas.microsoft.com/office/powerpoint/2010/main" val="3655923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5" y="0"/>
            <a:ext cx="9133390" cy="6857999"/>
          </a:xfrm>
          <a:prstGeom prst="rect">
            <a:avLst/>
          </a:prstGeom>
        </p:spPr>
      </p:pic>
      <p:sp>
        <p:nvSpPr>
          <p:cNvPr id="3" name="TextBox 2"/>
          <p:cNvSpPr txBox="1"/>
          <p:nvPr/>
        </p:nvSpPr>
        <p:spPr>
          <a:xfrm>
            <a:off x="1524000" y="381000"/>
            <a:ext cx="5867400" cy="6186309"/>
          </a:xfrm>
          <a:prstGeom prst="rect">
            <a:avLst/>
          </a:prstGeom>
          <a:noFill/>
        </p:spPr>
        <p:txBody>
          <a:bodyPr wrap="square" rtlCol="0">
            <a:spAutoFit/>
          </a:bodyPr>
          <a:lstStyle/>
          <a:p>
            <a:endParaRPr lang="en-US" b="1" dirty="0">
              <a:solidFill>
                <a:srgbClr val="09081C"/>
              </a:solidFill>
              <a:latin typeface="Book Antiqua" panose="02040602050305030304" pitchFamily="18" charset="0"/>
            </a:endParaRPr>
          </a:p>
          <a:p>
            <a:endParaRPr lang="en-US" b="1" dirty="0">
              <a:solidFill>
                <a:srgbClr val="09081C"/>
              </a:solidFill>
              <a:latin typeface="Book Antiqua" panose="02040602050305030304" pitchFamily="18" charset="0"/>
            </a:endParaRPr>
          </a:p>
          <a:p>
            <a:endParaRPr lang="en-US" b="1" dirty="0">
              <a:solidFill>
                <a:srgbClr val="09081C"/>
              </a:solidFill>
              <a:latin typeface="Book Antiqua" panose="02040602050305030304" pitchFamily="18" charset="0"/>
            </a:endParaRPr>
          </a:p>
          <a:p>
            <a:endParaRPr lang="en-US" b="1" dirty="0">
              <a:solidFill>
                <a:srgbClr val="09081C"/>
              </a:solidFill>
              <a:latin typeface="Book Antiqua" panose="02040602050305030304" pitchFamily="18" charset="0"/>
            </a:endParaRPr>
          </a:p>
          <a:p>
            <a:endParaRPr lang="en-US" b="1" dirty="0">
              <a:solidFill>
                <a:srgbClr val="09081C"/>
              </a:solidFill>
              <a:latin typeface="Book Antiqua" panose="02040602050305030304" pitchFamily="18" charset="0"/>
            </a:endParaRPr>
          </a:p>
          <a:p>
            <a:r>
              <a:rPr lang="en-US" b="1" dirty="0">
                <a:solidFill>
                  <a:srgbClr val="09081C"/>
                </a:solidFill>
                <a:latin typeface="Book Antiqua" panose="02040602050305030304" pitchFamily="18" charset="0"/>
              </a:rPr>
              <a:t>		The process of both giving </a:t>
            </a:r>
          </a:p>
          <a:p>
            <a:r>
              <a:rPr lang="en-US" b="1" dirty="0">
                <a:solidFill>
                  <a:srgbClr val="09081C"/>
                </a:solidFill>
                <a:latin typeface="Book Antiqua" panose="02040602050305030304" pitchFamily="18" charset="0"/>
              </a:rPr>
              <a:t>		and receiving a story is 				transformational.  </a:t>
            </a:r>
          </a:p>
          <a:p>
            <a:r>
              <a:rPr lang="en-US" b="1" dirty="0">
                <a:solidFill>
                  <a:srgbClr val="09081C"/>
                </a:solidFill>
                <a:latin typeface="Book Antiqua" panose="02040602050305030304" pitchFamily="18" charset="0"/>
              </a:rPr>
              <a:t>		</a:t>
            </a:r>
          </a:p>
          <a:p>
            <a:r>
              <a:rPr lang="en-US" b="1" dirty="0">
                <a:solidFill>
                  <a:srgbClr val="09081C"/>
                </a:solidFill>
                <a:latin typeface="Book Antiqua" panose="02040602050305030304" pitchFamily="18" charset="0"/>
              </a:rPr>
              <a:t>		We have to be </a:t>
            </a:r>
          </a:p>
          <a:p>
            <a:r>
              <a:rPr lang="en-US" b="1" dirty="0">
                <a:solidFill>
                  <a:srgbClr val="09081C"/>
                </a:solidFill>
                <a:latin typeface="Book Antiqua" panose="02040602050305030304" pitchFamily="18" charset="0"/>
              </a:rPr>
              <a:t>		courageous enough </a:t>
            </a:r>
          </a:p>
          <a:p>
            <a:r>
              <a:rPr lang="en-US" b="1" dirty="0">
                <a:solidFill>
                  <a:srgbClr val="09081C"/>
                </a:solidFill>
                <a:latin typeface="Book Antiqua" panose="02040602050305030304" pitchFamily="18" charset="0"/>
              </a:rPr>
              <a:t>		to give our stories </a:t>
            </a:r>
          </a:p>
          <a:p>
            <a:r>
              <a:rPr lang="en-US" b="1" dirty="0">
                <a:solidFill>
                  <a:srgbClr val="09081C"/>
                </a:solidFill>
                <a:latin typeface="Book Antiqua" panose="02040602050305030304" pitchFamily="18" charset="0"/>
              </a:rPr>
              <a:t>		to our audience, </a:t>
            </a:r>
          </a:p>
          <a:p>
            <a:r>
              <a:rPr lang="en-US" b="1" dirty="0">
                <a:solidFill>
                  <a:srgbClr val="09081C"/>
                </a:solidFill>
                <a:latin typeface="Book Antiqua" panose="02040602050305030304" pitchFamily="18" charset="0"/>
              </a:rPr>
              <a:t>		to allow them to contain it, </a:t>
            </a:r>
          </a:p>
          <a:p>
            <a:r>
              <a:rPr lang="en-US" b="1" dirty="0">
                <a:solidFill>
                  <a:srgbClr val="09081C"/>
                </a:solidFill>
                <a:latin typeface="Book Antiqua" panose="02040602050305030304" pitchFamily="18" charset="0"/>
              </a:rPr>
              <a:t>		and then let it go. </a:t>
            </a:r>
          </a:p>
          <a:p>
            <a:endParaRPr lang="en-US" b="1" dirty="0">
              <a:solidFill>
                <a:srgbClr val="09081C"/>
              </a:solidFill>
              <a:latin typeface="Book Antiqua" panose="02040602050305030304" pitchFamily="18" charset="0"/>
            </a:endParaRPr>
          </a:p>
          <a:p>
            <a:r>
              <a:rPr lang="en-US" b="1" dirty="0">
                <a:solidFill>
                  <a:srgbClr val="09081C"/>
                </a:solidFill>
                <a:latin typeface="Book Antiqua" panose="02040602050305030304" pitchFamily="18" charset="0"/>
              </a:rPr>
              <a:t>		Take something </a:t>
            </a:r>
          </a:p>
          <a:p>
            <a:r>
              <a:rPr lang="en-US" b="1" dirty="0">
                <a:solidFill>
                  <a:srgbClr val="09081C"/>
                </a:solidFill>
                <a:latin typeface="Book Antiqua" panose="02040602050305030304" pitchFamily="18" charset="0"/>
              </a:rPr>
              <a:t>		that matters deeply </a:t>
            </a:r>
          </a:p>
          <a:p>
            <a:r>
              <a:rPr lang="en-US" b="1" dirty="0">
                <a:solidFill>
                  <a:srgbClr val="09081C"/>
                </a:solidFill>
                <a:latin typeface="Book Antiqua" panose="02040602050305030304" pitchFamily="18" charset="0"/>
              </a:rPr>
              <a:t>		and rebuild it </a:t>
            </a:r>
          </a:p>
          <a:p>
            <a:r>
              <a:rPr lang="en-US" b="1" dirty="0">
                <a:solidFill>
                  <a:srgbClr val="09081C"/>
                </a:solidFill>
                <a:latin typeface="Book Antiqua" panose="02040602050305030304" pitchFamily="18" charset="0"/>
              </a:rPr>
              <a:t>		inside the mind</a:t>
            </a:r>
          </a:p>
          <a:p>
            <a:r>
              <a:rPr lang="en-US" b="1" dirty="0">
                <a:solidFill>
                  <a:srgbClr val="09081C"/>
                </a:solidFill>
                <a:latin typeface="Book Antiqua" panose="02040602050305030304" pitchFamily="18" charset="0"/>
              </a:rPr>
              <a:t>		of your listener.</a:t>
            </a:r>
            <a:endParaRPr lang="en-US" dirty="0">
              <a:solidFill>
                <a:srgbClr val="09081C"/>
              </a:solidFill>
            </a:endParaRPr>
          </a:p>
          <a:p>
            <a:endParaRPr lang="en-US" dirty="0"/>
          </a:p>
        </p:txBody>
      </p:sp>
    </p:spTree>
    <p:extLst>
      <p:ext uri="{BB962C8B-B14F-4D97-AF65-F5344CB8AC3E}">
        <p14:creationId xmlns:p14="http://schemas.microsoft.com/office/powerpoint/2010/main" val="396566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2" name="TextBox 1"/>
          <p:cNvSpPr txBox="1"/>
          <p:nvPr/>
        </p:nvSpPr>
        <p:spPr>
          <a:xfrm>
            <a:off x="1981200" y="304800"/>
            <a:ext cx="5257800" cy="584775"/>
          </a:xfrm>
          <a:prstGeom prst="rect">
            <a:avLst/>
          </a:prstGeom>
          <a:noFill/>
        </p:spPr>
        <p:txBody>
          <a:bodyPr wrap="square" rtlCol="0">
            <a:spAutoFit/>
          </a:bodyPr>
          <a:lstStyle/>
          <a:p>
            <a:pPr algn="ctr"/>
            <a:r>
              <a:rPr lang="en-US" sz="3200" b="1" dirty="0">
                <a:solidFill>
                  <a:srgbClr val="193290"/>
                </a:solidFill>
                <a:effectLst>
                  <a:outerShdw blurRad="38100" dist="38100" dir="2700000" algn="tl">
                    <a:srgbClr val="000000">
                      <a:alpha val="43137"/>
                    </a:srgbClr>
                  </a:outerShdw>
                </a:effectLst>
                <a:latin typeface="Book Antiqua" panose="02040602050305030304" pitchFamily="18" charset="0"/>
              </a:rPr>
              <a:t>4 – Love Beyond Kindness</a:t>
            </a:r>
          </a:p>
        </p:txBody>
      </p:sp>
    </p:spTree>
    <p:extLst>
      <p:ext uri="{BB962C8B-B14F-4D97-AF65-F5344CB8AC3E}">
        <p14:creationId xmlns:p14="http://schemas.microsoft.com/office/powerpoint/2010/main" val="3917692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4" y="0"/>
            <a:ext cx="9133390" cy="6857999"/>
          </a:xfrm>
          <a:prstGeom prst="rect">
            <a:avLst/>
          </a:prstGeom>
        </p:spPr>
      </p:pic>
      <p:sp>
        <p:nvSpPr>
          <p:cNvPr id="2" name="TextBox 1"/>
          <p:cNvSpPr txBox="1"/>
          <p:nvPr/>
        </p:nvSpPr>
        <p:spPr>
          <a:xfrm>
            <a:off x="533400" y="304800"/>
            <a:ext cx="8458200" cy="3539430"/>
          </a:xfrm>
          <a:prstGeom prst="rect">
            <a:avLst/>
          </a:prstGeom>
          <a:noFill/>
        </p:spPr>
        <p:txBody>
          <a:bodyPr wrap="square" rtlCol="0">
            <a:spAutoFit/>
          </a:bodyPr>
          <a:lstStyle/>
          <a:p>
            <a:pPr algn="ctr"/>
            <a:r>
              <a:rPr lang="en-US" sz="3200" b="1" dirty="0">
                <a:solidFill>
                  <a:srgbClr val="FBE405"/>
                </a:solidFill>
                <a:effectLst>
                  <a:outerShdw blurRad="38100" dist="38100" dir="2700000" algn="tl">
                    <a:srgbClr val="000000">
                      <a:alpha val="43137"/>
                    </a:srgbClr>
                  </a:outerShdw>
                </a:effectLst>
                <a:latin typeface="Book Antiqua" panose="02040602050305030304" pitchFamily="18" charset="0"/>
              </a:rPr>
              <a:t>Love not only reduces stress but also illness.  </a:t>
            </a:r>
            <a:br>
              <a:rPr lang="en-US" sz="3200" b="1" dirty="0">
                <a:solidFill>
                  <a:srgbClr val="FBE405"/>
                </a:solidFill>
                <a:effectLst>
                  <a:outerShdw blurRad="38100" dist="38100" dir="2700000" algn="tl">
                    <a:srgbClr val="000000">
                      <a:alpha val="43137"/>
                    </a:srgbClr>
                  </a:outerShdw>
                </a:effectLst>
                <a:latin typeface="Book Antiqua" panose="02040602050305030304" pitchFamily="18" charset="0"/>
              </a:rPr>
            </a:br>
            <a:r>
              <a:rPr lang="en-US" sz="3200" b="1" dirty="0">
                <a:solidFill>
                  <a:srgbClr val="FBE405"/>
                </a:solidFill>
                <a:effectLst>
                  <a:outerShdw blurRad="38100" dist="38100" dir="2700000" algn="tl">
                    <a:srgbClr val="000000">
                      <a:alpha val="43137"/>
                    </a:srgbClr>
                  </a:outerShdw>
                </a:effectLst>
                <a:latin typeface="Book Antiqua" panose="02040602050305030304" pitchFamily="18" charset="0"/>
              </a:rPr>
              <a:t>Patients actually reduce their hospital stay and subsequent need for medical care with a compassionate physician. </a:t>
            </a:r>
            <a:br>
              <a:rPr lang="en-US" sz="3200" b="1" dirty="0">
                <a:solidFill>
                  <a:srgbClr val="FBE405"/>
                </a:solidFill>
                <a:effectLst>
                  <a:outerShdw blurRad="38100" dist="38100" dir="2700000" algn="tl">
                    <a:srgbClr val="000000">
                      <a:alpha val="43137"/>
                    </a:srgbClr>
                  </a:outerShdw>
                </a:effectLst>
                <a:latin typeface="Book Antiqua" panose="02040602050305030304" pitchFamily="18" charset="0"/>
              </a:rPr>
            </a:br>
            <a:r>
              <a:rPr lang="en-US" sz="3200" b="1" dirty="0">
                <a:solidFill>
                  <a:srgbClr val="FBE405"/>
                </a:solidFill>
                <a:effectLst>
                  <a:outerShdw blurRad="38100" dist="38100" dir="2700000" algn="tl">
                    <a:srgbClr val="000000">
                      <a:alpha val="43137"/>
                    </a:srgbClr>
                  </a:outerShdw>
                </a:effectLst>
                <a:latin typeface="Book Antiqua" panose="02040602050305030304" pitchFamily="18" charset="0"/>
              </a:rPr>
              <a:t>We can be compassionate with our adversaries, </a:t>
            </a:r>
            <a:br>
              <a:rPr lang="en-US" sz="3200" b="1" dirty="0">
                <a:solidFill>
                  <a:srgbClr val="FBE405"/>
                </a:solidFill>
                <a:effectLst>
                  <a:outerShdw blurRad="38100" dist="38100" dir="2700000" algn="tl">
                    <a:srgbClr val="000000">
                      <a:alpha val="43137"/>
                    </a:srgbClr>
                  </a:outerShdw>
                </a:effectLst>
                <a:latin typeface="Book Antiqua" panose="02040602050305030304" pitchFamily="18" charset="0"/>
              </a:rPr>
            </a:br>
            <a:r>
              <a:rPr lang="en-US" sz="3200" b="1" dirty="0">
                <a:solidFill>
                  <a:srgbClr val="FBE405"/>
                </a:solidFill>
                <a:effectLst>
                  <a:outerShdw blurRad="38100" dist="38100" dir="2700000" algn="tl">
                    <a:srgbClr val="000000">
                      <a:alpha val="43137"/>
                    </a:srgbClr>
                  </a:outerShdw>
                </a:effectLst>
                <a:latin typeface="Book Antiqua" panose="02040602050305030304" pitchFamily="18" charset="0"/>
              </a:rPr>
              <a:t>and still win.  </a:t>
            </a:r>
          </a:p>
        </p:txBody>
      </p:sp>
    </p:spTree>
    <p:extLst>
      <p:ext uri="{BB962C8B-B14F-4D97-AF65-F5344CB8AC3E}">
        <p14:creationId xmlns:p14="http://schemas.microsoft.com/office/powerpoint/2010/main" val="44855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7396" cy="6858000"/>
          </a:xfrm>
          <a:prstGeom prst="rect">
            <a:avLst/>
          </a:prstGeom>
        </p:spPr>
      </p:pic>
      <p:sp>
        <p:nvSpPr>
          <p:cNvPr id="2" name="TextBox 1"/>
          <p:cNvSpPr txBox="1"/>
          <p:nvPr/>
        </p:nvSpPr>
        <p:spPr>
          <a:xfrm>
            <a:off x="1981200" y="304800"/>
            <a:ext cx="5257800" cy="523220"/>
          </a:xfrm>
          <a:prstGeom prst="rect">
            <a:avLst/>
          </a:prstGeom>
          <a:noFill/>
        </p:spPr>
        <p:txBody>
          <a:bodyPr wrap="square" rtlCol="0">
            <a:spAutoFit/>
          </a:bodyPr>
          <a:lstStyle/>
          <a:p>
            <a:pPr algn="ctr"/>
            <a:r>
              <a:rPr lang="en-US" sz="2800" b="1" dirty="0">
                <a:solidFill>
                  <a:srgbClr val="FFFFFF"/>
                </a:solidFill>
                <a:effectLst>
                  <a:outerShdw blurRad="38100" dist="38100" dir="2700000" algn="tl">
                    <a:srgbClr val="000000">
                      <a:alpha val="43137"/>
                    </a:srgbClr>
                  </a:outerShdw>
                </a:effectLst>
                <a:latin typeface="Book Antiqua" panose="02040602050305030304" pitchFamily="18" charset="0"/>
              </a:rPr>
              <a:t>5 – Silence Your Inner Critic</a:t>
            </a:r>
          </a:p>
        </p:txBody>
      </p:sp>
    </p:spTree>
    <p:extLst>
      <p:ext uri="{BB962C8B-B14F-4D97-AF65-F5344CB8AC3E}">
        <p14:creationId xmlns:p14="http://schemas.microsoft.com/office/powerpoint/2010/main" val="3727438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7396" cy="6858000"/>
          </a:xfrm>
          <a:prstGeom prst="rect">
            <a:avLst/>
          </a:prstGeom>
        </p:spPr>
      </p:pic>
      <p:sp>
        <p:nvSpPr>
          <p:cNvPr id="2" name="TextBox 1"/>
          <p:cNvSpPr txBox="1"/>
          <p:nvPr/>
        </p:nvSpPr>
        <p:spPr>
          <a:xfrm>
            <a:off x="5410200" y="76200"/>
            <a:ext cx="3158998" cy="4401205"/>
          </a:xfrm>
          <a:prstGeom prst="rect">
            <a:avLst/>
          </a:prstGeom>
          <a:noFill/>
        </p:spPr>
        <p:txBody>
          <a:bodyPr wrap="square" rtlCol="0">
            <a:spAutoFit/>
          </a:bodyPr>
          <a:lstStyle/>
          <a:p>
            <a:pPr algn="ctr"/>
            <a:endPar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pPr algn="ctr"/>
            <a:endPar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pPr algn="ctr"/>
            <a:endPar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pPr algn="ctr"/>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Take a moment and feel reverence for yourself, for all of your mistakes that have contributed to who you are, as well as for all of your gifts, talents, and achievements.  </a:t>
            </a:r>
          </a:p>
          <a:p>
            <a:pPr algn="ctr"/>
            <a:endPar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pPr algn="ctr"/>
            <a:r>
              <a:rPr lang="en-US" sz="2000" b="1" i="1" dirty="0">
                <a:solidFill>
                  <a:srgbClr val="FFFFFF"/>
                </a:solidFill>
                <a:effectLst>
                  <a:outerShdw blurRad="38100" dist="38100" dir="2700000" algn="tl">
                    <a:srgbClr val="000000">
                      <a:alpha val="43137"/>
                    </a:srgbClr>
                  </a:outerShdw>
                </a:effectLst>
                <a:latin typeface="Book Antiqua" panose="02040602050305030304" pitchFamily="18" charset="0"/>
              </a:rPr>
              <a:t>Turn your inner critic</a:t>
            </a:r>
            <a:br>
              <a:rPr lang="en-US" sz="2000" b="1" i="1" dirty="0">
                <a:solidFill>
                  <a:srgbClr val="FFFFFF"/>
                </a:solidFill>
                <a:effectLst>
                  <a:outerShdw blurRad="38100" dist="38100" dir="2700000" algn="tl">
                    <a:srgbClr val="000000">
                      <a:alpha val="43137"/>
                    </a:srgbClr>
                  </a:outerShdw>
                </a:effectLst>
                <a:latin typeface="Book Antiqua" panose="02040602050305030304" pitchFamily="18" charset="0"/>
              </a:rPr>
            </a:br>
            <a:r>
              <a:rPr lang="en-US" sz="2000" b="1" i="1" dirty="0">
                <a:solidFill>
                  <a:srgbClr val="FFFFFF"/>
                </a:solidFill>
                <a:effectLst>
                  <a:outerShdw blurRad="38100" dist="38100" dir="2700000" algn="tl">
                    <a:srgbClr val="000000">
                      <a:alpha val="43137"/>
                    </a:srgbClr>
                  </a:outerShdw>
                </a:effectLst>
                <a:latin typeface="Book Antiqua" panose="02040602050305030304" pitchFamily="18" charset="0"/>
              </a:rPr>
              <a:t>into your inner coach.  </a:t>
            </a:r>
            <a:endParaRPr lang="en-US" sz="2000" i="1" dirty="0">
              <a:solidFill>
                <a:srgbClr val="FFFFFF"/>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733805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7396" cy="6858000"/>
          </a:xfrm>
          <a:prstGeom prst="rect">
            <a:avLst/>
          </a:prstGeom>
        </p:spPr>
      </p:pic>
      <p:sp>
        <p:nvSpPr>
          <p:cNvPr id="2" name="TextBox 1"/>
          <p:cNvSpPr txBox="1"/>
          <p:nvPr/>
        </p:nvSpPr>
        <p:spPr>
          <a:xfrm>
            <a:off x="4343400" y="76200"/>
            <a:ext cx="4419600" cy="5632311"/>
          </a:xfrm>
          <a:prstGeom prst="rect">
            <a:avLst/>
          </a:prstGeom>
          <a:noFill/>
        </p:spPr>
        <p:txBody>
          <a:bodyPr wrap="square" rtlCol="0">
            <a:spAutoFit/>
          </a:bodyPr>
          <a:lstStyle/>
          <a:p>
            <a:endPar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Make your self-talk productive. </a:t>
            </a: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Release self-doubt. </a:t>
            </a: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Replace it with hope, inspiration, and courage. </a:t>
            </a: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Focus on the positive big picture rather than the minutiae of details. </a:t>
            </a: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Evaluate yourself by your intentions and effort and not the outcome.</a:t>
            </a: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Surround yourself with supportive people who will reinforce the praise of your inner coach.  </a:t>
            </a: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Exhale anxiety and inhale empowerment, sending a revitalizing sense of greatness through your body.  </a:t>
            </a: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Feel the presence of gratitude.</a:t>
            </a:r>
          </a:p>
          <a:p>
            <a:pPr algn="ctr"/>
            <a:endPar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2535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7999"/>
          </a:xfrm>
          <a:prstGeom prst="rect">
            <a:avLst/>
          </a:prstGeom>
        </p:spPr>
      </p:pic>
      <p:sp>
        <p:nvSpPr>
          <p:cNvPr id="2" name="TextBox 1"/>
          <p:cNvSpPr txBox="1"/>
          <p:nvPr/>
        </p:nvSpPr>
        <p:spPr>
          <a:xfrm>
            <a:off x="1981200" y="304800"/>
            <a:ext cx="5257800" cy="523220"/>
          </a:xfrm>
          <a:prstGeom prst="rect">
            <a:avLst/>
          </a:prstGeom>
          <a:noFill/>
        </p:spPr>
        <p:txBody>
          <a:bodyPr wrap="square" rtlCol="0">
            <a:spAutoFit/>
          </a:bodyPr>
          <a:lstStyle/>
          <a:p>
            <a:pPr algn="ctr"/>
            <a:r>
              <a:rPr lang="en-US" sz="2800" b="1" dirty="0">
                <a:solidFill>
                  <a:srgbClr val="FFFFFF"/>
                </a:solidFill>
                <a:effectLst>
                  <a:outerShdw blurRad="38100" dist="38100" dir="2700000" algn="tl">
                    <a:srgbClr val="000000">
                      <a:alpha val="43137"/>
                    </a:srgbClr>
                  </a:outerShdw>
                </a:effectLst>
                <a:latin typeface="Book Antiqua" panose="02040602050305030304" pitchFamily="18" charset="0"/>
              </a:rPr>
              <a:t>6 – Give You Ample Time</a:t>
            </a:r>
          </a:p>
        </p:txBody>
      </p:sp>
    </p:spTree>
    <p:extLst>
      <p:ext uri="{BB962C8B-B14F-4D97-AF65-F5344CB8AC3E}">
        <p14:creationId xmlns:p14="http://schemas.microsoft.com/office/powerpoint/2010/main" val="5427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609600" y="304800"/>
            <a:ext cx="6324600" cy="1107996"/>
          </a:xfrm>
          <a:prstGeom prst="rect">
            <a:avLst/>
          </a:prstGeom>
          <a:noFill/>
        </p:spPr>
        <p:txBody>
          <a:bodyPr wrap="square" rtlCol="0">
            <a:spAutoFit/>
          </a:bodyPr>
          <a:lstStyle/>
          <a:p>
            <a:endParaRPr lang="en-US" sz="2400" i="1" dirty="0">
              <a:latin typeface="Book Antiqua" panose="02040602050305030304" pitchFamily="18" charset="0"/>
            </a:endParaRPr>
          </a:p>
          <a:p>
            <a:r>
              <a:rPr lang="en-US" sz="2400" b="1" i="1" dirty="0">
                <a:solidFill>
                  <a:srgbClr val="333010"/>
                </a:solidFill>
                <a:effectLst>
                  <a:outerShdw blurRad="38100" dist="38100" dir="2700000" algn="tl">
                    <a:srgbClr val="000000">
                      <a:alpha val="43137"/>
                    </a:srgbClr>
                  </a:outerShdw>
                </a:effectLst>
                <a:latin typeface="Book Antiqua" panose="02040602050305030304" pitchFamily="18" charset="0"/>
              </a:rPr>
              <a:t>“We cannot serve from an empty vessel.”</a:t>
            </a:r>
            <a:endParaRPr lang="en-US" sz="2400" b="1" dirty="0">
              <a:solidFill>
                <a:srgbClr val="333010"/>
              </a:solidFill>
              <a:effectLst>
                <a:outerShdw blurRad="38100" dist="38100" dir="2700000" algn="tl">
                  <a:srgbClr val="000000">
                    <a:alpha val="43137"/>
                  </a:srgbClr>
                </a:outerShdw>
              </a:effectLst>
              <a:latin typeface="Book Antiqua" panose="02040602050305030304" pitchFamily="18" charset="0"/>
            </a:endParaRPr>
          </a:p>
          <a:p>
            <a:r>
              <a:rPr lang="en-US" b="1" dirty="0">
                <a:solidFill>
                  <a:srgbClr val="333010"/>
                </a:solidFill>
                <a:effectLst>
                  <a:outerShdw blurRad="38100" dist="38100" dir="2700000" algn="tl">
                    <a:srgbClr val="000000">
                      <a:alpha val="43137"/>
                    </a:srgbClr>
                  </a:outerShdw>
                </a:effectLst>
                <a:latin typeface="Book Antiqua" panose="02040602050305030304" pitchFamily="18" charset="0"/>
              </a:rPr>
              <a:t>               </a:t>
            </a:r>
            <a:endParaRPr lang="en-US" sz="1600" dirty="0">
              <a:solidFill>
                <a:srgbClr val="333010"/>
              </a:solidFill>
              <a:latin typeface="Book Antiqua" panose="02040602050305030304" pitchFamily="18" charset="0"/>
            </a:endParaRPr>
          </a:p>
        </p:txBody>
      </p:sp>
    </p:spTree>
    <p:extLst>
      <p:ext uri="{BB962C8B-B14F-4D97-AF65-F5344CB8AC3E}">
        <p14:creationId xmlns:p14="http://schemas.microsoft.com/office/powerpoint/2010/main" val="2706384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2" name="TextBox 1"/>
          <p:cNvSpPr txBox="1"/>
          <p:nvPr/>
        </p:nvSpPr>
        <p:spPr>
          <a:xfrm>
            <a:off x="1981200" y="304800"/>
            <a:ext cx="1828800" cy="523220"/>
          </a:xfrm>
          <a:prstGeom prst="rect">
            <a:avLst/>
          </a:prstGeom>
          <a:noFill/>
        </p:spPr>
        <p:txBody>
          <a:bodyPr wrap="square" rtlCol="0">
            <a:spAutoFit/>
          </a:bodyPr>
          <a:lstStyle/>
          <a:p>
            <a:pPr algn="ctr"/>
            <a:r>
              <a:rPr lang="en-US" sz="2800" b="1" dirty="0">
                <a:solidFill>
                  <a:srgbClr val="FFFFFF"/>
                </a:solidFill>
                <a:effectLst>
                  <a:outerShdw blurRad="38100" dist="38100" dir="2700000" algn="tl">
                    <a:srgbClr val="000000">
                      <a:alpha val="43137"/>
                    </a:srgbClr>
                  </a:outerShdw>
                </a:effectLst>
                <a:latin typeface="Book Antiqua" panose="02040602050305030304" pitchFamily="18" charset="0"/>
              </a:rPr>
              <a:t>Self-Care</a:t>
            </a:r>
          </a:p>
        </p:txBody>
      </p:sp>
      <p:sp>
        <p:nvSpPr>
          <p:cNvPr id="3" name="TextBox 2"/>
          <p:cNvSpPr txBox="1"/>
          <p:nvPr/>
        </p:nvSpPr>
        <p:spPr>
          <a:xfrm>
            <a:off x="1981200" y="1752600"/>
            <a:ext cx="1524000" cy="338554"/>
          </a:xfrm>
          <a:prstGeom prst="rect">
            <a:avLst/>
          </a:prstGeom>
          <a:noFill/>
        </p:spPr>
        <p:txBody>
          <a:bodyPr wrap="square" rtlCol="0">
            <a:spAutoFit/>
          </a:bodyPr>
          <a:lstStyle/>
          <a:p>
            <a:r>
              <a:rPr lang="en-US" sz="1600" b="1" dirty="0">
                <a:solidFill>
                  <a:srgbClr val="FFFFFF"/>
                </a:solidFill>
                <a:effectLst>
                  <a:outerShdw blurRad="38100" dist="38100" dir="2700000" algn="tl">
                    <a:srgbClr val="000000">
                      <a:alpha val="43137"/>
                    </a:srgbClr>
                  </a:outerShdw>
                </a:effectLst>
                <a:latin typeface="Book Antiqua" panose="02040602050305030304" pitchFamily="18" charset="0"/>
              </a:rPr>
              <a:t>Meditation</a:t>
            </a:r>
          </a:p>
        </p:txBody>
      </p:sp>
      <p:sp>
        <p:nvSpPr>
          <p:cNvPr id="7" name="Rectangle 6"/>
          <p:cNvSpPr/>
          <p:nvPr/>
        </p:nvSpPr>
        <p:spPr>
          <a:xfrm>
            <a:off x="5105400" y="2932331"/>
            <a:ext cx="914400" cy="369332"/>
          </a:xfrm>
          <a:prstGeom prst="rect">
            <a:avLst/>
          </a:prstGeom>
        </p:spPr>
        <p:txBody>
          <a:bodyPr wrap="square">
            <a:spAutoFit/>
          </a:bodyPr>
          <a:lstStyle/>
          <a:p>
            <a:r>
              <a:rPr lang="en-US" b="1" dirty="0">
                <a:solidFill>
                  <a:srgbClr val="FFFFFF"/>
                </a:solidFill>
                <a:effectLst>
                  <a:outerShdw blurRad="38100" dist="38100" dir="2700000" algn="tl">
                    <a:srgbClr val="000000">
                      <a:alpha val="43137"/>
                    </a:srgbClr>
                  </a:outerShdw>
                </a:effectLst>
                <a:latin typeface="Book Antiqua" panose="02040602050305030304" pitchFamily="18" charset="0"/>
              </a:rPr>
              <a:t>Play</a:t>
            </a:r>
          </a:p>
        </p:txBody>
      </p:sp>
      <p:sp>
        <p:nvSpPr>
          <p:cNvPr id="8" name="TextBox 7"/>
          <p:cNvSpPr txBox="1"/>
          <p:nvPr/>
        </p:nvSpPr>
        <p:spPr>
          <a:xfrm>
            <a:off x="4114800" y="914400"/>
            <a:ext cx="914400" cy="646331"/>
          </a:xfrm>
          <a:prstGeom prst="rect">
            <a:avLst/>
          </a:prstGeom>
          <a:no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Book Antiqua" panose="02040602050305030304" pitchFamily="18" charset="0"/>
              </a:rPr>
              <a:t>Sleep</a:t>
            </a:r>
          </a:p>
          <a:p>
            <a:endParaRPr lang="en-US" dirty="0"/>
          </a:p>
        </p:txBody>
      </p:sp>
      <p:sp>
        <p:nvSpPr>
          <p:cNvPr id="9" name="TextBox 8"/>
          <p:cNvSpPr txBox="1"/>
          <p:nvPr/>
        </p:nvSpPr>
        <p:spPr>
          <a:xfrm>
            <a:off x="6400800" y="828020"/>
            <a:ext cx="1676400" cy="646331"/>
          </a:xfrm>
          <a:prstGeom prst="rect">
            <a:avLst/>
          </a:prstGeom>
          <a:no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Book Antiqua" panose="02040602050305030304" pitchFamily="18" charset="0"/>
              </a:rPr>
              <a:t>Water</a:t>
            </a:r>
          </a:p>
          <a:p>
            <a:endParaRPr lang="en-US" dirty="0"/>
          </a:p>
        </p:txBody>
      </p:sp>
      <p:sp>
        <p:nvSpPr>
          <p:cNvPr id="11" name="TextBox 10"/>
          <p:cNvSpPr txBox="1"/>
          <p:nvPr/>
        </p:nvSpPr>
        <p:spPr>
          <a:xfrm>
            <a:off x="6400800" y="1981200"/>
            <a:ext cx="1828800" cy="369332"/>
          </a:xfrm>
          <a:prstGeom prst="rect">
            <a:avLst/>
          </a:prstGeom>
          <a:no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Book Antiqua" panose="02040602050305030304" pitchFamily="18" charset="0"/>
              </a:rPr>
              <a:t>Joy</a:t>
            </a:r>
          </a:p>
        </p:txBody>
      </p:sp>
      <p:sp>
        <p:nvSpPr>
          <p:cNvPr id="12" name="TextBox 11"/>
          <p:cNvSpPr txBox="1"/>
          <p:nvPr/>
        </p:nvSpPr>
        <p:spPr>
          <a:xfrm>
            <a:off x="6629400" y="2819400"/>
            <a:ext cx="1752600" cy="369332"/>
          </a:xfrm>
          <a:prstGeom prst="rect">
            <a:avLst/>
          </a:prstGeom>
          <a:no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Book Antiqua" panose="02040602050305030304" pitchFamily="18" charset="0"/>
              </a:rPr>
              <a:t>Whole Foods</a:t>
            </a:r>
          </a:p>
        </p:txBody>
      </p:sp>
      <p:sp>
        <p:nvSpPr>
          <p:cNvPr id="13" name="TextBox 12"/>
          <p:cNvSpPr txBox="1"/>
          <p:nvPr/>
        </p:nvSpPr>
        <p:spPr>
          <a:xfrm>
            <a:off x="4191000" y="1981200"/>
            <a:ext cx="1524000" cy="646331"/>
          </a:xfrm>
          <a:prstGeom prst="rect">
            <a:avLst/>
          </a:prstGeom>
          <a:no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Book Antiqua" panose="02040602050305030304" pitchFamily="18" charset="0"/>
              </a:rPr>
              <a:t>Laughter</a:t>
            </a:r>
          </a:p>
          <a:p>
            <a:endParaRPr lang="en-US" dirty="0"/>
          </a:p>
        </p:txBody>
      </p:sp>
      <p:sp>
        <p:nvSpPr>
          <p:cNvPr id="14" name="TextBox 13"/>
          <p:cNvSpPr txBox="1"/>
          <p:nvPr/>
        </p:nvSpPr>
        <p:spPr>
          <a:xfrm>
            <a:off x="5181600" y="1474351"/>
            <a:ext cx="1600200" cy="646331"/>
          </a:xfrm>
          <a:prstGeom prst="rect">
            <a:avLst/>
          </a:prstGeom>
          <a:no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Book Antiqua" panose="02040602050305030304" pitchFamily="18" charset="0"/>
              </a:rPr>
              <a:t>Organization</a:t>
            </a:r>
          </a:p>
          <a:p>
            <a:endParaRPr lang="en-US" dirty="0"/>
          </a:p>
        </p:txBody>
      </p:sp>
      <p:sp>
        <p:nvSpPr>
          <p:cNvPr id="15" name="TextBox 14"/>
          <p:cNvSpPr txBox="1"/>
          <p:nvPr/>
        </p:nvSpPr>
        <p:spPr>
          <a:xfrm>
            <a:off x="7696200" y="1143000"/>
            <a:ext cx="1143000" cy="369332"/>
          </a:xfrm>
          <a:prstGeom prst="rect">
            <a:avLst/>
          </a:prstGeom>
          <a:no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Book Antiqua" panose="02040602050305030304" pitchFamily="18" charset="0"/>
              </a:rPr>
              <a:t>Exercise</a:t>
            </a:r>
          </a:p>
        </p:txBody>
      </p:sp>
      <p:sp>
        <p:nvSpPr>
          <p:cNvPr id="16" name="TextBox 15"/>
          <p:cNvSpPr txBox="1"/>
          <p:nvPr/>
        </p:nvSpPr>
        <p:spPr>
          <a:xfrm>
            <a:off x="7543800" y="2120682"/>
            <a:ext cx="1371600" cy="369332"/>
          </a:xfrm>
          <a:prstGeom prst="rect">
            <a:avLst/>
          </a:prstGeom>
          <a:no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Book Antiqua" panose="02040602050305030304" pitchFamily="18" charset="0"/>
              </a:rPr>
              <a:t>Pampering</a:t>
            </a:r>
          </a:p>
        </p:txBody>
      </p:sp>
    </p:spTree>
    <p:extLst>
      <p:ext uri="{BB962C8B-B14F-4D97-AF65-F5344CB8AC3E}">
        <p14:creationId xmlns:p14="http://schemas.microsoft.com/office/powerpoint/2010/main" val="385872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7396" cy="6858000"/>
          </a:xfrm>
          <a:prstGeom prst="rect">
            <a:avLst/>
          </a:prstGeom>
        </p:spPr>
      </p:pic>
      <p:sp>
        <p:nvSpPr>
          <p:cNvPr id="5" name="TextBox 4"/>
          <p:cNvSpPr txBox="1"/>
          <p:nvPr/>
        </p:nvSpPr>
        <p:spPr>
          <a:xfrm>
            <a:off x="381000" y="381000"/>
            <a:ext cx="8229600" cy="249299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Book Antiqua" panose="02040602050305030304" pitchFamily="18" charset="0"/>
              </a:rPr>
              <a:t>If I didn’t belong to you, I wouldn’t be here.</a:t>
            </a:r>
          </a:p>
          <a:p>
            <a:pPr algn="ctr"/>
            <a:r>
              <a:rPr lang="en-US" sz="2000" b="1" dirty="0">
                <a:effectLst>
                  <a:outerShdw blurRad="38100" dist="38100" dir="2700000" algn="tl">
                    <a:srgbClr val="000000">
                      <a:alpha val="43137"/>
                    </a:srgbClr>
                  </a:outerShdw>
                </a:effectLst>
                <a:latin typeface="Book Antiqua" panose="02040602050305030304" pitchFamily="18" charset="0"/>
              </a:rPr>
              <a:t>If you didn’t belong to me, You wouldn’t have come.</a:t>
            </a:r>
          </a:p>
          <a:p>
            <a:pPr algn="ctr"/>
            <a:r>
              <a:rPr lang="en-US" sz="2000" b="1" dirty="0">
                <a:effectLst>
                  <a:outerShdw blurRad="38100" dist="38100" dir="2700000" algn="tl">
                    <a:srgbClr val="000000">
                      <a:alpha val="43137"/>
                    </a:srgbClr>
                  </a:outerShdw>
                </a:effectLst>
                <a:latin typeface="Book Antiqua" panose="02040602050305030304" pitchFamily="18" charset="0"/>
              </a:rPr>
              <a:t>Your heart, And my heart, Are very old friends.</a:t>
            </a:r>
          </a:p>
          <a:p>
            <a:pPr algn="ctr"/>
            <a:r>
              <a:rPr lang="en-US" sz="2000" b="1" dirty="0">
                <a:effectLst>
                  <a:outerShdw blurRad="38100" dist="38100" dir="2700000" algn="tl">
                    <a:srgbClr val="000000">
                      <a:alpha val="43137"/>
                    </a:srgbClr>
                  </a:outerShdw>
                </a:effectLst>
                <a:latin typeface="Book Antiqua" panose="02040602050305030304" pitchFamily="18" charset="0"/>
              </a:rPr>
              <a:t>What I achieve, You achieve.</a:t>
            </a:r>
          </a:p>
          <a:p>
            <a:pPr algn="ctr"/>
            <a:r>
              <a:rPr lang="en-US" sz="2000" b="1" dirty="0">
                <a:effectLst>
                  <a:outerShdw blurRad="38100" dist="38100" dir="2700000" algn="tl">
                    <a:srgbClr val="000000">
                      <a:alpha val="43137"/>
                    </a:srgbClr>
                  </a:outerShdw>
                </a:effectLst>
                <a:latin typeface="Book Antiqua" panose="02040602050305030304" pitchFamily="18" charset="0"/>
              </a:rPr>
              <a:t>We will move beyond stress </a:t>
            </a:r>
            <a:br>
              <a:rPr lang="en-US" sz="2000" b="1" dirty="0">
                <a:effectLst>
                  <a:outerShdw blurRad="38100" dist="38100" dir="2700000" algn="tl">
                    <a:srgbClr val="000000">
                      <a:alpha val="43137"/>
                    </a:srgbClr>
                  </a:outerShdw>
                </a:effectLst>
                <a:latin typeface="Book Antiqua" panose="02040602050305030304" pitchFamily="18" charset="0"/>
              </a:rPr>
            </a:br>
            <a:r>
              <a:rPr lang="en-US" sz="2000" b="1" dirty="0">
                <a:effectLst>
                  <a:outerShdw blurRad="38100" dist="38100" dir="2700000" algn="tl">
                    <a:srgbClr val="000000">
                      <a:alpha val="43137"/>
                    </a:srgbClr>
                  </a:outerShdw>
                </a:effectLst>
                <a:latin typeface="Book Antiqua" panose="02040602050305030304" pitchFamily="18" charset="0"/>
              </a:rPr>
              <a:t>to manifest success.</a:t>
            </a:r>
          </a:p>
          <a:p>
            <a:endParaRPr lang="en-US" dirty="0"/>
          </a:p>
          <a:p>
            <a:endParaRPr lang="en-US" dirty="0"/>
          </a:p>
        </p:txBody>
      </p:sp>
      <p:sp>
        <p:nvSpPr>
          <p:cNvPr id="6" name="TextBox 5"/>
          <p:cNvSpPr txBox="1"/>
          <p:nvPr/>
        </p:nvSpPr>
        <p:spPr>
          <a:xfrm>
            <a:off x="838200" y="6096000"/>
            <a:ext cx="7543800" cy="369332"/>
          </a:xfrm>
          <a:prstGeom prst="rect">
            <a:avLst/>
          </a:prstGeom>
          <a:noFill/>
        </p:spPr>
        <p:txBody>
          <a:bodyPr wrap="square" rtlCol="0">
            <a:spAutoFit/>
          </a:bodyPr>
          <a:lstStyle/>
          <a:p>
            <a:pPr algn="ctr"/>
            <a:r>
              <a:rPr lang="en-US" dirty="0">
                <a:solidFill>
                  <a:srgbClr val="FFFFFF"/>
                </a:solidFill>
                <a:effectLst>
                  <a:outerShdw blurRad="38100" dist="38100" dir="2700000" algn="tl">
                    <a:srgbClr val="000000">
                      <a:alpha val="43137"/>
                    </a:srgbClr>
                  </a:outerShdw>
                </a:effectLst>
                <a:latin typeface="Book Antiqua" panose="02040602050305030304" pitchFamily="18" charset="0"/>
              </a:rPr>
              <a:t>Adapted from Ruth King, </a:t>
            </a:r>
            <a:r>
              <a:rPr lang="en-US" i="1" dirty="0">
                <a:solidFill>
                  <a:srgbClr val="FFFFFF"/>
                </a:solidFill>
                <a:effectLst>
                  <a:outerShdw blurRad="38100" dist="38100" dir="2700000" algn="tl">
                    <a:srgbClr val="000000">
                      <a:alpha val="43137"/>
                    </a:srgbClr>
                  </a:outerShdw>
                </a:effectLst>
                <a:latin typeface="Book Antiqua" panose="02040602050305030304" pitchFamily="18" charset="0"/>
              </a:rPr>
              <a:t>Mindfulness of Race</a:t>
            </a:r>
          </a:p>
        </p:txBody>
      </p:sp>
    </p:spTree>
    <p:extLst>
      <p:ext uri="{BB962C8B-B14F-4D97-AF65-F5344CB8AC3E}">
        <p14:creationId xmlns:p14="http://schemas.microsoft.com/office/powerpoint/2010/main" val="338397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39863"/>
          </a:xfrm>
          <a:prstGeom prst="rect">
            <a:avLst/>
          </a:prstGeom>
        </p:spPr>
      </p:pic>
      <p:sp>
        <p:nvSpPr>
          <p:cNvPr id="2" name="TextBox 1"/>
          <p:cNvSpPr txBox="1"/>
          <p:nvPr/>
        </p:nvSpPr>
        <p:spPr>
          <a:xfrm>
            <a:off x="1981200" y="304800"/>
            <a:ext cx="5257800" cy="707886"/>
          </a:xfrm>
          <a:prstGeom prst="rect">
            <a:avLst/>
          </a:prstGeom>
          <a:noFill/>
        </p:spPr>
        <p:txBody>
          <a:bodyPr wrap="square" rtlCol="0">
            <a:spAutoFit/>
          </a:bodyPr>
          <a:lstStyle/>
          <a:p>
            <a:pPr algn="ctr"/>
            <a:r>
              <a:rPr lang="en-US" sz="4000" b="1" dirty="0">
                <a:solidFill>
                  <a:srgbClr val="654E41"/>
                </a:solidFill>
                <a:effectLst>
                  <a:outerShdw blurRad="38100" dist="38100" dir="2700000" algn="tl">
                    <a:srgbClr val="000000">
                      <a:alpha val="43137"/>
                    </a:srgbClr>
                  </a:outerShdw>
                </a:effectLst>
                <a:latin typeface="Book Antiqua" panose="02040602050305030304" pitchFamily="18" charset="0"/>
              </a:rPr>
              <a:t>7 – Release the Past</a:t>
            </a:r>
          </a:p>
        </p:txBody>
      </p:sp>
    </p:spTree>
    <p:extLst>
      <p:ext uri="{BB962C8B-B14F-4D97-AF65-F5344CB8AC3E}">
        <p14:creationId xmlns:p14="http://schemas.microsoft.com/office/powerpoint/2010/main" val="2729883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7396" cy="6858000"/>
          </a:xfrm>
          <a:prstGeom prst="rect">
            <a:avLst/>
          </a:prstGeom>
        </p:spPr>
      </p:pic>
      <p:sp>
        <p:nvSpPr>
          <p:cNvPr id="2" name="TextBox 1"/>
          <p:cNvSpPr txBox="1"/>
          <p:nvPr/>
        </p:nvSpPr>
        <p:spPr>
          <a:xfrm>
            <a:off x="3657600" y="304800"/>
            <a:ext cx="5029200" cy="5724644"/>
          </a:xfrm>
          <a:prstGeom prst="rect">
            <a:avLst/>
          </a:prstGeom>
          <a:noFill/>
        </p:spPr>
        <p:txBody>
          <a:bodyPr wrap="square" rtlCol="0">
            <a:spAutoFit/>
          </a:bodyPr>
          <a:lstStyle/>
          <a:p>
            <a:pPr algn="r"/>
            <a:r>
              <a:rPr lang="en-US" b="1" dirty="0">
                <a:latin typeface="Book Antiqua" panose="02040602050305030304" pitchFamily="18" charset="0"/>
              </a:rPr>
              <a:t>One of the most important lessons we learn is forgiveness is not for the person or situation we need to forgive; </a:t>
            </a:r>
          </a:p>
          <a:p>
            <a:pPr algn="r"/>
            <a:r>
              <a:rPr lang="en-US" b="1" dirty="0">
                <a:latin typeface="Book Antiqua" panose="02040602050305030304" pitchFamily="18" charset="0"/>
              </a:rPr>
              <a:t>forgiveness is for us. </a:t>
            </a:r>
          </a:p>
          <a:p>
            <a:pPr algn="r"/>
            <a:endParaRPr lang="en-US" b="1" dirty="0">
              <a:latin typeface="Book Antiqua" panose="02040602050305030304" pitchFamily="18" charset="0"/>
            </a:endParaRPr>
          </a:p>
          <a:p>
            <a:pPr algn="r"/>
            <a:r>
              <a:rPr lang="en-US" b="1" dirty="0">
                <a:latin typeface="Book Antiqua" panose="02040602050305030304" pitchFamily="18" charset="0"/>
              </a:rPr>
              <a:t>Forgiveness is a divine gift.</a:t>
            </a:r>
          </a:p>
          <a:p>
            <a:pPr algn="r"/>
            <a:endParaRPr lang="en-US" b="1" dirty="0">
              <a:latin typeface="Book Antiqua" panose="02040602050305030304" pitchFamily="18" charset="0"/>
            </a:endParaRPr>
          </a:p>
          <a:p>
            <a:pPr algn="r"/>
            <a:r>
              <a:rPr lang="en-US" b="1" dirty="0">
                <a:latin typeface="Book Antiqua" panose="02040602050305030304" pitchFamily="18" charset="0"/>
              </a:rPr>
              <a:t>When we hold resentment against anyone or any situation, we bind ourselves to that person or event; </a:t>
            </a:r>
          </a:p>
          <a:p>
            <a:pPr algn="r"/>
            <a:r>
              <a:rPr lang="en-US" b="1" dirty="0">
                <a:latin typeface="Book Antiqua" panose="02040602050305030304" pitchFamily="18" charset="0"/>
              </a:rPr>
              <a:t>we give them or it our power.  </a:t>
            </a:r>
          </a:p>
          <a:p>
            <a:pPr algn="r"/>
            <a:endParaRPr lang="en-US" b="1" dirty="0">
              <a:latin typeface="Book Antiqua" panose="02040602050305030304" pitchFamily="18" charset="0"/>
            </a:endParaRPr>
          </a:p>
          <a:p>
            <a:pPr algn="r"/>
            <a:r>
              <a:rPr lang="en-US" b="1" dirty="0">
                <a:latin typeface="Book Antiqua" panose="02040602050305030304" pitchFamily="18" charset="0"/>
              </a:rPr>
              <a:t>To have the clarity to let go, we must open our eyes and see people, places, relationships, circumstances, and situations </a:t>
            </a:r>
            <a:br>
              <a:rPr lang="en-US" b="1" dirty="0">
                <a:latin typeface="Book Antiqua" panose="02040602050305030304" pitchFamily="18" charset="0"/>
              </a:rPr>
            </a:br>
            <a:r>
              <a:rPr lang="en-US" b="1" dirty="0">
                <a:latin typeface="Book Antiqua" panose="02040602050305030304" pitchFamily="18" charset="0"/>
              </a:rPr>
              <a:t>without resentment. </a:t>
            </a:r>
            <a:endParaRPr lang="en-US" dirty="0">
              <a:latin typeface="Book Antiqua" panose="02040602050305030304" pitchFamily="18" charset="0"/>
            </a:endParaRPr>
          </a:p>
          <a:p>
            <a:pPr algn="r"/>
            <a:r>
              <a:rPr lang="en-US" dirty="0">
                <a:latin typeface="Book Antiqua" panose="02040602050305030304" pitchFamily="18" charset="0"/>
              </a:rPr>
              <a:t> </a:t>
            </a:r>
          </a:p>
          <a:p>
            <a:pPr algn="r"/>
            <a:r>
              <a:rPr lang="en-US" b="1" dirty="0">
                <a:latin typeface="Book Antiqua" panose="02040602050305030304" pitchFamily="18" charset="0"/>
              </a:rPr>
              <a:t>When our hearts open with forgiveness rather than condemnation, we make peace with everyone and everything. </a:t>
            </a:r>
            <a:endParaRPr lang="en-US" sz="2400" b="1" dirty="0">
              <a:solidFill>
                <a:srgbClr val="6C050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408645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7396" cy="6858000"/>
          </a:xfrm>
          <a:prstGeom prst="rect">
            <a:avLst/>
          </a:prstGeom>
        </p:spPr>
      </p:pic>
      <p:sp>
        <p:nvSpPr>
          <p:cNvPr id="2" name="TextBox 1"/>
          <p:cNvSpPr txBox="1"/>
          <p:nvPr/>
        </p:nvSpPr>
        <p:spPr>
          <a:xfrm>
            <a:off x="1600200" y="304800"/>
            <a:ext cx="6019800" cy="523220"/>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latin typeface="Book Antiqua" panose="02040602050305030304" pitchFamily="18" charset="0"/>
              </a:rPr>
              <a:t>8 – Move Out of Your Own Way</a:t>
            </a:r>
          </a:p>
        </p:txBody>
      </p:sp>
    </p:spTree>
    <p:extLst>
      <p:ext uri="{BB962C8B-B14F-4D97-AF65-F5344CB8AC3E}">
        <p14:creationId xmlns:p14="http://schemas.microsoft.com/office/powerpoint/2010/main" val="2310052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7396" cy="6858000"/>
          </a:xfrm>
          <a:prstGeom prst="rect">
            <a:avLst/>
          </a:prstGeom>
        </p:spPr>
      </p:pic>
      <p:sp>
        <p:nvSpPr>
          <p:cNvPr id="2" name="TextBox 1"/>
          <p:cNvSpPr txBox="1"/>
          <p:nvPr/>
        </p:nvSpPr>
        <p:spPr>
          <a:xfrm>
            <a:off x="5029200" y="304800"/>
            <a:ext cx="3810000" cy="5016758"/>
          </a:xfrm>
          <a:prstGeom prst="rect">
            <a:avLst/>
          </a:prstGeom>
          <a:noFill/>
        </p:spPr>
        <p:txBody>
          <a:bodyPr wrap="square" rtlCol="0">
            <a:spAutoFit/>
          </a:bodyPr>
          <a:lstStyle/>
          <a:p>
            <a:pPr algn="r"/>
            <a:r>
              <a:rPr lang="en-US" sz="2000" b="1" dirty="0">
                <a:solidFill>
                  <a:srgbClr val="FF0000"/>
                </a:solidFill>
                <a:effectLst>
                  <a:outerShdw blurRad="38100" dist="38100" dir="2700000" algn="tl">
                    <a:srgbClr val="000000">
                      <a:alpha val="43137"/>
                    </a:srgbClr>
                  </a:outerShdw>
                </a:effectLst>
                <a:latin typeface="Book Antiqua" panose="02040602050305030304" pitchFamily="18" charset="0"/>
              </a:rPr>
              <a:t>“Creation is never about changing yourself; it is about meeting yourself, probing deep in your own core. Creation only wants to fulfill your deepest desire to know and accept yourself as you are </a:t>
            </a:r>
            <a:br>
              <a:rPr lang="en-US" sz="2000" b="1" dirty="0">
                <a:solidFill>
                  <a:srgbClr val="FF0000"/>
                </a:solidFill>
                <a:effectLst>
                  <a:outerShdw blurRad="38100" dist="38100" dir="2700000" algn="tl">
                    <a:srgbClr val="000000">
                      <a:alpha val="43137"/>
                    </a:srgbClr>
                  </a:outerShdw>
                </a:effectLst>
                <a:latin typeface="Book Antiqua" panose="02040602050305030304" pitchFamily="18" charset="0"/>
              </a:rPr>
            </a:br>
            <a:r>
              <a:rPr lang="en-US" sz="2000" b="1" dirty="0">
                <a:solidFill>
                  <a:srgbClr val="FF0000"/>
                </a:solidFill>
                <a:effectLst>
                  <a:outerShdw blurRad="38100" dist="38100" dir="2700000" algn="tl">
                    <a:srgbClr val="000000">
                      <a:alpha val="43137"/>
                    </a:srgbClr>
                  </a:outerShdw>
                </a:effectLst>
                <a:latin typeface="Book Antiqua" panose="02040602050305030304" pitchFamily="18" charset="0"/>
              </a:rPr>
              <a:t>. . . You go into what is there, you discover the courage to face what exists. You step into the middle of yourself and you move from there.”</a:t>
            </a:r>
          </a:p>
          <a:p>
            <a:pPr algn="r"/>
            <a:r>
              <a:rPr lang="en-US" sz="1600" b="1" dirty="0">
                <a:solidFill>
                  <a:srgbClr val="FF0000"/>
                </a:solidFill>
                <a:effectLst>
                  <a:outerShdw blurRad="38100" dist="38100" dir="2700000" algn="tl">
                    <a:srgbClr val="000000">
                      <a:alpha val="43137"/>
                    </a:srgbClr>
                  </a:outerShdw>
                </a:effectLst>
                <a:latin typeface="Book Antiqua" panose="02040602050305030304" pitchFamily="18" charset="0"/>
              </a:rPr>
              <a:t>		</a:t>
            </a:r>
          </a:p>
          <a:p>
            <a:pPr algn="r"/>
            <a:r>
              <a:rPr lang="en-US" sz="1600" dirty="0">
                <a:solidFill>
                  <a:srgbClr val="FF0000"/>
                </a:solidFill>
                <a:effectLst>
                  <a:outerShdw blurRad="38100" dist="38100" dir="2700000" algn="tl">
                    <a:srgbClr val="000000">
                      <a:alpha val="43137"/>
                    </a:srgbClr>
                  </a:outerShdw>
                </a:effectLst>
                <a:latin typeface="Book Antiqua" panose="02040602050305030304" pitchFamily="18" charset="0"/>
              </a:rPr>
              <a:t>Michelle </a:t>
            </a:r>
            <a:r>
              <a:rPr lang="en-US" sz="1600" dirty="0" err="1">
                <a:solidFill>
                  <a:srgbClr val="FF0000"/>
                </a:solidFill>
                <a:effectLst>
                  <a:outerShdw blurRad="38100" dist="38100" dir="2700000" algn="tl">
                    <a:srgbClr val="000000">
                      <a:alpha val="43137"/>
                    </a:srgbClr>
                  </a:outerShdw>
                </a:effectLst>
                <a:latin typeface="Book Antiqua" panose="02040602050305030304" pitchFamily="18" charset="0"/>
              </a:rPr>
              <a:t>Cassou</a:t>
            </a:r>
            <a:br>
              <a:rPr lang="en-US" sz="1600" dirty="0">
                <a:solidFill>
                  <a:srgbClr val="FF0000"/>
                </a:solidFill>
                <a:effectLst>
                  <a:outerShdw blurRad="38100" dist="38100" dir="2700000" algn="tl">
                    <a:srgbClr val="000000">
                      <a:alpha val="43137"/>
                    </a:srgbClr>
                  </a:outerShdw>
                </a:effectLst>
                <a:latin typeface="Book Antiqua" panose="02040602050305030304" pitchFamily="18" charset="0"/>
              </a:rPr>
            </a:br>
            <a:r>
              <a:rPr lang="en-US" sz="1600" dirty="0">
                <a:solidFill>
                  <a:srgbClr val="FF0000"/>
                </a:solidFill>
                <a:effectLst>
                  <a:outerShdw blurRad="38100" dist="38100" dir="2700000" algn="tl">
                    <a:srgbClr val="000000">
                      <a:alpha val="43137"/>
                    </a:srgbClr>
                  </a:outerShdw>
                </a:effectLst>
                <a:latin typeface="Book Antiqua" panose="02040602050305030304" pitchFamily="18" charset="0"/>
              </a:rPr>
              <a:t>and Stewart </a:t>
            </a:r>
            <a:r>
              <a:rPr lang="en-US" sz="1600" dirty="0" err="1">
                <a:solidFill>
                  <a:srgbClr val="FF0000"/>
                </a:solidFill>
                <a:effectLst>
                  <a:outerShdw blurRad="38100" dist="38100" dir="2700000" algn="tl">
                    <a:srgbClr val="000000">
                      <a:alpha val="43137"/>
                    </a:srgbClr>
                  </a:outerShdw>
                </a:effectLst>
                <a:latin typeface="Book Antiqua" panose="02040602050305030304" pitchFamily="18" charset="0"/>
              </a:rPr>
              <a:t>Cubley</a:t>
            </a:r>
            <a:r>
              <a:rPr lang="en-US" sz="1600" dirty="0">
                <a:solidFill>
                  <a:srgbClr val="FF0000"/>
                </a:solidFill>
                <a:effectLst>
                  <a:outerShdw blurRad="38100" dist="38100" dir="2700000" algn="tl">
                    <a:srgbClr val="000000">
                      <a:alpha val="43137"/>
                    </a:srgbClr>
                  </a:outerShdw>
                </a:effectLst>
                <a:latin typeface="Book Antiqua" panose="02040602050305030304" pitchFamily="18" charset="0"/>
              </a:rPr>
              <a:t>, </a:t>
            </a:r>
            <a:br>
              <a:rPr lang="en-US" sz="1600" dirty="0">
                <a:solidFill>
                  <a:srgbClr val="FF0000"/>
                </a:solidFill>
                <a:effectLst>
                  <a:outerShdw blurRad="38100" dist="38100" dir="2700000" algn="tl">
                    <a:srgbClr val="000000">
                      <a:alpha val="43137"/>
                    </a:srgbClr>
                  </a:outerShdw>
                </a:effectLst>
                <a:latin typeface="Book Antiqua" panose="02040602050305030304" pitchFamily="18" charset="0"/>
              </a:rPr>
            </a:br>
            <a:r>
              <a:rPr lang="en-US" sz="1600" dirty="0">
                <a:solidFill>
                  <a:srgbClr val="FF0000"/>
                </a:solidFill>
                <a:effectLst>
                  <a:outerShdw blurRad="38100" dist="38100" dir="2700000" algn="tl">
                    <a:srgbClr val="000000">
                      <a:alpha val="43137"/>
                    </a:srgbClr>
                  </a:outerShdw>
                </a:effectLst>
                <a:latin typeface="Book Antiqua" panose="02040602050305030304" pitchFamily="18" charset="0"/>
              </a:rPr>
              <a:t>from</a:t>
            </a:r>
          </a:p>
          <a:p>
            <a:pPr algn="r"/>
            <a:r>
              <a:rPr lang="en-US" sz="1600" i="1" dirty="0">
                <a:solidFill>
                  <a:srgbClr val="FF0000"/>
                </a:solidFill>
                <a:effectLst>
                  <a:outerShdw blurRad="38100" dist="38100" dir="2700000" algn="tl">
                    <a:srgbClr val="000000">
                      <a:alpha val="43137"/>
                    </a:srgbClr>
                  </a:outerShdw>
                </a:effectLst>
                <a:latin typeface="Book Antiqua" panose="02040602050305030304" pitchFamily="18" charset="0"/>
              </a:rPr>
              <a:t>	Life, Paint and Passion</a:t>
            </a:r>
            <a:endParaRPr lang="en-US" sz="1600" dirty="0">
              <a:solidFill>
                <a:srgbClr val="FF000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837994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20200" cy="6857999"/>
          </a:xfrm>
          <a:prstGeom prst="rect">
            <a:avLst/>
          </a:prstGeom>
        </p:spPr>
      </p:pic>
      <p:sp>
        <p:nvSpPr>
          <p:cNvPr id="2" name="TextBox 1"/>
          <p:cNvSpPr txBox="1"/>
          <p:nvPr/>
        </p:nvSpPr>
        <p:spPr>
          <a:xfrm>
            <a:off x="76200" y="76200"/>
            <a:ext cx="2743200" cy="5940088"/>
          </a:xfrm>
          <a:prstGeom prst="rect">
            <a:avLst/>
          </a:prstGeom>
          <a:noFill/>
        </p:spPr>
        <p:txBody>
          <a:bodyPr wrap="square" rtlCol="0">
            <a:spAutoFit/>
          </a:bodyPr>
          <a:lstStyle/>
          <a:p>
            <a:pPr algn="ctr"/>
            <a:endPar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endParaRPr>
          </a:p>
          <a:p>
            <a:pPr algn="ctr"/>
            <a:endPar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endParaRPr>
          </a:p>
          <a:p>
            <a:pPr algn="ctr"/>
            <a:endPar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endParaRPr>
          </a:p>
          <a:p>
            <a:pPr algn="ctr"/>
            <a:endPar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endParaRPr>
          </a:p>
          <a:p>
            <a:pPr algn="ctr"/>
            <a:endPar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endParaRPr>
          </a:p>
          <a:p>
            <a:pPr algn="ctr"/>
            <a:endPar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endParaRPr>
          </a:p>
          <a:p>
            <a:pPr algn="ctr"/>
            <a:endPar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endParaRPr>
          </a:p>
          <a:p>
            <a:pPr algn="ctr"/>
            <a: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t>Move low expectations and envy out of your way.  Move “</a:t>
            </a:r>
            <a:r>
              <a:rPr lang="en-US" sz="2000" b="1" dirty="0" err="1">
                <a:solidFill>
                  <a:srgbClr val="873314"/>
                </a:solidFill>
                <a:effectLst>
                  <a:outerShdw blurRad="38100" dist="38100" dir="2700000" algn="tl">
                    <a:srgbClr val="000000">
                      <a:alpha val="43137"/>
                    </a:srgbClr>
                  </a:outerShdw>
                </a:effectLst>
                <a:latin typeface="Book Antiqua" panose="02040602050305030304" pitchFamily="18" charset="0"/>
              </a:rPr>
              <a:t>crabbin</a:t>
            </a:r>
            <a: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t>’” and “</a:t>
            </a:r>
            <a:r>
              <a:rPr lang="en-US" sz="2000" b="1" dirty="0" err="1">
                <a:solidFill>
                  <a:srgbClr val="873314"/>
                </a:solidFill>
                <a:effectLst>
                  <a:outerShdw blurRad="38100" dist="38100" dir="2700000" algn="tl">
                    <a:srgbClr val="000000">
                      <a:alpha val="43137"/>
                    </a:srgbClr>
                  </a:outerShdw>
                </a:effectLst>
                <a:latin typeface="Book Antiqua" panose="02040602050305030304" pitchFamily="18" charset="0"/>
              </a:rPr>
              <a:t>backstabbin</a:t>
            </a:r>
            <a: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t>’” out of your way.</a:t>
            </a:r>
          </a:p>
          <a:p>
            <a:pPr algn="ctr"/>
            <a: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t>Move shame </a:t>
            </a:r>
            <a:b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br>
            <a: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t>and blame </a:t>
            </a:r>
            <a:b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br>
            <a: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t>out of your way.</a:t>
            </a:r>
            <a:b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br>
            <a:r>
              <a:rPr lang="en-US" sz="2000" b="1" dirty="0">
                <a:solidFill>
                  <a:srgbClr val="873314"/>
                </a:solidFill>
                <a:effectLst>
                  <a:outerShdw blurRad="38100" dist="38100" dir="2700000" algn="tl">
                    <a:srgbClr val="000000">
                      <a:alpha val="43137"/>
                    </a:srgbClr>
                  </a:outerShdw>
                </a:effectLst>
                <a:latin typeface="Book Antiqua" panose="02040602050305030304" pitchFamily="18" charset="0"/>
              </a:rPr>
              <a:t>Move worries about what others think out of your way.   </a:t>
            </a:r>
          </a:p>
        </p:txBody>
      </p:sp>
      <p:sp>
        <p:nvSpPr>
          <p:cNvPr id="3" name="TextBox 2"/>
          <p:cNvSpPr txBox="1"/>
          <p:nvPr/>
        </p:nvSpPr>
        <p:spPr>
          <a:xfrm>
            <a:off x="5562600" y="304800"/>
            <a:ext cx="3200400" cy="2123658"/>
          </a:xfrm>
          <a:prstGeom prst="rect">
            <a:avLst/>
          </a:prstGeom>
          <a:noFill/>
        </p:spPr>
        <p:txBody>
          <a:bodyPr wrap="square" rtlCol="0">
            <a:spAutoFit/>
          </a:bodyPr>
          <a:lstStyle/>
          <a:p>
            <a:endParaRPr lang="en-US" b="1" dirty="0">
              <a:solidFill>
                <a:srgbClr val="873314"/>
              </a:solidFill>
              <a:effectLst>
                <a:outerShdw blurRad="38100" dist="38100" dir="2700000" algn="tl">
                  <a:srgbClr val="000000">
                    <a:alpha val="43137"/>
                  </a:srgbClr>
                </a:outerShdw>
              </a:effectLst>
              <a:latin typeface="Book Antiqua" panose="02040602050305030304" pitchFamily="18" charset="0"/>
            </a:endParaRPr>
          </a:p>
          <a:p>
            <a:endParaRPr lang="en-US" b="1" dirty="0">
              <a:solidFill>
                <a:srgbClr val="873314"/>
              </a:solidFill>
              <a:effectLst>
                <a:outerShdw blurRad="38100" dist="38100" dir="2700000" algn="tl">
                  <a:srgbClr val="000000">
                    <a:alpha val="43137"/>
                  </a:srgbClr>
                </a:outerShdw>
              </a:effectLst>
              <a:latin typeface="Book Antiqua" panose="02040602050305030304" pitchFamily="18" charset="0"/>
            </a:endParaRPr>
          </a:p>
          <a:p>
            <a:r>
              <a:rPr lang="en-US" b="1" dirty="0">
                <a:solidFill>
                  <a:srgbClr val="873314"/>
                </a:solidFill>
                <a:effectLst>
                  <a:outerShdw blurRad="38100" dist="38100" dir="2700000" algn="tl">
                    <a:srgbClr val="000000">
                      <a:alpha val="43137"/>
                    </a:srgbClr>
                  </a:outerShdw>
                </a:effectLst>
                <a:latin typeface="Book Antiqua" panose="02040602050305030304" pitchFamily="18" charset="0"/>
              </a:rPr>
              <a:t>And move outside </a:t>
            </a:r>
          </a:p>
          <a:p>
            <a:r>
              <a:rPr lang="en-US" b="1" dirty="0">
                <a:solidFill>
                  <a:srgbClr val="873314"/>
                </a:solidFill>
                <a:effectLst>
                  <a:outerShdw blurRad="38100" dist="38100" dir="2700000" algn="tl">
                    <a:srgbClr val="000000">
                      <a:alpha val="43137"/>
                    </a:srgbClr>
                  </a:outerShdw>
                </a:effectLst>
                <a:latin typeface="Book Antiqua" panose="02040602050305030304" pitchFamily="18" charset="0"/>
              </a:rPr>
              <a:t>the box of </a:t>
            </a:r>
            <a:br>
              <a:rPr lang="en-US" b="1" dirty="0">
                <a:solidFill>
                  <a:srgbClr val="873314"/>
                </a:solidFill>
                <a:effectLst>
                  <a:outerShdw blurRad="38100" dist="38100" dir="2700000" algn="tl">
                    <a:srgbClr val="000000">
                      <a:alpha val="43137"/>
                    </a:srgbClr>
                  </a:outerShdw>
                </a:effectLst>
                <a:latin typeface="Book Antiqua" panose="02040602050305030304" pitchFamily="18" charset="0"/>
              </a:rPr>
            </a:br>
            <a:r>
              <a:rPr lang="en-US" b="1" dirty="0">
                <a:solidFill>
                  <a:srgbClr val="873314"/>
                </a:solidFill>
                <a:effectLst>
                  <a:outerShdw blurRad="38100" dist="38100" dir="2700000" algn="tl">
                    <a:srgbClr val="000000">
                      <a:alpha val="43137"/>
                    </a:srgbClr>
                  </a:outerShdw>
                </a:effectLst>
                <a:latin typeface="Book Antiqua" panose="02040602050305030304" pitchFamily="18" charset="0"/>
              </a:rPr>
              <a:t>limited beliefs to </a:t>
            </a:r>
            <a:br>
              <a:rPr lang="en-US" b="1" dirty="0">
                <a:solidFill>
                  <a:srgbClr val="873314"/>
                </a:solidFill>
                <a:effectLst>
                  <a:outerShdw blurRad="38100" dist="38100" dir="2700000" algn="tl">
                    <a:srgbClr val="000000">
                      <a:alpha val="43137"/>
                    </a:srgbClr>
                  </a:outerShdw>
                </a:effectLst>
                <a:latin typeface="Book Antiqua" panose="02040602050305030304" pitchFamily="18" charset="0"/>
              </a:rPr>
            </a:br>
            <a:r>
              <a:rPr lang="en-US" sz="2400" b="1" i="1" dirty="0">
                <a:solidFill>
                  <a:srgbClr val="873314"/>
                </a:solidFill>
                <a:effectLst>
                  <a:outerShdw blurRad="38100" dist="38100" dir="2700000" algn="tl">
                    <a:srgbClr val="000000">
                      <a:alpha val="43137"/>
                    </a:srgbClr>
                  </a:outerShdw>
                </a:effectLst>
                <a:latin typeface="Book Antiqua" panose="02040602050305030304" pitchFamily="18" charset="0"/>
              </a:rPr>
              <a:t>unlimited expression</a:t>
            </a:r>
            <a:r>
              <a:rPr lang="en-US" sz="2400" b="1" dirty="0">
                <a:solidFill>
                  <a:srgbClr val="873314"/>
                </a:solidFill>
                <a:effectLst>
                  <a:outerShdw blurRad="38100" dist="38100" dir="2700000" algn="tl">
                    <a:srgbClr val="000000">
                      <a:alpha val="43137"/>
                    </a:srgbClr>
                  </a:outerShdw>
                </a:effectLst>
                <a:latin typeface="Book Antiqua" panose="02040602050305030304" pitchFamily="18" charset="0"/>
              </a:rPr>
              <a:t>.</a:t>
            </a:r>
          </a:p>
          <a:p>
            <a:endParaRPr lang="en-US" dirty="0"/>
          </a:p>
        </p:txBody>
      </p:sp>
    </p:spTree>
    <p:extLst>
      <p:ext uri="{BB962C8B-B14F-4D97-AF65-F5344CB8AC3E}">
        <p14:creationId xmlns:p14="http://schemas.microsoft.com/office/powerpoint/2010/main" val="494220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2" name="TextBox 1"/>
          <p:cNvSpPr txBox="1"/>
          <p:nvPr/>
        </p:nvSpPr>
        <p:spPr>
          <a:xfrm>
            <a:off x="685800" y="304800"/>
            <a:ext cx="4572000" cy="3046988"/>
          </a:xfrm>
          <a:prstGeom prst="rect">
            <a:avLst/>
          </a:prstGeom>
          <a:noFill/>
        </p:spPr>
        <p:txBody>
          <a:bodyPr wrap="square" rtlCol="0">
            <a:spAutoFit/>
          </a:bodyPr>
          <a:lstStyle/>
          <a:p>
            <a:pPr algn="ctr"/>
            <a:endParaRPr lang="en-US" sz="3200" b="1" dirty="0">
              <a:solidFill>
                <a:srgbClr val="893927"/>
              </a:solidFill>
              <a:effectLst>
                <a:outerShdw blurRad="38100" dist="38100" dir="2700000" algn="tl">
                  <a:srgbClr val="000000">
                    <a:alpha val="43137"/>
                  </a:srgbClr>
                </a:outerShdw>
              </a:effectLst>
              <a:latin typeface="Book Antiqua" panose="02040602050305030304" pitchFamily="18" charset="0"/>
            </a:endParaRPr>
          </a:p>
          <a:p>
            <a:pPr algn="ctr"/>
            <a:endParaRPr lang="en-US" sz="32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pPr algn="ctr"/>
            <a:endParaRPr lang="en-US" sz="32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pPr algn="ctr"/>
            <a:endParaRPr lang="en-US" sz="32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pPr algn="ctr"/>
            <a:endParaRPr lang="en-US" sz="3200" b="1" dirty="0">
              <a:solidFill>
                <a:srgbClr val="FFFFFF"/>
              </a:solidFill>
              <a:effectLst>
                <a:outerShdw blurRad="38100" dist="38100" dir="2700000" algn="tl">
                  <a:srgbClr val="000000">
                    <a:alpha val="43137"/>
                  </a:srgbClr>
                </a:outerShdw>
              </a:effectLst>
              <a:latin typeface="Book Antiqua" panose="02040602050305030304" pitchFamily="18" charset="0"/>
            </a:endParaRPr>
          </a:p>
          <a:p>
            <a:pPr algn="ctr"/>
            <a:r>
              <a:rPr lang="en-US" sz="3200" b="1" dirty="0">
                <a:solidFill>
                  <a:srgbClr val="FFFFFF"/>
                </a:solidFill>
                <a:effectLst>
                  <a:outerShdw blurRad="38100" dist="38100" dir="2700000" algn="tl">
                    <a:srgbClr val="000000">
                      <a:alpha val="43137"/>
                    </a:srgbClr>
                  </a:outerShdw>
                </a:effectLst>
                <a:latin typeface="Book Antiqua" panose="02040602050305030304" pitchFamily="18" charset="0"/>
              </a:rPr>
              <a:t>9 – Know Your Power</a:t>
            </a:r>
          </a:p>
        </p:txBody>
      </p:sp>
    </p:spTree>
    <p:extLst>
      <p:ext uri="{BB962C8B-B14F-4D97-AF65-F5344CB8AC3E}">
        <p14:creationId xmlns:p14="http://schemas.microsoft.com/office/powerpoint/2010/main" val="2322992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685800" y="304800"/>
            <a:ext cx="3352800" cy="6001643"/>
          </a:xfrm>
          <a:prstGeom prst="rect">
            <a:avLst/>
          </a:prstGeom>
          <a:noFill/>
        </p:spPr>
        <p:txBody>
          <a:bodyPr wrap="square" rtlCol="0">
            <a:spAutoFit/>
          </a:bodyPr>
          <a:lstStyle/>
          <a:p>
            <a:r>
              <a:rPr lang="en-US" sz="2400" b="1" dirty="0">
                <a:solidFill>
                  <a:srgbClr val="FFFFFF"/>
                </a:solidFill>
                <a:effectLst>
                  <a:outerShdw blurRad="38100" dist="38100" dir="2700000" algn="tl">
                    <a:srgbClr val="000000">
                      <a:alpha val="43137"/>
                    </a:srgbClr>
                  </a:outerShdw>
                </a:effectLst>
                <a:latin typeface="Book Antiqua" panose="02040602050305030304" pitchFamily="18" charset="0"/>
              </a:rPr>
              <a:t>Power is not indicative of how we rule, govern or assert strength over someone else, but how we demonstrate our own gifts and talents. The only way we can express our power is by honoring our authentic selves and doing what we are called to co-create through courage, compassion </a:t>
            </a:r>
            <a:br>
              <a:rPr lang="en-US" sz="2400" b="1" dirty="0">
                <a:solidFill>
                  <a:srgbClr val="FFFFFF"/>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FFFFFF"/>
                </a:solidFill>
                <a:effectLst>
                  <a:outerShdw blurRad="38100" dist="38100" dir="2700000" algn="tl">
                    <a:srgbClr val="000000">
                      <a:alpha val="43137"/>
                    </a:srgbClr>
                  </a:outerShdw>
                </a:effectLst>
                <a:latin typeface="Book Antiqua" panose="02040602050305030304" pitchFamily="18" charset="0"/>
              </a:rPr>
              <a:t>and connection.</a:t>
            </a:r>
          </a:p>
        </p:txBody>
      </p:sp>
    </p:spTree>
    <p:extLst>
      <p:ext uri="{BB962C8B-B14F-4D97-AF65-F5344CB8AC3E}">
        <p14:creationId xmlns:p14="http://schemas.microsoft.com/office/powerpoint/2010/main" val="2800142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7999"/>
          </a:xfrm>
          <a:prstGeom prst="rect">
            <a:avLst/>
          </a:prstGeom>
        </p:spPr>
      </p:pic>
      <p:sp>
        <p:nvSpPr>
          <p:cNvPr id="2" name="TextBox 1"/>
          <p:cNvSpPr txBox="1"/>
          <p:nvPr/>
        </p:nvSpPr>
        <p:spPr>
          <a:xfrm>
            <a:off x="685800" y="304800"/>
            <a:ext cx="2667000" cy="1938992"/>
          </a:xfrm>
          <a:prstGeom prst="rect">
            <a:avLst/>
          </a:prstGeom>
          <a:noFill/>
        </p:spPr>
        <p:txBody>
          <a:bodyPr wrap="square" rtlCol="0">
            <a:spAutoFit/>
          </a:bodyPr>
          <a:lstStyle/>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We have the power</a:t>
            </a:r>
            <a:b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br>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to shift our thinking,</a:t>
            </a:r>
            <a:b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br>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change our lives,</a:t>
            </a:r>
            <a:b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br>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and reinvent</a:t>
            </a: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ourselves</a:t>
            </a:r>
          </a:p>
          <a:p>
            <a:r>
              <a:rPr lang="en-US" sz="2000" b="1" dirty="0">
                <a:solidFill>
                  <a:srgbClr val="FFFFFF"/>
                </a:solidFill>
                <a:effectLst>
                  <a:outerShdw blurRad="38100" dist="38100" dir="2700000" algn="tl">
                    <a:srgbClr val="000000">
                      <a:alpha val="43137"/>
                    </a:srgbClr>
                  </a:outerShdw>
                </a:effectLst>
                <a:latin typeface="Book Antiqua" panose="02040602050305030304" pitchFamily="18" charset="0"/>
              </a:rPr>
              <a:t>in an instant.</a:t>
            </a:r>
          </a:p>
        </p:txBody>
      </p:sp>
    </p:spTree>
    <p:extLst>
      <p:ext uri="{BB962C8B-B14F-4D97-AF65-F5344CB8AC3E}">
        <p14:creationId xmlns:p14="http://schemas.microsoft.com/office/powerpoint/2010/main" val="2248032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2" name="TextBox 1"/>
          <p:cNvSpPr txBox="1"/>
          <p:nvPr/>
        </p:nvSpPr>
        <p:spPr>
          <a:xfrm>
            <a:off x="2133600" y="0"/>
            <a:ext cx="5638800" cy="1077218"/>
          </a:xfrm>
          <a:prstGeom prst="rect">
            <a:avLst/>
          </a:prstGeom>
          <a:noFill/>
        </p:spPr>
        <p:txBody>
          <a:bodyPr wrap="square" rtlCol="0">
            <a:spAutoFit/>
          </a:bodyPr>
          <a:lstStyle/>
          <a:p>
            <a:pPr algn="ctr"/>
            <a:endParaRPr lang="en-US" sz="3200" b="1" dirty="0">
              <a:solidFill>
                <a:srgbClr val="31535C"/>
              </a:solidFill>
              <a:effectLst>
                <a:outerShdw blurRad="38100" dist="38100" dir="2700000" algn="tl">
                  <a:srgbClr val="000000">
                    <a:alpha val="43137"/>
                  </a:srgbClr>
                </a:outerShdw>
              </a:effectLst>
              <a:latin typeface="Book Antiqua" panose="02040602050305030304" pitchFamily="18" charset="0"/>
            </a:endParaRPr>
          </a:p>
          <a:p>
            <a:pPr algn="ctr"/>
            <a:r>
              <a:rPr lang="en-US" sz="3200" b="1" dirty="0">
                <a:solidFill>
                  <a:srgbClr val="31535C"/>
                </a:solidFill>
                <a:effectLst>
                  <a:outerShdw blurRad="38100" dist="38100" dir="2700000" algn="tl">
                    <a:srgbClr val="000000">
                      <a:alpha val="43137"/>
                    </a:srgbClr>
                  </a:outerShdw>
                </a:effectLst>
                <a:latin typeface="Book Antiqua" panose="02040602050305030304" pitchFamily="18" charset="0"/>
              </a:rPr>
              <a:t>10 – Manifest Your Success</a:t>
            </a:r>
          </a:p>
        </p:txBody>
      </p:sp>
    </p:spTree>
    <p:extLst>
      <p:ext uri="{BB962C8B-B14F-4D97-AF65-F5344CB8AC3E}">
        <p14:creationId xmlns:p14="http://schemas.microsoft.com/office/powerpoint/2010/main" val="2629563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2" name="TextBox 1"/>
          <p:cNvSpPr txBox="1"/>
          <p:nvPr/>
        </p:nvSpPr>
        <p:spPr>
          <a:xfrm>
            <a:off x="533400" y="0"/>
            <a:ext cx="3581400" cy="3539430"/>
          </a:xfrm>
          <a:prstGeom prst="rect">
            <a:avLst/>
          </a:prstGeom>
          <a:noFill/>
        </p:spPr>
        <p:txBody>
          <a:bodyPr wrap="square" rtlCol="0">
            <a:spAutoFit/>
          </a:bodyPr>
          <a:lstStyle/>
          <a:p>
            <a:pPr algn="ctr"/>
            <a:endParaRPr lang="en-US" sz="3200" b="1" dirty="0">
              <a:solidFill>
                <a:srgbClr val="31535C"/>
              </a:solidFill>
              <a:effectLst>
                <a:outerShdw blurRad="38100" dist="38100" dir="2700000" algn="tl">
                  <a:srgbClr val="000000">
                    <a:alpha val="43137"/>
                  </a:srgbClr>
                </a:outerShdw>
              </a:effectLst>
              <a:latin typeface="Book Antiqua" panose="02040602050305030304" pitchFamily="18" charset="0"/>
            </a:endParaRPr>
          </a:p>
          <a:p>
            <a:pPr algn="ct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Know your values.</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Envision your joy.</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Speak your truth.</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Embody your divine.</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Account for your philosophy.</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endPar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345826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7396" cy="6858000"/>
          </a:xfrm>
          <a:prstGeom prst="rect">
            <a:avLst/>
          </a:prstGeom>
        </p:spPr>
      </p:pic>
      <p:sp>
        <p:nvSpPr>
          <p:cNvPr id="2" name="TextBox 1"/>
          <p:cNvSpPr txBox="1"/>
          <p:nvPr/>
        </p:nvSpPr>
        <p:spPr>
          <a:xfrm>
            <a:off x="1295400" y="5257800"/>
            <a:ext cx="5943600" cy="646331"/>
          </a:xfrm>
          <a:prstGeom prst="rect">
            <a:avLst/>
          </a:prstGeom>
          <a:noFill/>
        </p:spPr>
        <p:txBody>
          <a:bodyPr wrap="square" rtlCol="0">
            <a:spAutoFit/>
          </a:bodyPr>
          <a:lstStyle/>
          <a:p>
            <a:pPr algn="ctr"/>
            <a:r>
              <a:rPr lang="en-US" sz="3600" b="1" dirty="0">
                <a:solidFill>
                  <a:srgbClr val="FEED9D"/>
                </a:solidFill>
                <a:effectLst>
                  <a:outerShdw blurRad="38100" dist="38100" dir="2700000" algn="tl">
                    <a:srgbClr val="000000">
                      <a:alpha val="43137"/>
                    </a:srgbClr>
                  </a:outerShdw>
                </a:effectLst>
                <a:latin typeface="Book Antiqua" panose="02040602050305030304" pitchFamily="18" charset="0"/>
              </a:rPr>
              <a:t>1 - Mind Your Purpose</a:t>
            </a:r>
          </a:p>
        </p:txBody>
      </p:sp>
    </p:spTree>
    <p:extLst>
      <p:ext uri="{BB962C8B-B14F-4D97-AF65-F5344CB8AC3E}">
        <p14:creationId xmlns:p14="http://schemas.microsoft.com/office/powerpoint/2010/main" val="1055233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2" name="TextBox 1"/>
          <p:cNvSpPr txBox="1"/>
          <p:nvPr/>
        </p:nvSpPr>
        <p:spPr>
          <a:xfrm>
            <a:off x="0" y="0"/>
            <a:ext cx="5867400" cy="3170099"/>
          </a:xfrm>
          <a:prstGeom prst="rect">
            <a:avLst/>
          </a:prstGeom>
          <a:noFill/>
        </p:spPr>
        <p:txBody>
          <a:bodyPr wrap="square" rtlCol="0">
            <a:spAutoFit/>
          </a:bodyPr>
          <a:lstStyle/>
          <a:p>
            <a:pPr algn="ctr"/>
            <a:endParaRPr lang="en-US" sz="3200" b="1" dirty="0">
              <a:solidFill>
                <a:srgbClr val="31535C"/>
              </a:solidFill>
              <a:effectLst>
                <a:outerShdw blurRad="38100" dist="38100" dir="2700000" algn="tl">
                  <a:srgbClr val="000000">
                    <a:alpha val="43137"/>
                  </a:srgbClr>
                </a:outerShdw>
              </a:effectLst>
              <a:latin typeface="Book Antiqua" panose="02040602050305030304" pitchFamily="18" charset="0"/>
            </a:endParaRPr>
          </a:p>
          <a:p>
            <a:pPr algn="ct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Play with abandon.</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Give thanks with surrender.</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Go with the flow.</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Create with synergy everywhere present.</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Move beyond stress</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t>to manifest success.</a:t>
            </a:r>
            <a:br>
              <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rPr>
            </a:br>
            <a:endParaRPr lang="en-US" sz="2400" b="1" dirty="0">
              <a:solidFill>
                <a:srgbClr val="31535C"/>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821546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
        <p:nvSpPr>
          <p:cNvPr id="6" name="TextBox 5"/>
          <p:cNvSpPr txBox="1"/>
          <p:nvPr/>
        </p:nvSpPr>
        <p:spPr>
          <a:xfrm>
            <a:off x="190500" y="1133475"/>
            <a:ext cx="8534400" cy="5447645"/>
          </a:xfrm>
          <a:prstGeom prst="rect">
            <a:avLst/>
          </a:prstGeom>
          <a:noFill/>
        </p:spPr>
        <p:txBody>
          <a:bodyPr wrap="square" rtlCol="0">
            <a:spAutoFit/>
          </a:bodyPr>
          <a:lstStyle/>
          <a:p>
            <a:pPr algn="ctr"/>
            <a:r>
              <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rPr>
              <a:t>Cecilia B. Loving</a:t>
            </a:r>
            <a:br>
              <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rPr>
              <a:t>Deputy Commissioner</a:t>
            </a:r>
            <a:br>
              <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rPr>
              <a:t>Chief Diversity and Inclusion Officer</a:t>
            </a:r>
            <a:br>
              <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rPr>
            </a:br>
            <a:r>
              <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rPr>
              <a:t>New York City Fire Department</a:t>
            </a:r>
          </a:p>
          <a:p>
            <a:pPr algn="ctr"/>
            <a:endPar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hlinkClick r:id="rId3"/>
            </a:endParaRPr>
          </a:p>
          <a:p>
            <a:pPr algn="ctr"/>
            <a:endPar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hlinkClick r:id="rId3"/>
            </a:endParaRPr>
          </a:p>
          <a:p>
            <a:pPr algn="ctr"/>
            <a:endPar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hlinkClick r:id="rId3"/>
            </a:endParaRPr>
          </a:p>
          <a:p>
            <a:pPr algn="ctr"/>
            <a:endParaRPr lang="en-US" sz="2400" b="1" dirty="0">
              <a:solidFill>
                <a:srgbClr val="098F98"/>
              </a:solidFill>
              <a:effectLst>
                <a:outerShdw blurRad="38100" dist="38100" dir="2700000" algn="tl">
                  <a:srgbClr val="000000">
                    <a:alpha val="43137"/>
                  </a:srgbClr>
                </a:outerShdw>
              </a:effectLst>
              <a:latin typeface="Book Antiqua" panose="02040602050305030304" pitchFamily="18" charset="0"/>
              <a:hlinkClick r:id="rId3"/>
            </a:endParaRPr>
          </a:p>
          <a:p>
            <a:pPr algn="ctr"/>
            <a:r>
              <a:rPr lang="en-US" b="1" dirty="0">
                <a:solidFill>
                  <a:srgbClr val="098F98"/>
                </a:solidFill>
                <a:effectLst>
                  <a:outerShdw blurRad="38100" dist="38100" dir="2700000" algn="tl">
                    <a:srgbClr val="000000">
                      <a:alpha val="43137"/>
                    </a:srgbClr>
                  </a:outerShdw>
                </a:effectLst>
                <a:latin typeface="Book Antiqua" panose="02040602050305030304" pitchFamily="18" charset="0"/>
                <a:hlinkClick r:id="rId3"/>
              </a:rPr>
              <a:t>www.mindfulnessgroup.blog</a:t>
            </a:r>
            <a:br>
              <a:rPr lang="en-US" b="1" dirty="0">
                <a:solidFill>
                  <a:srgbClr val="098F98"/>
                </a:solidFill>
                <a:effectLst>
                  <a:outerShdw blurRad="38100" dist="38100" dir="2700000" algn="tl">
                    <a:srgbClr val="000000">
                      <a:alpha val="43137"/>
                    </a:srgbClr>
                  </a:outerShdw>
                </a:effectLst>
                <a:latin typeface="Book Antiqua" panose="02040602050305030304" pitchFamily="18" charset="0"/>
              </a:rPr>
            </a:br>
            <a:r>
              <a:rPr lang="en-US" b="1" dirty="0">
                <a:solidFill>
                  <a:srgbClr val="098F98"/>
                </a:solidFill>
                <a:effectLst>
                  <a:outerShdw blurRad="38100" dist="38100" dir="2700000" algn="tl">
                    <a:srgbClr val="000000">
                      <a:alpha val="43137"/>
                    </a:srgbClr>
                  </a:outerShdw>
                </a:effectLst>
                <a:latin typeface="Book Antiqua" panose="02040602050305030304" pitchFamily="18" charset="0"/>
              </a:rPr>
              <a:t> </a:t>
            </a:r>
            <a:r>
              <a:rPr lang="en-US" b="1" dirty="0">
                <a:solidFill>
                  <a:srgbClr val="098F98"/>
                </a:solidFill>
                <a:effectLst>
                  <a:outerShdw blurRad="38100" dist="38100" dir="2700000" algn="tl">
                    <a:srgbClr val="000000">
                      <a:alpha val="43137"/>
                    </a:srgbClr>
                  </a:outerShdw>
                </a:effectLst>
                <a:latin typeface="Book Antiqua" panose="02040602050305030304" pitchFamily="18" charset="0"/>
                <a:hlinkClick r:id="rId4"/>
              </a:rPr>
              <a:t>www.godisabrowngirltoo.wordpress.com</a:t>
            </a:r>
            <a:endParaRPr lang="en-US" b="1" dirty="0">
              <a:solidFill>
                <a:srgbClr val="098F98"/>
              </a:solidFill>
              <a:effectLst>
                <a:outerShdw blurRad="38100" dist="38100" dir="2700000" algn="tl">
                  <a:srgbClr val="000000">
                    <a:alpha val="43137"/>
                  </a:srgbClr>
                </a:outerShdw>
              </a:effectLst>
              <a:latin typeface="Book Antiqua" panose="02040602050305030304" pitchFamily="18" charset="0"/>
            </a:endParaRPr>
          </a:p>
          <a:p>
            <a:pPr algn="ctr"/>
            <a:r>
              <a:rPr lang="en-US" b="1" dirty="0">
                <a:solidFill>
                  <a:srgbClr val="098F98"/>
                </a:solidFill>
                <a:effectLst>
                  <a:outerShdw blurRad="38100" dist="38100" dir="2700000" algn="tl">
                    <a:srgbClr val="000000">
                      <a:alpha val="43137"/>
                    </a:srgbClr>
                  </a:outerShdw>
                </a:effectLst>
                <a:latin typeface="Book Antiqua" panose="02040602050305030304" pitchFamily="18" charset="0"/>
                <a:hlinkClick r:id="rId5"/>
              </a:rPr>
              <a:t>www.spiritmuvblog.com</a:t>
            </a:r>
            <a:br>
              <a:rPr lang="en-US" b="1" dirty="0">
                <a:solidFill>
                  <a:srgbClr val="098F98"/>
                </a:solidFill>
                <a:effectLst>
                  <a:outerShdw blurRad="38100" dist="38100" dir="2700000" algn="tl">
                    <a:srgbClr val="000000">
                      <a:alpha val="43137"/>
                    </a:srgbClr>
                  </a:outerShdw>
                </a:effectLst>
                <a:latin typeface="Book Antiqua" panose="02040602050305030304" pitchFamily="18" charset="0"/>
              </a:rPr>
            </a:br>
            <a:r>
              <a:rPr lang="en-US" b="1" dirty="0">
                <a:solidFill>
                  <a:srgbClr val="098F98"/>
                </a:solidFill>
                <a:effectLst>
                  <a:outerShdw blurRad="38100" dist="38100" dir="2700000" algn="tl">
                    <a:srgbClr val="000000">
                      <a:alpha val="43137"/>
                    </a:srgbClr>
                  </a:outerShdw>
                </a:effectLst>
                <a:latin typeface="Book Antiqua" panose="02040602050305030304" pitchFamily="18" charset="0"/>
                <a:hlinkClick r:id="rId6"/>
              </a:rPr>
              <a:t>cecilialoving@aol.com</a:t>
            </a:r>
            <a:endParaRPr lang="en-US" b="1" dirty="0">
              <a:solidFill>
                <a:srgbClr val="098F98"/>
              </a:solidFill>
              <a:effectLst>
                <a:outerShdw blurRad="38100" dist="38100" dir="2700000" algn="tl">
                  <a:srgbClr val="000000">
                    <a:alpha val="43137"/>
                  </a:srgbClr>
                </a:outerShdw>
              </a:effectLst>
              <a:latin typeface="Book Antiqua" panose="02040602050305030304" pitchFamily="18" charset="0"/>
            </a:endParaRPr>
          </a:p>
          <a:p>
            <a:pPr algn="ctr"/>
            <a:endParaRPr lang="en-US" sz="2400" b="1" dirty="0">
              <a:solidFill>
                <a:srgbClr val="FFCC66"/>
              </a:solidFill>
              <a:effectLst>
                <a:outerShdw blurRad="38100" dist="38100" dir="2700000" algn="tl">
                  <a:srgbClr val="000000">
                    <a:alpha val="43137"/>
                  </a:srgbClr>
                </a:outerShdw>
              </a:effectLst>
              <a:latin typeface="Book Antiqua" panose="02040602050305030304" pitchFamily="18" charset="0"/>
            </a:endParaRPr>
          </a:p>
          <a:p>
            <a:pPr algn="ctr"/>
            <a:r>
              <a:rPr lang="en-US" sz="2400" b="1" dirty="0">
                <a:solidFill>
                  <a:schemeClr val="bg1"/>
                </a:solidFill>
                <a:effectLst>
                  <a:outerShdw blurRad="38100" dist="38100" dir="2700000" algn="tl">
                    <a:srgbClr val="000000">
                      <a:alpha val="43137"/>
                    </a:srgbClr>
                  </a:outerShdw>
                </a:effectLst>
                <a:latin typeface="Book Antiqua" panose="02040602050305030304" pitchFamily="18" charset="0"/>
              </a:rPr>
              <a:t> </a:t>
            </a:r>
          </a:p>
          <a:p>
            <a:endParaRPr lang="en-US" sz="36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898347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7396" cy="6858000"/>
          </a:xfrm>
          <a:prstGeom prst="rect">
            <a:avLst/>
          </a:prstGeom>
        </p:spPr>
      </p:pic>
      <p:sp>
        <p:nvSpPr>
          <p:cNvPr id="2" name="TextBox 1"/>
          <p:cNvSpPr txBox="1"/>
          <p:nvPr/>
        </p:nvSpPr>
        <p:spPr>
          <a:xfrm>
            <a:off x="914400" y="0"/>
            <a:ext cx="7696200" cy="2031325"/>
          </a:xfrm>
          <a:prstGeom prst="rect">
            <a:avLst/>
          </a:prstGeom>
          <a:noFill/>
        </p:spPr>
        <p:txBody>
          <a:bodyPr wrap="square" rtlCol="0">
            <a:spAutoFit/>
          </a:bodyPr>
          <a:lstStyle/>
          <a:p>
            <a:endParaRPr lang="en-US" b="1" dirty="0">
              <a:solidFill>
                <a:srgbClr val="6C0500"/>
              </a:solidFill>
              <a:effectLst>
                <a:outerShdw blurRad="38100" dist="38100" dir="2700000" algn="tl">
                  <a:srgbClr val="000000">
                    <a:alpha val="43137"/>
                  </a:srgbClr>
                </a:outerShdw>
              </a:effectLst>
              <a:latin typeface="Book Antiqua" panose="02040602050305030304" pitchFamily="18" charset="0"/>
            </a:endParaRPr>
          </a:p>
          <a:p>
            <a:endParaRPr lang="en-US" b="1" dirty="0">
              <a:solidFill>
                <a:srgbClr val="6C0500"/>
              </a:solidFill>
              <a:effectLst>
                <a:outerShdw blurRad="38100" dist="38100" dir="2700000" algn="tl">
                  <a:srgbClr val="000000">
                    <a:alpha val="43137"/>
                  </a:srgbClr>
                </a:outerShdw>
              </a:effectLst>
              <a:latin typeface="Book Antiqua" panose="02040602050305030304" pitchFamily="18" charset="0"/>
            </a:endParaRPr>
          </a:p>
          <a:p>
            <a:pPr algn="ctr"/>
            <a:r>
              <a:rPr lang="en-US" b="1" dirty="0">
                <a:solidFill>
                  <a:srgbClr val="6C0500"/>
                </a:solidFill>
                <a:effectLst>
                  <a:outerShdw blurRad="38100" dist="38100" dir="2700000" algn="tl">
                    <a:srgbClr val="000000">
                      <a:alpha val="43137"/>
                    </a:srgbClr>
                  </a:outerShdw>
                </a:effectLst>
                <a:latin typeface="Book Antiqua" panose="02040602050305030304" pitchFamily="18" charset="0"/>
              </a:rPr>
              <a:t>The ABA’s Report on</a:t>
            </a:r>
            <a:r>
              <a:rPr lang="en-US" b="1" i="1" dirty="0">
                <a:solidFill>
                  <a:srgbClr val="6C0500"/>
                </a:solidFill>
                <a:effectLst>
                  <a:outerShdw blurRad="38100" dist="38100" dir="2700000" algn="tl">
                    <a:srgbClr val="000000">
                      <a:alpha val="43137"/>
                    </a:srgbClr>
                  </a:outerShdw>
                </a:effectLst>
                <a:latin typeface="Book Antiqua" panose="02040602050305030304" pitchFamily="18" charset="0"/>
              </a:rPr>
              <a:t> Lawyer Well-Being</a:t>
            </a:r>
            <a:r>
              <a:rPr lang="en-US" b="1" dirty="0">
                <a:solidFill>
                  <a:srgbClr val="6C0500"/>
                </a:solidFill>
                <a:effectLst>
                  <a:outerShdw blurRad="38100" dist="38100" dir="2700000" algn="tl">
                    <a:srgbClr val="000000">
                      <a:alpha val="43137"/>
                    </a:srgbClr>
                  </a:outerShdw>
                </a:effectLst>
                <a:latin typeface="Book Antiqua" panose="02040602050305030304" pitchFamily="18" charset="0"/>
              </a:rPr>
              <a:t> not only encourages us to take care of our mental, physical and emotional health but also to determine our purpose in life.  If you study the science behind “purpose,” you learn that regardless of individual goals, </a:t>
            </a:r>
            <a:r>
              <a:rPr lang="en-US" b="1" i="1" dirty="0">
                <a:solidFill>
                  <a:srgbClr val="6C0500"/>
                </a:solidFill>
                <a:effectLst>
                  <a:outerShdw blurRad="38100" dist="38100" dir="2700000" algn="tl">
                    <a:srgbClr val="000000">
                      <a:alpha val="43137"/>
                    </a:srgbClr>
                  </a:outerShdw>
                </a:effectLst>
                <a:latin typeface="Book Antiqua" panose="02040602050305030304" pitchFamily="18" charset="0"/>
              </a:rPr>
              <a:t>purpose</a:t>
            </a:r>
            <a:r>
              <a:rPr lang="en-US" b="1" dirty="0">
                <a:solidFill>
                  <a:srgbClr val="6C0500"/>
                </a:solidFill>
                <a:effectLst>
                  <a:outerShdw blurRad="38100" dist="38100" dir="2700000" algn="tl">
                    <a:srgbClr val="000000">
                      <a:alpha val="43137"/>
                    </a:srgbClr>
                  </a:outerShdw>
                </a:effectLst>
                <a:latin typeface="Book Antiqua" panose="02040602050305030304" pitchFamily="18" charset="0"/>
              </a:rPr>
              <a:t> </a:t>
            </a:r>
            <a:br>
              <a:rPr lang="en-US" b="1" dirty="0">
                <a:solidFill>
                  <a:srgbClr val="6C0500"/>
                </a:solidFill>
                <a:effectLst>
                  <a:outerShdw blurRad="38100" dist="38100" dir="2700000" algn="tl">
                    <a:srgbClr val="000000">
                      <a:alpha val="43137"/>
                    </a:srgbClr>
                  </a:outerShdw>
                </a:effectLst>
                <a:latin typeface="Book Antiqua" panose="02040602050305030304" pitchFamily="18" charset="0"/>
              </a:rPr>
            </a:br>
            <a:r>
              <a:rPr lang="en-US" b="1" dirty="0">
                <a:solidFill>
                  <a:srgbClr val="6C0500"/>
                </a:solidFill>
                <a:effectLst>
                  <a:outerShdw blurRad="38100" dist="38100" dir="2700000" algn="tl">
                    <a:srgbClr val="000000">
                      <a:alpha val="43137"/>
                    </a:srgbClr>
                  </a:outerShdw>
                </a:effectLst>
                <a:latin typeface="Book Antiqua" panose="02040602050305030304" pitchFamily="18" charset="0"/>
              </a:rPr>
              <a:t>is to serve “something larger than ourselves.”</a:t>
            </a:r>
          </a:p>
        </p:txBody>
      </p:sp>
    </p:spTree>
    <p:extLst>
      <p:ext uri="{BB962C8B-B14F-4D97-AF65-F5344CB8AC3E}">
        <p14:creationId xmlns:p14="http://schemas.microsoft.com/office/powerpoint/2010/main" val="335418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9144000" cy="698652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000" b="1" dirty="0">
              <a:solidFill>
                <a:schemeClr val="accent6">
                  <a:lumMod val="75000"/>
                </a:schemeClr>
              </a:solidFill>
              <a:effectLst>
                <a:outerShdw blurRad="38100" dist="38100" dir="2700000" algn="tl">
                  <a:srgbClr val="000000">
                    <a:alpha val="43137"/>
                  </a:srgbClr>
                </a:outerShdw>
              </a:effectLst>
              <a:latin typeface="Book Antiqua" panose="02040602050305030304" pitchFamily="18" charset="0"/>
            </a:endParaRPr>
          </a:p>
          <a:p>
            <a:endParaRPr lang="en-US" sz="2800" b="1" dirty="0">
              <a:solidFill>
                <a:srgbClr val="212A26"/>
              </a:solidFill>
              <a:effectLst>
                <a:outerShdw blurRad="38100" dist="38100" dir="2700000" algn="tl">
                  <a:srgbClr val="000000">
                    <a:alpha val="43137"/>
                  </a:srgbClr>
                </a:outerShdw>
              </a:effectLst>
              <a:latin typeface="Book Antiqua" panose="02040602050305030304" pitchFamily="18" charset="0"/>
            </a:endParaRPr>
          </a:p>
        </p:txBody>
      </p:sp>
      <p:sp>
        <p:nvSpPr>
          <p:cNvPr id="6" name="TextBox 5"/>
          <p:cNvSpPr txBox="1"/>
          <p:nvPr/>
        </p:nvSpPr>
        <p:spPr>
          <a:xfrm>
            <a:off x="5943600" y="457200"/>
            <a:ext cx="2895600" cy="4801314"/>
          </a:xfrm>
          <a:prstGeom prst="rect">
            <a:avLst/>
          </a:prstGeom>
          <a:noFill/>
        </p:spPr>
        <p:txBody>
          <a:bodyPr wrap="square" rtlCol="0">
            <a:spAutoFit/>
          </a:bodyPr>
          <a:lstStyle/>
          <a:p>
            <a:endParaRPr lang="en-US" b="1" dirty="0">
              <a:solidFill>
                <a:srgbClr val="212A26"/>
              </a:solidFill>
              <a:effectLst>
                <a:outerShdw blurRad="38100" dist="38100" dir="2700000" algn="tl">
                  <a:srgbClr val="000000">
                    <a:alpha val="43137"/>
                  </a:srgbClr>
                </a:outerShdw>
              </a:effectLst>
              <a:latin typeface="Book Antiqua" panose="02040602050305030304" pitchFamily="18" charset="0"/>
            </a:endParaRPr>
          </a:p>
          <a:p>
            <a:endParaRPr lang="en-US" b="1" dirty="0">
              <a:solidFill>
                <a:srgbClr val="212A26"/>
              </a:solidFill>
              <a:effectLst>
                <a:outerShdw blurRad="38100" dist="38100" dir="2700000" algn="tl">
                  <a:srgbClr val="000000">
                    <a:alpha val="43137"/>
                  </a:srgbClr>
                </a:outerShdw>
              </a:effectLst>
              <a:latin typeface="Book Antiqua" panose="02040602050305030304" pitchFamily="18" charset="0"/>
            </a:endParaRPr>
          </a:p>
          <a:p>
            <a:endParaRPr lang="en-US" b="1" dirty="0">
              <a:solidFill>
                <a:srgbClr val="212A26"/>
              </a:solidFill>
              <a:effectLst>
                <a:outerShdw blurRad="38100" dist="38100" dir="2700000" algn="tl">
                  <a:srgbClr val="000000">
                    <a:alpha val="43137"/>
                  </a:srgbClr>
                </a:outerShdw>
              </a:effectLst>
              <a:latin typeface="Book Antiqua" panose="02040602050305030304" pitchFamily="18" charset="0"/>
            </a:endParaRPr>
          </a:p>
          <a:p>
            <a:endParaRPr lang="en-US" b="1" dirty="0">
              <a:solidFill>
                <a:srgbClr val="212A26"/>
              </a:solidFill>
              <a:effectLst>
                <a:outerShdw blurRad="38100" dist="38100" dir="2700000" algn="tl">
                  <a:srgbClr val="000000">
                    <a:alpha val="43137"/>
                  </a:srgbClr>
                </a:outerShdw>
              </a:effectLst>
              <a:latin typeface="Book Antiqua" panose="02040602050305030304" pitchFamily="18" charset="0"/>
            </a:endParaRPr>
          </a:p>
          <a:p>
            <a:endParaRPr lang="en-US" b="1" dirty="0">
              <a:solidFill>
                <a:srgbClr val="212A26"/>
              </a:solidFill>
              <a:effectLst>
                <a:outerShdw blurRad="38100" dist="38100" dir="2700000" algn="tl">
                  <a:srgbClr val="000000">
                    <a:alpha val="43137"/>
                  </a:srgbClr>
                </a:outerShdw>
              </a:effectLst>
              <a:latin typeface="Book Antiqua" panose="02040602050305030304" pitchFamily="18" charset="0"/>
            </a:endParaRPr>
          </a:p>
          <a:p>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Your soul is the keeper </a:t>
            </a:r>
            <a:b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br>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of your calling. </a:t>
            </a:r>
            <a:b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br>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It knows everything </a:t>
            </a:r>
          </a:p>
          <a:p>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about you, </a:t>
            </a:r>
          </a:p>
          <a:p>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even what you’ve</a:t>
            </a:r>
            <a:b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br>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forgotten. </a:t>
            </a:r>
          </a:p>
          <a:p>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It even knows</a:t>
            </a:r>
          </a:p>
          <a:p>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what you are not </a:t>
            </a:r>
          </a:p>
          <a:p>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ready to know, </a:t>
            </a:r>
            <a:b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br>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and is always developing </a:t>
            </a:r>
          </a:p>
          <a:p>
            <a:r>
              <a:rPr lang="en-US" b="1" dirty="0">
                <a:solidFill>
                  <a:srgbClr val="212A26"/>
                </a:solidFill>
                <a:effectLst>
                  <a:outerShdw blurRad="38100" dist="38100" dir="2700000" algn="tl">
                    <a:srgbClr val="000000">
                      <a:alpha val="43137"/>
                    </a:srgbClr>
                  </a:outerShdw>
                </a:effectLst>
                <a:latin typeface="Book Antiqua" panose="02040602050305030304" pitchFamily="18" charset="0"/>
              </a:rPr>
              <a:t>you to serve your purpose.</a:t>
            </a:r>
          </a:p>
        </p:txBody>
      </p:sp>
    </p:spTree>
    <p:extLst>
      <p:ext uri="{BB962C8B-B14F-4D97-AF65-F5344CB8AC3E}">
        <p14:creationId xmlns:p14="http://schemas.microsoft.com/office/powerpoint/2010/main" val="6319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2" name="TextBox 1"/>
          <p:cNvSpPr txBox="1"/>
          <p:nvPr/>
        </p:nvSpPr>
        <p:spPr>
          <a:xfrm>
            <a:off x="4038600" y="152400"/>
            <a:ext cx="4876800" cy="707886"/>
          </a:xfrm>
          <a:prstGeom prst="rect">
            <a:avLst/>
          </a:prstGeom>
          <a:noFill/>
        </p:spPr>
        <p:txBody>
          <a:bodyPr wrap="square" rtlCol="0">
            <a:spAutoFit/>
          </a:bodyPr>
          <a:lstStyle/>
          <a:p>
            <a:r>
              <a:rPr lang="en-US" sz="4000" dirty="0">
                <a:solidFill>
                  <a:srgbClr val="FFFFFF"/>
                </a:solidFill>
                <a:latin typeface="Book Antiqua" panose="02040602050305030304" pitchFamily="18" charset="0"/>
              </a:rPr>
              <a:t> </a:t>
            </a:r>
            <a:r>
              <a:rPr lang="en-US" sz="4000" b="1" dirty="0">
                <a:solidFill>
                  <a:srgbClr val="30535D"/>
                </a:solidFill>
                <a:effectLst>
                  <a:outerShdw blurRad="38100" dist="38100" dir="2700000" algn="tl">
                    <a:srgbClr val="000000">
                      <a:alpha val="43137"/>
                    </a:srgbClr>
                  </a:outerShdw>
                </a:effectLst>
                <a:latin typeface="Book Antiqua" panose="02040602050305030304" pitchFamily="18" charset="0"/>
              </a:rPr>
              <a:t>2- Enter the Silence</a:t>
            </a:r>
          </a:p>
        </p:txBody>
      </p:sp>
    </p:spTree>
    <p:extLst>
      <p:ext uri="{BB962C8B-B14F-4D97-AF65-F5344CB8AC3E}">
        <p14:creationId xmlns:p14="http://schemas.microsoft.com/office/powerpoint/2010/main" val="317773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6400800" y="152400"/>
            <a:ext cx="2514600" cy="5016758"/>
          </a:xfrm>
          <a:prstGeom prst="rect">
            <a:avLst/>
          </a:prstGeom>
          <a:noFill/>
        </p:spPr>
        <p:txBody>
          <a:bodyPr wrap="square" rtlCol="0">
            <a:spAutoFit/>
          </a:bodyPr>
          <a:lstStyle/>
          <a:p>
            <a:pPr algn="r"/>
            <a:r>
              <a:rPr lang="en-US" sz="4000" dirty="0">
                <a:solidFill>
                  <a:srgbClr val="30535D"/>
                </a:solidFill>
                <a:latin typeface="Book Antiqua" panose="02040602050305030304" pitchFamily="18" charset="0"/>
              </a:rPr>
              <a:t>A</a:t>
            </a:r>
            <a:r>
              <a:rPr lang="en-US" sz="2000" dirty="0">
                <a:solidFill>
                  <a:srgbClr val="30535D"/>
                </a:solidFill>
                <a:effectLst>
                  <a:outerShdw blurRad="38100" dist="38100" dir="2700000" algn="tl">
                    <a:srgbClr val="000000">
                      <a:alpha val="43137"/>
                    </a:srgbClr>
                  </a:outerShdw>
                </a:effectLst>
                <a:latin typeface="Book Antiqua" panose="02040602050305030304" pitchFamily="18" charset="0"/>
              </a:rPr>
              <a:t>wareness begins with the inhalation and exhalation of each breath,</a:t>
            </a:r>
          </a:p>
          <a:p>
            <a:pPr algn="r"/>
            <a:r>
              <a:rPr lang="en-US" sz="2000" dirty="0">
                <a:solidFill>
                  <a:srgbClr val="30535D"/>
                </a:solidFill>
                <a:effectLst>
                  <a:outerShdw blurRad="38100" dist="38100" dir="2700000" algn="tl">
                    <a:srgbClr val="000000">
                      <a:alpha val="43137"/>
                    </a:srgbClr>
                  </a:outerShdw>
                </a:effectLst>
                <a:latin typeface="Book Antiqua" panose="02040602050305030304" pitchFamily="18" charset="0"/>
              </a:rPr>
              <a:t> releasing worries about the past and the future—breathing new possibilities </a:t>
            </a:r>
            <a:br>
              <a:rPr lang="en-US" sz="2000" dirty="0">
                <a:solidFill>
                  <a:srgbClr val="30535D"/>
                </a:solidFill>
                <a:effectLst>
                  <a:outerShdw blurRad="38100" dist="38100" dir="2700000" algn="tl">
                    <a:srgbClr val="000000">
                      <a:alpha val="43137"/>
                    </a:srgbClr>
                  </a:outerShdw>
                </a:effectLst>
                <a:latin typeface="Book Antiqua" panose="02040602050305030304" pitchFamily="18" charset="0"/>
              </a:rPr>
            </a:br>
            <a:r>
              <a:rPr lang="en-US" sz="2000" dirty="0">
                <a:solidFill>
                  <a:srgbClr val="30535D"/>
                </a:solidFill>
                <a:effectLst>
                  <a:outerShdw blurRad="38100" dist="38100" dir="2700000" algn="tl">
                    <a:srgbClr val="000000">
                      <a:alpha val="43137"/>
                    </a:srgbClr>
                  </a:outerShdw>
                </a:effectLst>
                <a:latin typeface="Book Antiqua" panose="02040602050305030304" pitchFamily="18" charset="0"/>
              </a:rPr>
              <a:t>in the now </a:t>
            </a:r>
            <a:br>
              <a:rPr lang="en-US" sz="2000" dirty="0">
                <a:solidFill>
                  <a:srgbClr val="30535D"/>
                </a:solidFill>
                <a:effectLst>
                  <a:outerShdw blurRad="38100" dist="38100" dir="2700000" algn="tl">
                    <a:srgbClr val="000000">
                      <a:alpha val="43137"/>
                    </a:srgbClr>
                  </a:outerShdw>
                </a:effectLst>
                <a:latin typeface="Book Antiqua" panose="02040602050305030304" pitchFamily="18" charset="0"/>
              </a:rPr>
            </a:br>
            <a:r>
              <a:rPr lang="en-US" sz="2000" dirty="0">
                <a:solidFill>
                  <a:srgbClr val="30535D"/>
                </a:solidFill>
                <a:effectLst>
                  <a:outerShdw blurRad="38100" dist="38100" dir="2700000" algn="tl">
                    <a:srgbClr val="000000">
                      <a:alpha val="43137"/>
                    </a:srgbClr>
                  </a:outerShdw>
                </a:effectLst>
                <a:latin typeface="Book Antiqua" panose="02040602050305030304" pitchFamily="18" charset="0"/>
              </a:rPr>
              <a:t>without judgment:  what many call “mindfulness.”</a:t>
            </a:r>
          </a:p>
          <a:p>
            <a:endParaRPr lang="en-US" sz="4000" b="1" dirty="0">
              <a:solidFill>
                <a:srgbClr val="FFFFFF"/>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876316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495800" y="152400"/>
            <a:ext cx="4419600" cy="6524863"/>
          </a:xfrm>
          <a:prstGeom prst="rect">
            <a:avLst/>
          </a:prstGeom>
          <a:noFill/>
        </p:spPr>
        <p:txBody>
          <a:bodyPr wrap="square" rtlCol="0">
            <a:spAutoFit/>
          </a:bodyPr>
          <a:lstStyle/>
          <a:p>
            <a:endParaRPr lang="en-US" sz="2000" dirty="0">
              <a:latin typeface="Book Antiqua" panose="02040602050305030304" pitchFamily="18" charset="0"/>
            </a:endParaRPr>
          </a:p>
          <a:p>
            <a:r>
              <a:rPr lang="en-US" sz="2000" b="1" dirty="0">
                <a:solidFill>
                  <a:srgbClr val="075762"/>
                </a:solidFill>
                <a:effectLst>
                  <a:outerShdw blurRad="38100" dist="38100" dir="2700000" algn="tl">
                    <a:srgbClr val="000000">
                      <a:alpha val="43137"/>
                    </a:srgbClr>
                  </a:outerShdw>
                </a:effectLst>
                <a:latin typeface="Book Antiqua" panose="02040602050305030304" pitchFamily="18" charset="0"/>
              </a:rPr>
              <a:t>Mindfulness is greater than our own biases: a truth that connects us beyond our differences . . . not limited to any region, religion or relationship. </a:t>
            </a:r>
          </a:p>
          <a:p>
            <a:endParaRPr lang="en-US" sz="2000" b="1" dirty="0">
              <a:solidFill>
                <a:srgbClr val="075762"/>
              </a:solidFill>
              <a:effectLst>
                <a:outerShdw blurRad="38100" dist="38100" dir="2700000" algn="tl">
                  <a:srgbClr val="000000">
                    <a:alpha val="43137"/>
                  </a:srgbClr>
                </a:outerShdw>
              </a:effectLst>
              <a:latin typeface="Book Antiqua" panose="02040602050305030304" pitchFamily="18" charset="0"/>
            </a:endParaRPr>
          </a:p>
          <a:p>
            <a:r>
              <a:rPr lang="en-US" sz="2000" b="1" i="1" dirty="0">
                <a:solidFill>
                  <a:srgbClr val="075762"/>
                </a:solidFill>
                <a:effectLst>
                  <a:outerShdw blurRad="38100" dist="38100" dir="2700000" algn="tl">
                    <a:srgbClr val="000000">
                      <a:alpha val="43137"/>
                    </a:srgbClr>
                  </a:outerShdw>
                </a:effectLst>
                <a:latin typeface="Book Antiqua" panose="02040602050305030304" pitchFamily="18" charset="0"/>
              </a:rPr>
              <a:t>Take a moment and close your eyes, and breathe three times, keeping your thoughts only on your breath.  Breathing in, breathing out. Breathing in, breathing out. Breathing in, breathing out.  </a:t>
            </a:r>
          </a:p>
          <a:p>
            <a:endParaRPr lang="en-US" sz="2000" b="1" i="1" dirty="0">
              <a:solidFill>
                <a:srgbClr val="075762"/>
              </a:solidFill>
              <a:effectLst>
                <a:outerShdw blurRad="38100" dist="38100" dir="2700000" algn="tl">
                  <a:srgbClr val="000000">
                    <a:alpha val="43137"/>
                  </a:srgbClr>
                </a:outerShdw>
              </a:effectLst>
              <a:latin typeface="Book Antiqua" panose="02040602050305030304" pitchFamily="18" charset="0"/>
            </a:endParaRPr>
          </a:p>
          <a:p>
            <a:r>
              <a:rPr lang="en-US" sz="2000" b="1" dirty="0">
                <a:solidFill>
                  <a:srgbClr val="075762"/>
                </a:solidFill>
                <a:effectLst>
                  <a:outerShdw blurRad="38100" dist="38100" dir="2700000" algn="tl">
                    <a:srgbClr val="000000">
                      <a:alpha val="43137"/>
                    </a:srgbClr>
                  </a:outerShdw>
                </a:effectLst>
                <a:latin typeface="Book Antiqua" panose="02040602050305030304" pitchFamily="18" charset="0"/>
              </a:rPr>
              <a:t>This awareness of being fully present with the moment is the foundation of all mindfulness practices.  </a:t>
            </a:r>
          </a:p>
          <a:p>
            <a:br>
              <a:rPr lang="en-US" dirty="0"/>
            </a:br>
            <a:endParaRPr lang="en-US" sz="4000" b="1" dirty="0">
              <a:solidFill>
                <a:srgbClr val="FFFFFF"/>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408692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7396" cy="6857999"/>
          </a:xfrm>
          <a:prstGeom prst="rect">
            <a:avLst/>
          </a:prstGeom>
        </p:spPr>
      </p:pic>
      <p:sp>
        <p:nvSpPr>
          <p:cNvPr id="5" name="TextBox 4"/>
          <p:cNvSpPr txBox="1"/>
          <p:nvPr/>
        </p:nvSpPr>
        <p:spPr>
          <a:xfrm>
            <a:off x="4572000" y="381000"/>
            <a:ext cx="4038600" cy="369332"/>
          </a:xfrm>
          <a:prstGeom prst="rect">
            <a:avLst/>
          </a:prstGeom>
          <a:noFill/>
        </p:spPr>
        <p:txBody>
          <a:bodyPr wrap="square" rtlCol="0">
            <a:spAutoFit/>
          </a:bodyPr>
          <a:lstStyle/>
          <a:p>
            <a:endParaRPr lang="en-US" dirty="0"/>
          </a:p>
        </p:txBody>
      </p:sp>
      <p:sp>
        <p:nvSpPr>
          <p:cNvPr id="2" name="TextBox 1"/>
          <p:cNvSpPr txBox="1"/>
          <p:nvPr/>
        </p:nvSpPr>
        <p:spPr>
          <a:xfrm>
            <a:off x="609600" y="304800"/>
            <a:ext cx="7010400" cy="7417415"/>
          </a:xfrm>
          <a:prstGeom prst="rect">
            <a:avLst/>
          </a:prstGeom>
          <a:noFill/>
        </p:spPr>
        <p:txBody>
          <a:bodyPr wrap="square" rtlCol="0">
            <a:spAutoFit/>
          </a:bodyPr>
          <a:lstStyle/>
          <a:p>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Why is Mindfulness Our Super Power?</a:t>
            </a:r>
          </a:p>
          <a:p>
            <a:endPar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endParaRP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Minimizes stress</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Eliminates anxiety</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Promotes better well-being</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Improves memory</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Aides resilience</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Cultivates compassion</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Enhances empathy</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Decreases negativity bias</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Reduces implicit bias</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Improves creativity and innovation</a:t>
            </a:r>
          </a:p>
          <a:p>
            <a:pPr marL="457200" indent="-457200">
              <a:buFont typeface="Arial" panose="020B0604020202020204" pitchFamily="34" charset="0"/>
              <a:buChar char="•"/>
            </a:pPr>
            <a:r>
              <a:rPr lang="en-US" sz="2800" b="1" dirty="0">
                <a:solidFill>
                  <a:srgbClr val="F38343"/>
                </a:solidFill>
                <a:effectLst>
                  <a:outerShdw blurRad="38100" dist="38100" dir="2700000" algn="tl">
                    <a:srgbClr val="000000">
                      <a:alpha val="43137"/>
                    </a:srgbClr>
                  </a:outerShdw>
                </a:effectLst>
                <a:latin typeface="Book Antiqua" panose="02040602050305030304" pitchFamily="18" charset="0"/>
              </a:rPr>
              <a:t>Encourages a “growth mindset”</a:t>
            </a:r>
          </a:p>
          <a:p>
            <a:pPr marL="457200" indent="-457200">
              <a:buFont typeface="Arial" panose="020B0604020202020204" pitchFamily="34" charset="0"/>
              <a:buChar char="•"/>
            </a:pPr>
            <a:r>
              <a:rPr lang="en-US" sz="2800" b="1" dirty="0">
                <a:solidFill>
                  <a:srgbClr val="FEBA69"/>
                </a:solidFill>
                <a:effectLst>
                  <a:outerShdw blurRad="38100" dist="38100" dir="2700000" algn="tl">
                    <a:srgbClr val="000000">
                      <a:alpha val="43137"/>
                    </a:srgbClr>
                  </a:outerShdw>
                </a:effectLst>
                <a:latin typeface="Book Antiqua" panose="02040602050305030304" pitchFamily="18" charset="0"/>
              </a:rPr>
              <a:t>Reverses the aging process</a:t>
            </a:r>
          </a:p>
          <a:p>
            <a:pPr marL="457200" indent="-457200">
              <a:buFont typeface="Arial" panose="020B0604020202020204" pitchFamily="34" charset="0"/>
              <a:buChar char="•"/>
            </a:pPr>
            <a:endParaRPr lang="en-US" sz="2800" b="1" dirty="0">
              <a:solidFill>
                <a:srgbClr val="9D9CAA"/>
              </a:solidFill>
              <a:effectLst>
                <a:outerShdw blurRad="38100" dist="38100" dir="2700000" algn="tl">
                  <a:srgbClr val="000000">
                    <a:alpha val="43137"/>
                  </a:srgbClr>
                </a:outerShdw>
              </a:effectLst>
              <a:latin typeface="Book Antiqua" panose="02040602050305030304" pitchFamily="18" charset="0"/>
            </a:endParaRPr>
          </a:p>
          <a:p>
            <a:pPr marL="457200" indent="-457200">
              <a:buFont typeface="Arial" panose="020B0604020202020204" pitchFamily="34" charset="0"/>
              <a:buChar char="•"/>
            </a:pPr>
            <a:endParaRPr lang="en-US" sz="2800" b="1" dirty="0">
              <a:solidFill>
                <a:srgbClr val="9D9CAA"/>
              </a:solidFill>
              <a:effectLst>
                <a:outerShdw blurRad="38100" dist="38100" dir="2700000" algn="tl">
                  <a:srgbClr val="000000">
                    <a:alpha val="43137"/>
                  </a:srgbClr>
                </a:outerShdw>
              </a:effectLst>
              <a:latin typeface="Book Antiqua" panose="02040602050305030304" pitchFamily="18" charset="0"/>
            </a:endParaRPr>
          </a:p>
          <a:p>
            <a:pPr marL="457200" indent="-457200">
              <a:buFont typeface="Arial" panose="020B0604020202020204" pitchFamily="34" charset="0"/>
              <a:buChar char="•"/>
            </a:pPr>
            <a:endParaRPr lang="en-US" sz="2800" b="1" dirty="0">
              <a:solidFill>
                <a:srgbClr val="9D9CAA"/>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544741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10"/>
  <p:tag name="MMPROD_UIDATA" val="&lt;database version=&quot;11.0&quot;&gt;&lt;object type=&quot;1&quot; unique_id=&quot;10001&quot;&gt;&lt;object type=&quot;2&quot; unique_id=&quot;10017&quot;&gt;&lt;object type=&quot;3&quot; unique_id=&quot;11594&quot;&gt;&lt;property id=&quot;20148&quot; value=&quot;5&quot;/&gt;&lt;property id=&quot;20300&quot; value=&quot;Slide 1&quot;/&gt;&lt;property id=&quot;20307&quot; value=&quot;362&quot;/&gt;&lt;/object&gt;&lt;object type=&quot;3&quot; unique_id=&quot;46515&quot;&gt;&lt;property id=&quot;20148&quot; value=&quot;5&quot;/&gt;&lt;property id=&quot;20300&quot; value=&quot;Slide 2&quot;/&gt;&lt;property id=&quot;20307&quot; value=&quot;427&quot;/&gt;&lt;/object&gt;&lt;object type=&quot;3&quot; unique_id=&quot;47051&quot;&gt;&lt;property id=&quot;20148&quot; value=&quot;5&quot;/&gt;&lt;property id=&quot;20300&quot; value=&quot;Slide 6&quot;/&gt;&lt;property id=&quot;20307&quot; value=&quot;428&quot;/&gt;&lt;/object&gt;&lt;object type=&quot;3&quot; unique_id=&quot;47053&quot;&gt;&lt;property id=&quot;20148&quot; value=&quot;5&quot;/&gt;&lt;property id=&quot;20300&quot; value=&quot;Slide 4&quot;/&gt;&lt;property id=&quot;20307&quot; value=&quot;430&quot;/&gt;&lt;/object&gt;&lt;object type=&quot;3&quot; unique_id=&quot;47054&quot;&gt;&lt;property id=&quot;20148&quot; value=&quot;5&quot;/&gt;&lt;property id=&quot;20300&quot; value=&quot;Slide 9&quot;/&gt;&lt;property id=&quot;20307&quot; value=&quot;431&quot;/&gt;&lt;/object&gt;&lt;object type=&quot;3&quot; unique_id=&quot;50107&quot;&gt;&lt;property id=&quot;20148&quot; value=&quot;5&quot;/&gt;&lt;property id=&quot;20300&quot; value=&quot;Slide 3&quot;/&gt;&lt;property id=&quot;20307&quot; value=&quot;453&quot;/&gt;&lt;/object&gt;&lt;object type=&quot;3&quot; unique_id=&quot;50395&quot;&gt;&lt;property id=&quot;20148&quot; value=&quot;5&quot;/&gt;&lt;property id=&quot;20300&quot; value=&quot;Slide 7&quot;/&gt;&lt;property id=&quot;20307&quot; value=&quot;454&quot;/&gt;&lt;/object&gt;&lt;object type=&quot;3&quot; unique_id=&quot;50588&quot;&gt;&lt;property id=&quot;20148&quot; value=&quot;5&quot;/&gt;&lt;property id=&quot;20300&quot; value=&quot;Slide 10&quot;/&gt;&lt;property id=&quot;20307&quot; value=&quot;455&quot;/&gt;&lt;/object&gt;&lt;object type=&quot;3&quot; unique_id=&quot;50590&quot;&gt;&lt;property id=&quot;20148&quot; value=&quot;5&quot;/&gt;&lt;property id=&quot;20300&quot; value=&quot;Slide 12&quot;/&gt;&lt;property id=&quot;20307&quot; value=&quot;457&quot;/&gt;&lt;/object&gt;&lt;object type=&quot;3&quot; unique_id=&quot;50591&quot;&gt;&lt;property id=&quot;20148&quot; value=&quot;5&quot;/&gt;&lt;property id=&quot;20300&quot; value=&quot;Slide 14&quot;/&gt;&lt;property id=&quot;20307&quot; value=&quot;459&quot;/&gt;&lt;/object&gt;&lt;object type=&quot;3&quot; unique_id=&quot;50592&quot;&gt;&lt;property id=&quot;20148&quot; value=&quot;5&quot;/&gt;&lt;property id=&quot;20300&quot; value=&quot;Slide 17&quot;/&gt;&lt;property id=&quot;20307&quot; value=&quot;460&quot;/&gt;&lt;/object&gt;&lt;object type=&quot;3&quot; unique_id=&quot;50593&quot;&gt;&lt;property id=&quot;20148&quot; value=&quot;5&quot;/&gt;&lt;property id=&quot;20300&quot; value=&quot;Slide 20&quot;/&gt;&lt;property id=&quot;20307&quot; value=&quot;461&quot;/&gt;&lt;/object&gt;&lt;object type=&quot;3&quot; unique_id=&quot;50595&quot;&gt;&lt;property id=&quot;20148&quot; value=&quot;5&quot;/&gt;&lt;property id=&quot;20300&quot; value=&quot;Slide 22&quot;/&gt;&lt;property id=&quot;20307&quot; value=&quot;463&quot;/&gt;&lt;/object&gt;&lt;object type=&quot;3&quot; unique_id=&quot;50596&quot;&gt;&lt;property id=&quot;20148&quot; value=&quot;5&quot;/&gt;&lt;property id=&quot;20300&quot; value=&quot;Slide 26&quot;/&gt;&lt;property id=&quot;20307&quot; value=&quot;464&quot;/&gt;&lt;/object&gt;&lt;object type=&quot;3&quot; unique_id=&quot;50597&quot;&gt;&lt;property id=&quot;20148&quot; value=&quot;5&quot;/&gt;&lt;property id=&quot;20300&quot; value=&quot;Slide 30&quot;/&gt;&lt;property id=&quot;20307&quot; value=&quot;458&quot;/&gt;&lt;/object&gt;&lt;object type=&quot;3&quot; unique_id=&quot;51163&quot;&gt;&lt;property id=&quot;20148&quot; value=&quot;5&quot;/&gt;&lt;property id=&quot;20300&quot; value=&quot;Slide 18&quot;/&gt;&lt;property id=&quot;20307&quot; value=&quot;467&quot;/&gt;&lt;/object&gt;&lt;object type=&quot;3&quot; unique_id=&quot;51164&quot;&gt;&lt;property id=&quot;20148&quot; value=&quot;5&quot;/&gt;&lt;property id=&quot;20300&quot; value=&quot;Slide 21&quot;/&gt;&lt;property id=&quot;20307&quot; value=&quot;468&quot;/&gt;&lt;/object&gt;&lt;object type=&quot;3&quot; unique_id=&quot;51322&quot;&gt;&lt;property id=&quot;20148&quot; value=&quot;5&quot;/&gt;&lt;property id=&quot;20300&quot; value=&quot;Slide 16&quot;/&gt;&lt;property id=&quot;20307&quot; value=&quot;471&quot;/&gt;&lt;/object&gt;&lt;object type=&quot;3&quot; unique_id=&quot;52353&quot;&gt;&lt;property id=&quot;20148&quot; value=&quot;5&quot;/&gt;&lt;property id=&quot;20300&quot; value=&quot;Slide 31&quot;/&gt;&lt;property id=&quot;20307&quot; value=&quot;474&quot;/&gt;&lt;/object&gt;&lt;object type=&quot;3&quot; unique_id=&quot;52713&quot;&gt;&lt;property id=&quot;20148&quot; value=&quot;5&quot;/&gt;&lt;property id=&quot;20300&quot; value=&quot;Slide 11&quot;/&gt;&lt;property id=&quot;20307&quot; value=&quot;475&quot;/&gt;&lt;/object&gt;&lt;object type=&quot;3&quot; unique_id=&quot;52790&quot;&gt;&lt;property id=&quot;20148&quot; value=&quot;5&quot;/&gt;&lt;property id=&quot;20300&quot; value=&quot;Slide 13&quot;/&gt;&lt;property id=&quot;20307&quot; value=&quot;476&quot;/&gt;&lt;/object&gt;&lt;object type=&quot;3&quot; unique_id=&quot;53009&quot;&gt;&lt;property id=&quot;20148&quot; value=&quot;5&quot;/&gt;&lt;property id=&quot;20300&quot; value=&quot;Slide 24&quot;/&gt;&lt;property id=&quot;20307&quot; value=&quot;477&quot;/&gt;&lt;/object&gt;&lt;object type=&quot;3&quot; unique_id=&quot;53010&quot;&gt;&lt;property id=&quot;20148&quot; value=&quot;5&quot;/&gt;&lt;property id=&quot;20300&quot; value=&quot;Slide 25&quot;/&gt;&lt;property id=&quot;20307&quot; value=&quot;478&quot;/&gt;&lt;/object&gt;&lt;object type=&quot;3&quot; unique_id=&quot;53011&quot;&gt;&lt;property id=&quot;20148&quot; value=&quot;5&quot;/&gt;&lt;property id=&quot;20300&quot; value=&quot;Slide 28&quot;/&gt;&lt;property id=&quot;20307&quot; value=&quot;479&quot;/&gt;&lt;/object&gt;&lt;object type=&quot;3&quot; unique_id=&quot;53093&quot;&gt;&lt;property id=&quot;20148&quot; value=&quot;5&quot;/&gt;&lt;property id=&quot;20300&quot; value=&quot;Slide 23&quot;/&gt;&lt;property id=&quot;20307&quot; value=&quot;480&quot;/&gt;&lt;/object&gt;&lt;object type=&quot;3&quot; unique_id=&quot;53828&quot;&gt;&lt;property id=&quot;20148&quot; value=&quot;5&quot;/&gt;&lt;property id=&quot;20300&quot; value=&quot;Slide 5&quot;/&gt;&lt;property id=&quot;20307&quot; value=&quot;481&quot;/&gt;&lt;/object&gt;&lt;object type=&quot;3&quot; unique_id=&quot;53913&quot;&gt;&lt;property id=&quot;20148&quot; value=&quot;5&quot;/&gt;&lt;property id=&quot;20300&quot; value=&quot;Slide 8&quot;/&gt;&lt;property id=&quot;20307&quot; value=&quot;482&quot;/&gt;&lt;/object&gt;&lt;object type=&quot;3&quot; unique_id=&quot;54059&quot;&gt;&lt;property id=&quot;20148&quot; value=&quot;5&quot;/&gt;&lt;property id=&quot;20300&quot; value=&quot;Slide 19&quot;/&gt;&lt;property id=&quot;20307&quot; value=&quot;483&quot;/&gt;&lt;/object&gt;&lt;object type=&quot;3&quot; unique_id=&quot;54480&quot;&gt;&lt;property id=&quot;20148&quot; value=&quot;5&quot;/&gt;&lt;property id=&quot;20300&quot; value=&quot;Slide 27&quot;/&gt;&lt;property id=&quot;20307&quot; value=&quot;484&quot;/&gt;&lt;/object&gt;&lt;object type=&quot;3&quot; unique_id=&quot;54574&quot;&gt;&lt;property id=&quot;20148&quot; value=&quot;5&quot;/&gt;&lt;property id=&quot;20300&quot; value=&quot;Slide 29&quot;/&gt;&lt;property id=&quot;20307&quot; value=&quot;485&quot;/&gt;&lt;/object&gt;&lt;object type=&quot;3&quot; unique_id=&quot;55055&quot;&gt;&lt;property id=&quot;20148&quot; value=&quot;5&quot;/&gt;&lt;property id=&quot;20300&quot; value=&quot;Slide 15&quot;/&gt;&lt;property id=&quot;20307&quot; value=&quot;486&quot;/&gt;&lt;/object&gt;&lt;/object&gt;&lt;object type=&quot;8&quot; unique_id=&quot;10027&quot;&gt;&lt;/object&gt;&lt;/object&gt;&lt;/database&gt;"/>
  <p:tag name="SECTOMILLISECCONVERTED" val="1"/>
</p:tagLst>
</file>

<file path=ppt/theme/theme1.xml><?xml version="1.0" encoding="utf-8"?>
<a:theme xmlns:a="http://schemas.openxmlformats.org/drawingml/2006/main" name="MPI - Edited">
  <a:themeElements>
    <a:clrScheme name="">
      <a:dk1>
        <a:srgbClr val="000000"/>
      </a:dk1>
      <a:lt1>
        <a:srgbClr val="0000B0"/>
      </a:lt1>
      <a:dk2>
        <a:srgbClr val="000000"/>
      </a:dk2>
      <a:lt2>
        <a:srgbClr val="808080"/>
      </a:lt2>
      <a:accent1>
        <a:srgbClr val="00CC99"/>
      </a:accent1>
      <a:accent2>
        <a:srgbClr val="3333CC"/>
      </a:accent2>
      <a:accent3>
        <a:srgbClr val="AAAAD4"/>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8225</TotalTime>
  <Words>697</Words>
  <Application>Microsoft Office PowerPoint</Application>
  <PresentationFormat>On-screen Show (4:3)</PresentationFormat>
  <Paragraphs>191</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Book Antiqua</vt:lpstr>
      <vt:lpstr>Calibri</vt:lpstr>
      <vt:lpstr>Times New Roman</vt:lpstr>
      <vt:lpstr>MPI - Edited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Indezine.com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Geetesh Bajaj</dc:creator>
  <cp:lastModifiedBy>Trina Glass</cp:lastModifiedBy>
  <cp:revision>491</cp:revision>
  <cp:lastPrinted>2018-03-08T20:36:04Z</cp:lastPrinted>
  <dcterms:created xsi:type="dcterms:W3CDTF">2009-09-10T04:42:26Z</dcterms:created>
  <dcterms:modified xsi:type="dcterms:W3CDTF">2019-09-07T14:05:26Z</dcterms:modified>
</cp:coreProperties>
</file>