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  <p:sldMasterId id="2147483782" r:id="rId3"/>
  </p:sldMasterIdLst>
  <p:notesMasterIdLst>
    <p:notesMasterId r:id="rId15"/>
  </p:notesMasterIdLst>
  <p:handoutMasterIdLst>
    <p:handoutMasterId r:id="rId16"/>
  </p:handoutMasterIdLst>
  <p:sldIdLst>
    <p:sldId id="263" r:id="rId4"/>
    <p:sldId id="429" r:id="rId5"/>
    <p:sldId id="487" r:id="rId6"/>
    <p:sldId id="486" r:id="rId7"/>
    <p:sldId id="424" r:id="rId8"/>
    <p:sldId id="474" r:id="rId9"/>
    <p:sldId id="488" r:id="rId10"/>
    <p:sldId id="435" r:id="rId11"/>
    <p:sldId id="472" r:id="rId12"/>
    <p:sldId id="422" r:id="rId13"/>
    <p:sldId id="485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A48739-CFA8-448E-A3CE-156B5E03090F}">
          <p14:sldIdLst>
            <p14:sldId id="263"/>
            <p14:sldId id="429"/>
            <p14:sldId id="487"/>
            <p14:sldId id="486"/>
            <p14:sldId id="424"/>
            <p14:sldId id="474"/>
            <p14:sldId id="488"/>
            <p14:sldId id="435"/>
            <p14:sldId id="472"/>
            <p14:sldId id="422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3403">
          <p15:clr>
            <a:srgbClr val="A4A3A4"/>
          </p15:clr>
        </p15:guide>
        <p15:guide id="5" orient="horz" pos="2425">
          <p15:clr>
            <a:srgbClr val="A4A3A4"/>
          </p15:clr>
        </p15:guide>
        <p15:guide id="6" orient="horz" pos="1800">
          <p15:clr>
            <a:srgbClr val="A4A3A4"/>
          </p15:clr>
        </p15:guide>
        <p15:guide id="7" orient="horz" pos="1213">
          <p15:clr>
            <a:srgbClr val="A4A3A4"/>
          </p15:clr>
        </p15:guide>
        <p15:guide id="8" orient="horz" pos="847">
          <p15:clr>
            <a:srgbClr val="A4A3A4"/>
          </p15:clr>
        </p15:guide>
        <p15:guide id="9" pos="528">
          <p15:clr>
            <a:srgbClr val="A4A3A4"/>
          </p15:clr>
        </p15:guide>
        <p15:guide id="10" pos="7158">
          <p15:clr>
            <a:srgbClr val="A4A3A4"/>
          </p15:clr>
        </p15:guide>
        <p15:guide id="11" pos="1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sa Kelso" initials="AK" lastIdx="1" clrIdx="0">
    <p:extLst>
      <p:ext uri="{19B8F6BF-5375-455C-9EA6-DF929625EA0E}">
        <p15:presenceInfo xmlns:p15="http://schemas.microsoft.com/office/powerpoint/2012/main" userId="S-1-12-1-2744337180-1140034260-2032616891-2316152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232"/>
    <a:srgbClr val="2A2A2A"/>
    <a:srgbClr val="DE434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3" autoAdjust="0"/>
    <p:restoredTop sz="63885" autoAdjust="0"/>
  </p:normalViewPr>
  <p:slideViewPr>
    <p:cSldViewPr snapToGrid="0" showGuides="1">
      <p:cViewPr varScale="1">
        <p:scale>
          <a:sx n="43" d="100"/>
          <a:sy n="43" d="100"/>
        </p:scale>
        <p:origin x="1818" y="450"/>
      </p:cViewPr>
      <p:guideLst>
        <p:guide orient="horz" pos="2160"/>
        <p:guide pos="3840"/>
        <p:guide orient="horz" pos="3312"/>
        <p:guide orient="horz" pos="3403"/>
        <p:guide orient="horz" pos="2425"/>
        <p:guide orient="horz" pos="1800"/>
        <p:guide orient="horz" pos="1213"/>
        <p:guide orient="horz" pos="847"/>
        <p:guide pos="528"/>
        <p:guide pos="7158"/>
        <p:guide pos="1304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304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D14FF6-FBEA-4142-BB81-5C0364AEDC44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8CB725-F411-4548-9A90-B8F59CBA8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DB852C01-D8D0-4EA8-9632-1B6A54F4725B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45774E7-3627-43E6-9C65-54E920C7E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5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1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-In 2015, 85% of lawyers were white. </a:t>
            </a:r>
            <a:r>
              <a:rPr lang="en-US" sz="1200" b="0" u="sng" dirty="0">
                <a:solidFill>
                  <a:srgbClr val="080808"/>
                </a:solidFill>
              </a:rPr>
              <a:t>Studies find that men are two to five times more likely to make partner than women.</a:t>
            </a:r>
          </a:p>
          <a:p>
            <a:pPr marL="0" indent="0">
              <a:buFontTx/>
              <a:buNone/>
            </a:pPr>
            <a:r>
              <a:rPr lang="en-US" dirty="0"/>
              <a:t>-The law is one of the few professions that is becoming less diverse. </a:t>
            </a:r>
          </a:p>
          <a:p>
            <a:r>
              <a:rPr lang="en-US" dirty="0"/>
              <a:t>-Blacks, Latinos, Asian-Americans and Native Americans make up a fifth of law school graduates, but are:</a:t>
            </a:r>
          </a:p>
          <a:p>
            <a:r>
              <a:rPr lang="en-US" dirty="0"/>
              <a:t>	-7 percent of law firm partners and 9 percent of general counsels of large corporations, Rhode says.</a:t>
            </a:r>
          </a:p>
          <a:p>
            <a:r>
              <a:rPr lang="en-US" dirty="0"/>
              <a:t>-Women are more than a third of the profession but only about a fifth of law firm partners, general counsels of Fortune 500 corporations and law school deans. </a:t>
            </a:r>
          </a:p>
          <a:p>
            <a:r>
              <a:rPr lang="en-US" dirty="0"/>
              <a:t>-Women are 17 percent of Equity partners. </a:t>
            </a:r>
          </a:p>
          <a:p>
            <a:r>
              <a:rPr lang="en-US" dirty="0"/>
              <a:t>-Among the nation’s 100 largest firms, only seven have woman as the chair or the managing partner.</a:t>
            </a:r>
          </a:p>
          <a:p>
            <a:r>
              <a:rPr lang="en-US" dirty="0"/>
              <a:t>-Unconscious bias contributes to the lack of diversity </a:t>
            </a:r>
          </a:p>
          <a:p>
            <a:r>
              <a:rPr lang="en-US" dirty="0"/>
              <a:t>-As does a double standard for women who risk seeming too feminine or not feminine enough. In addition, women who take advantage of reduced work hours are stigmatized as slackers. </a:t>
            </a:r>
          </a:p>
          <a:p>
            <a:r>
              <a:rPr lang="en-US" dirty="0"/>
              <a:t>-Both groups suffer when they are left out of networking opportunities and mentoring. </a:t>
            </a:r>
          </a:p>
          <a:p>
            <a:r>
              <a:rPr lang="en-US" dirty="0"/>
              <a:t> (http://www.abajournal.com/news/article/the_legal_profession_lags_others_in_diversity_law_prof_says/); (https://www.bls.gov/cps/cpsaat11.htm)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4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>
                <a:solidFill>
                  <a:srgbClr val="080808"/>
                </a:solidFill>
              </a:rPr>
              <a:t>Studies find that men are two to five times more likely to make partner than women.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9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4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74E7-3627-43E6-9C65-54E920C7E1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5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114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000" spc="-10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89120"/>
            <a:ext cx="9144000" cy="914400"/>
          </a:xfrm>
        </p:spPr>
        <p:txBody>
          <a:bodyPr/>
          <a:lstStyle>
            <a:lvl1pPr marL="0" indent="0" algn="l">
              <a:buNone/>
              <a:defRPr b="0" cap="all" spc="160" baseline="0">
                <a:solidFill>
                  <a:schemeClr val="tx2"/>
                </a:solidFill>
                <a:latin typeface="+mj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642" y="5450885"/>
            <a:ext cx="3120025" cy="9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9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67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0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Option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14516" y="1"/>
            <a:ext cx="12221030" cy="5409229"/>
            <a:chOff x="-29030" y="22558"/>
            <a:chExt cx="12221030" cy="5409229"/>
          </a:xfrm>
        </p:grpSpPr>
        <p:pic>
          <p:nvPicPr>
            <p:cNvPr id="40" name="Picture 3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35" t="26151" r="11921" b="16870"/>
            <a:stretch/>
          </p:blipFill>
          <p:spPr>
            <a:xfrm>
              <a:off x="-29030" y="22558"/>
              <a:ext cx="12192002" cy="5395902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 userDrawn="1"/>
          </p:nvSpPr>
          <p:spPr>
            <a:xfrm>
              <a:off x="-21772" y="4951998"/>
              <a:ext cx="12213772" cy="479789"/>
            </a:xfrm>
            <a:prstGeom prst="rect">
              <a:avLst/>
            </a:prstGeom>
            <a:solidFill>
              <a:srgbClr val="080808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515475" y="5032032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algn="r" defTabSz="457200" rtl="0" eaLnBrk="1" latinLnBrk="0" hangingPunct="1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CHICAGO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14518" y="1"/>
            <a:ext cx="12221032" cy="5428544"/>
            <a:chOff x="-29032" y="-33282"/>
            <a:chExt cx="12221032" cy="542854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70" t="26281" r="5532" b="109"/>
            <a:stretch/>
          </p:blipFill>
          <p:spPr>
            <a:xfrm>
              <a:off x="-29032" y="-33282"/>
              <a:ext cx="12221031" cy="5419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 userDrawn="1"/>
          </p:nvSpPr>
          <p:spPr>
            <a:xfrm>
              <a:off x="-21773" y="4892586"/>
              <a:ext cx="12213773" cy="502676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9515475" y="4981575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ANN ARBOR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14518" y="1"/>
            <a:ext cx="12221032" cy="5407582"/>
            <a:chOff x="-29030" y="22556"/>
            <a:chExt cx="12221032" cy="5407582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37" t="36186" b="2856"/>
            <a:stretch/>
          </p:blipFill>
          <p:spPr>
            <a:xfrm>
              <a:off x="-29030" y="22556"/>
              <a:ext cx="12221032" cy="539590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 userDrawn="1"/>
          </p:nvSpPr>
          <p:spPr>
            <a:xfrm>
              <a:off x="-29030" y="4950349"/>
              <a:ext cx="12221030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565476" y="5034413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YORK</a:t>
              </a: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-14519" y="1"/>
            <a:ext cx="12221033" cy="5409229"/>
            <a:chOff x="-29032" y="22558"/>
            <a:chExt cx="12221033" cy="5409229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2" t="35600" r="6011"/>
            <a:stretch/>
          </p:blipFill>
          <p:spPr>
            <a:xfrm>
              <a:off x="-29031" y="22558"/>
              <a:ext cx="12221032" cy="540878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 userDrawn="1"/>
          </p:nvSpPr>
          <p:spPr>
            <a:xfrm>
              <a:off x="-29032" y="4951998"/>
              <a:ext cx="12221031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9171643" y="5033043"/>
              <a:ext cx="2286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FRANCISCO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39180" y="1"/>
            <a:ext cx="12245694" cy="5409231"/>
            <a:chOff x="-92247" y="22556"/>
            <a:chExt cx="12245694" cy="5409231"/>
          </a:xfrm>
        </p:grpSpPr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" t="26353" r="11006" b="15742"/>
            <a:stretch/>
          </p:blipFill>
          <p:spPr>
            <a:xfrm>
              <a:off x="-92247" y="22556"/>
              <a:ext cx="12245694" cy="540226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-53068" y="4951998"/>
              <a:ext cx="12206515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9534525" y="5027381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pc="12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sz="1600" dirty="0"/>
                <a:t>CHICAGO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516" y="3392911"/>
            <a:ext cx="12221030" cy="1532727"/>
          </a:xfrm>
          <a:solidFill>
            <a:srgbClr val="080808">
              <a:alpha val="49804"/>
            </a:srgbClr>
          </a:solidFill>
        </p:spPr>
        <p:txBody>
          <a:bodyPr wrap="square" lIns="914400" tIns="274320" rIns="914400" bIns="640080" anchor="b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0" y="4922520"/>
            <a:ext cx="4003919" cy="709091"/>
          </a:xfrm>
          <a:prstGeom prst="rect">
            <a:avLst/>
          </a:prstGeom>
        </p:spPr>
      </p:pic>
      <p:grpSp>
        <p:nvGrpSpPr>
          <p:cNvPr id="46" name="Group 45"/>
          <p:cNvGrpSpPr/>
          <p:nvPr userDrawn="1"/>
        </p:nvGrpSpPr>
        <p:grpSpPr>
          <a:xfrm>
            <a:off x="-14518" y="5384986"/>
            <a:ext cx="12221032" cy="1521972"/>
            <a:chOff x="-4" y="5384986"/>
            <a:chExt cx="12221032" cy="1521972"/>
          </a:xfrm>
        </p:grpSpPr>
        <p:sp>
          <p:nvSpPr>
            <p:cNvPr id="47" name="Rectangle 46"/>
            <p:cNvSpPr/>
            <p:nvPr userDrawn="1"/>
          </p:nvSpPr>
          <p:spPr>
            <a:xfrm>
              <a:off x="0" y="5384988"/>
              <a:ext cx="12221028" cy="1521970"/>
            </a:xfrm>
            <a:prstGeom prst="rect">
              <a:avLst/>
            </a:pr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3" y="5648717"/>
              <a:ext cx="2614587" cy="83597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85" y="5963353"/>
              <a:ext cx="2834673" cy="38564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 userDrawn="1"/>
          </p:nvSpPr>
          <p:spPr>
            <a:xfrm>
              <a:off x="-4" y="5384986"/>
              <a:ext cx="12221032" cy="79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Practice Gro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51837"/>
            <a:ext cx="10515600" cy="1754326"/>
          </a:xfrm>
        </p:spPr>
        <p:txBody>
          <a:bodyPr anchor="ctr">
            <a:spAutoFit/>
          </a:bodyPr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07169"/>
            <a:ext cx="10515600" cy="1184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59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4" t="15914" r="21260" b="21012"/>
          <a:stretch/>
        </p:blipFill>
        <p:spPr>
          <a:xfrm>
            <a:off x="838201" y="159413"/>
            <a:ext cx="2651760" cy="1746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8"/>
          <a:stretch/>
        </p:blipFill>
        <p:spPr>
          <a:xfrm>
            <a:off x="3486845" y="159415"/>
            <a:ext cx="2651760" cy="1746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05" y="159415"/>
            <a:ext cx="2616813" cy="1746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8461" b="8461"/>
          <a:stretch/>
        </p:blipFill>
        <p:spPr>
          <a:xfrm>
            <a:off x="8754757" y="159413"/>
            <a:ext cx="2617447" cy="1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5817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959429" y="1727165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589566" y="1754869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6816" y="1754869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5325"/>
            <a:ext cx="10515600" cy="10587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199" y="1494453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59430" y="2031028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959430" y="1494455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838199" y="2918305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8199" y="4335118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6778868" y="1750106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727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959429" y="3142726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589566" y="3170430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616816" y="3170430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1959430" y="3446589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1959430" y="2910016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778868" y="3156875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959429" y="4564129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589566" y="4591833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2616816" y="4591833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1959430" y="4867992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1959430" y="4331419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778868" y="4578278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41768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198" y="1327404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058727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959430" y="1327407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727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"/>
          </p:nvPr>
        </p:nvSpPr>
        <p:spPr>
          <a:xfrm>
            <a:off x="1960563" y="1617918"/>
            <a:ext cx="4135437" cy="1811082"/>
          </a:xfrm>
        </p:spPr>
        <p:txBody>
          <a:bodyPr wrap="square">
            <a:noAutofit/>
          </a:bodyPr>
          <a:lstStyle>
            <a:lvl1pPr marL="114300" indent="-114300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7226755" y="1327407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6" hasCustomPrompt="1"/>
          </p:nvPr>
        </p:nvSpPr>
        <p:spPr>
          <a:xfrm>
            <a:off x="1959430" y="3600201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7226755" y="3600201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096000" y="1327404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838198" y="3604610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096000" y="3604610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6"/>
          </p:nvPr>
        </p:nvSpPr>
        <p:spPr>
          <a:xfrm>
            <a:off x="7227888" y="1617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7"/>
          </p:nvPr>
        </p:nvSpPr>
        <p:spPr>
          <a:xfrm>
            <a:off x="1960563" y="3903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58"/>
          </p:nvPr>
        </p:nvSpPr>
        <p:spPr>
          <a:xfrm>
            <a:off x="7227888" y="3903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719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05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87572" y="2804400"/>
            <a:ext cx="6817800" cy="4176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Enter client name and or logo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7572" y="3279600"/>
            <a:ext cx="6817800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F6F6F"/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Enter document title here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1687412" y="3783602"/>
            <a:ext cx="6817960" cy="27794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 marL="355594" indent="0">
              <a:buNone/>
              <a:defRPr/>
            </a:lvl2pPr>
            <a:lvl3pPr marL="804849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49" y="4831843"/>
            <a:ext cx="1246615" cy="6752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687572" y="4305112"/>
            <a:ext cx="9332291" cy="0"/>
          </a:xfrm>
          <a:prstGeom prst="line">
            <a:avLst/>
          </a:prstGeom>
          <a:ln w="9525">
            <a:solidFill>
              <a:srgbClr val="8E8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1529" y="844384"/>
            <a:ext cx="2472369" cy="972000"/>
          </a:xfrm>
          <a:prstGeom prst="rect">
            <a:avLst/>
          </a:prstGeom>
          <a:ln>
            <a:noFill/>
            <a:prstDash val="dash"/>
          </a:ln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Rectangle 8" descr="[DISCLAIMER]"/>
          <p:cNvSpPr/>
          <p:nvPr userDrawn="1"/>
        </p:nvSpPr>
        <p:spPr>
          <a:xfrm>
            <a:off x="1687414" y="6447600"/>
            <a:ext cx="9332449" cy="284400"/>
          </a:xfrm>
          <a:prstGeom prst="rect">
            <a:avLst/>
          </a:prstGeom>
        </p:spPr>
        <p:txBody>
          <a:bodyPr wrap="square" lIns="0" rIns="0" anchor="b" anchorCtr="0">
            <a:noAutofit/>
          </a:bodyPr>
          <a:lstStyle/>
          <a:p>
            <a:pPr defTabSz="914400"/>
            <a:r>
              <a:rPr lang="en-US" sz="750" dirty="0">
                <a:solidFill>
                  <a:srgbClr val="DDDDDD"/>
                </a:solidFill>
                <a:latin typeface="ArialMT"/>
              </a:rPr>
              <a:t>The materials contained in this document are intended to supplement a discussion between New PPT Standards and L.E.K. Consulting on 8 April 2016.  These perspectives are confidential and will only be meaningful to those in attendance.</a:t>
            </a:r>
            <a:endParaRPr lang="en-US" sz="75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8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7737" y="190235"/>
            <a:ext cx="10916529" cy="59356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01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7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7737" y="190235"/>
            <a:ext cx="10916529" cy="59356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idx="1"/>
          </p:nvPr>
        </p:nvSpPr>
        <p:spPr>
          <a:xfrm>
            <a:off x="637737" y="1159800"/>
            <a:ext cx="10916529" cy="4930282"/>
          </a:xfrm>
          <a:prstGeom prst="rect">
            <a:avLst/>
          </a:prstGeom>
        </p:spPr>
        <p:txBody>
          <a:bodyPr vert="horz" lIns="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0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8401" y="1677600"/>
            <a:ext cx="10917433" cy="4309200"/>
          </a:xfrm>
        </p:spPr>
        <p:txBody>
          <a:bodyPr/>
          <a:lstStyle>
            <a:lvl1pPr marL="450000" indent="-450000">
              <a:defRPr sz="1600" b="0"/>
            </a:lvl1pPr>
            <a:lvl2pPr marL="907200" indent="-450000">
              <a:spcBef>
                <a:spcPts val="0"/>
              </a:spcBef>
              <a:defRPr sz="1600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06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8400" y="1677600"/>
            <a:ext cx="5363437" cy="4415225"/>
          </a:xfrm>
        </p:spPr>
        <p:txBody>
          <a:bodyPr/>
          <a:lstStyle>
            <a:lvl1pPr marL="450000" indent="-450000">
              <a:defRPr sz="1600" b="0"/>
            </a:lvl1pPr>
            <a:lvl2pPr marL="907200" indent="-450000">
              <a:spcBef>
                <a:spcPts val="0"/>
              </a:spcBef>
              <a:defRPr sz="1600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10400" y="1677600"/>
            <a:ext cx="4444061" cy="441522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28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210632" y="1350963"/>
            <a:ext cx="9356952" cy="1396800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en-US" dirty="0"/>
              <a:t>x</a:t>
            </a:r>
          </a:p>
          <a:p>
            <a:pPr lvl="1"/>
            <a:r>
              <a:rPr lang="en-US" dirty="0"/>
              <a:t>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400" y="1350963"/>
            <a:ext cx="1408984" cy="277200"/>
          </a:xfr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210632" y="2884563"/>
            <a:ext cx="9356952" cy="1396800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en-US" dirty="0"/>
              <a:t>x</a:t>
            </a:r>
          </a:p>
          <a:p>
            <a:pPr lvl="1"/>
            <a:r>
              <a:rPr lang="en-US" dirty="0"/>
              <a:t>x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400" y="2884563"/>
            <a:ext cx="1408984" cy="277200"/>
          </a:xfr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210632" y="4414563"/>
            <a:ext cx="9356952" cy="1396800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en-US" dirty="0"/>
              <a:t>x</a:t>
            </a:r>
          </a:p>
          <a:p>
            <a:pPr lvl="1"/>
            <a:r>
              <a:rPr lang="en-US" dirty="0"/>
              <a:t>x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0" y="4414563"/>
            <a:ext cx="1408984" cy="277200"/>
          </a:xfr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9962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8400" y="1693263"/>
            <a:ext cx="4789661" cy="4399562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 marL="630000" indent="-270000">
              <a:defRPr sz="1200"/>
            </a:lvl3pPr>
            <a:lvl4pPr marL="630000" indent="-270000">
              <a:defRPr sz="1200"/>
            </a:lvl4pPr>
            <a:lvl5pPr marL="630000" indent="-2700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6777923" y="1693263"/>
            <a:ext cx="4789661" cy="4399562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 marL="630000" indent="-270000">
              <a:defRPr sz="1200"/>
            </a:lvl3pPr>
            <a:lvl4pPr marL="630000" indent="-270000">
              <a:defRPr sz="1200"/>
            </a:lvl4pPr>
            <a:lvl5pPr marL="630000" indent="-2700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8401" y="1160463"/>
            <a:ext cx="4788708" cy="336550"/>
          </a:xfrm>
        </p:spPr>
        <p:txBody>
          <a:bodyPr lIns="9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325" y="1160463"/>
            <a:ext cx="4790831" cy="336550"/>
          </a:xfrm>
        </p:spPr>
        <p:txBody>
          <a:bodyPr lIns="9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30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8400" y="1693262"/>
            <a:ext cx="2716061" cy="4399563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 marL="630000" indent="-270000">
              <a:defRPr sz="1200"/>
            </a:lvl3pPr>
            <a:lvl4pPr marL="630000" indent="-270000">
              <a:defRPr sz="1200"/>
            </a:lvl4pPr>
            <a:lvl5pPr marL="630000" indent="-2700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741561" y="1693262"/>
            <a:ext cx="2716061" cy="4399563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 marL="630000" indent="-270000">
              <a:defRPr sz="1200"/>
            </a:lvl3pPr>
            <a:lvl4pPr marL="630000" indent="-270000">
              <a:defRPr sz="1200"/>
            </a:lvl4pPr>
            <a:lvl5pPr marL="630000" indent="-2700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8400" y="1160463"/>
            <a:ext cx="2716061" cy="336550"/>
          </a:xfrm>
        </p:spPr>
        <p:txBody>
          <a:bodyPr lIns="9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41561" y="1160463"/>
            <a:ext cx="2716061" cy="336550"/>
          </a:xfrm>
        </p:spPr>
        <p:txBody>
          <a:bodyPr lIns="9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4"/>
          </p:nvPr>
        </p:nvSpPr>
        <p:spPr>
          <a:xfrm>
            <a:off x="8851523" y="1693262"/>
            <a:ext cx="2716061" cy="4399563"/>
          </a:xfrm>
        </p:spPr>
        <p:txBody>
          <a:bodyPr/>
          <a:lstStyle>
            <a:lvl1pPr marL="266400" indent="-266400">
              <a:defRPr sz="1200"/>
            </a:lvl1pPr>
            <a:lvl2pPr marL="630000" indent="-270000">
              <a:defRPr sz="1200"/>
            </a:lvl2pPr>
            <a:lvl3pPr marL="630000" indent="-270000">
              <a:defRPr sz="1200"/>
            </a:lvl3pPr>
            <a:lvl4pPr marL="630000" indent="-270000">
              <a:defRPr sz="1200"/>
            </a:lvl4pPr>
            <a:lvl5pPr marL="630000" indent="-2700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51523" y="1160463"/>
            <a:ext cx="2716061" cy="336550"/>
          </a:xfrm>
        </p:spPr>
        <p:txBody>
          <a:bodyPr lIns="9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3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 with Quotes - 2 Pa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8400" y="1281600"/>
            <a:ext cx="5440984" cy="324000"/>
          </a:xfrm>
        </p:spPr>
        <p:txBody>
          <a:bodyPr l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38400" y="1616850"/>
            <a:ext cx="5440984" cy="1921532"/>
          </a:xfrm>
        </p:spPr>
        <p:txBody>
          <a:bodyPr/>
          <a:lstStyle>
            <a:lvl1pPr marL="266400" indent="-266400">
              <a:defRPr/>
            </a:lvl1pPr>
            <a:lvl2pPr marL="630000" indent="-270000">
              <a:defRPr/>
            </a:lvl2pPr>
            <a:lvl3pPr marL="630000" indent="-270000">
              <a:defRPr/>
            </a:lvl3pPr>
            <a:lvl4pPr marL="630000" indent="-270000">
              <a:defRPr/>
            </a:lvl4pPr>
            <a:lvl5pPr marL="630000" indent="-270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698168" y="1281601"/>
            <a:ext cx="4869416" cy="2259457"/>
          </a:xfrm>
        </p:spPr>
        <p:txBody>
          <a:bodyPr lIns="90000"/>
          <a:lstStyle>
            <a:lvl1pPr marL="266400" indent="-266400" defTabSz="914400">
              <a:spcBef>
                <a:spcPts val="0"/>
              </a:spcBef>
              <a:buNone/>
              <a:tabLst>
                <a:tab pos="806400" algn="l"/>
                <a:tab pos="986400" algn="l"/>
                <a:tab pos="990000" algn="l"/>
              </a:tabLst>
              <a:defRPr sz="1200" i="0"/>
            </a:lvl1pPr>
            <a:lvl2pPr marL="246191" indent="-24913">
              <a:buNone/>
              <a:defRPr i="1"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“… Click to edit Master text styles …”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8400" y="3643650"/>
            <a:ext cx="5440984" cy="324000"/>
          </a:xfrm>
        </p:spPr>
        <p:txBody>
          <a:bodyPr l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/>
          </p:nvPr>
        </p:nvSpPr>
        <p:spPr>
          <a:xfrm>
            <a:off x="638400" y="3975757"/>
            <a:ext cx="5440984" cy="1921532"/>
          </a:xfrm>
        </p:spPr>
        <p:txBody>
          <a:bodyPr/>
          <a:lstStyle>
            <a:lvl1pPr marL="266400" indent="-266400">
              <a:defRPr/>
            </a:lvl1pPr>
            <a:lvl2pPr marL="630000" indent="-270000">
              <a:defRPr/>
            </a:lvl2pPr>
            <a:lvl3pPr marL="630000" indent="-270000">
              <a:defRPr/>
            </a:lvl3pPr>
            <a:lvl4pPr marL="630000" indent="-270000">
              <a:defRPr/>
            </a:lvl4pPr>
            <a:lvl5pPr marL="630000" indent="-270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698168" y="3643651"/>
            <a:ext cx="4869416" cy="2259457"/>
          </a:xfrm>
        </p:spPr>
        <p:txBody>
          <a:bodyPr lIns="90000"/>
          <a:lstStyle>
            <a:lvl1pPr marL="266400" indent="-266400" defTabSz="914400">
              <a:spcBef>
                <a:spcPts val="0"/>
              </a:spcBef>
              <a:buNone/>
              <a:tabLst>
                <a:tab pos="806400" algn="l"/>
                <a:tab pos="986400" algn="l"/>
                <a:tab pos="990000" algn="l"/>
              </a:tabLst>
              <a:defRPr sz="1200" i="0"/>
            </a:lvl1pPr>
            <a:lvl2pPr marL="246191" indent="-24913">
              <a:buNone/>
              <a:defRPr i="1"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“… Click to edit Master text styles …”</a:t>
            </a:r>
          </a:p>
        </p:txBody>
      </p:sp>
    </p:spTree>
    <p:extLst>
      <p:ext uri="{BB962C8B-B14F-4D97-AF65-F5344CB8AC3E}">
        <p14:creationId xmlns:p14="http://schemas.microsoft.com/office/powerpoint/2010/main" val="10386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lide with Quotes - 3 Pa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8400" y="1281445"/>
            <a:ext cx="5440984" cy="288000"/>
          </a:xfrm>
        </p:spPr>
        <p:txBody>
          <a:bodyPr l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38400" y="1619226"/>
            <a:ext cx="5440984" cy="1182736"/>
          </a:xfrm>
        </p:spPr>
        <p:txBody>
          <a:bodyPr/>
          <a:lstStyle>
            <a:lvl1pPr marL="266400" indent="-266400">
              <a:defRPr/>
            </a:lvl1pPr>
            <a:lvl2pPr marL="630000" indent="-270000">
              <a:defRPr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8400" y="2935018"/>
            <a:ext cx="5440984" cy="288000"/>
          </a:xfrm>
        </p:spPr>
        <p:txBody>
          <a:bodyPr l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38400" y="3271481"/>
            <a:ext cx="5440984" cy="1182736"/>
          </a:xfrm>
        </p:spPr>
        <p:txBody>
          <a:bodyPr/>
          <a:lstStyle>
            <a:lvl1pPr marL="246191" indent="-246191">
              <a:defRPr/>
            </a:lvl1pPr>
            <a:lvl2pPr marL="630000" indent="-270000">
              <a:defRPr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38400" y="4577077"/>
            <a:ext cx="5440984" cy="288000"/>
          </a:xfrm>
        </p:spPr>
        <p:txBody>
          <a:bodyPr l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38400" y="4914562"/>
            <a:ext cx="5440984" cy="1182736"/>
          </a:xfrm>
        </p:spPr>
        <p:txBody>
          <a:bodyPr/>
          <a:lstStyle>
            <a:lvl1pPr marL="246191" indent="-246191">
              <a:defRPr/>
            </a:lvl1pPr>
            <a:lvl2pPr marL="630000" indent="-270000">
              <a:defRPr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698168" y="1281446"/>
            <a:ext cx="4869416" cy="1519200"/>
          </a:xfrm>
        </p:spPr>
        <p:txBody>
          <a:bodyPr lIns="90000"/>
          <a:lstStyle>
            <a:lvl1pPr marL="266400" indent="-266400" defTabSz="914400">
              <a:spcBef>
                <a:spcPts val="0"/>
              </a:spcBef>
              <a:buNone/>
              <a:tabLst>
                <a:tab pos="806400" algn="l"/>
                <a:tab pos="986400" algn="l"/>
                <a:tab pos="990000" algn="l"/>
              </a:tabLst>
              <a:defRPr sz="1200" i="0"/>
            </a:lvl1pPr>
            <a:lvl2pPr marL="246191" indent="-24913">
              <a:buNone/>
              <a:defRPr i="1"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“… Click to edit Master text styles …”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9" hasCustomPrompt="1"/>
          </p:nvPr>
        </p:nvSpPr>
        <p:spPr>
          <a:xfrm>
            <a:off x="6698168" y="2935017"/>
            <a:ext cx="4869416" cy="1519200"/>
          </a:xfrm>
        </p:spPr>
        <p:txBody>
          <a:bodyPr lIns="90000"/>
          <a:lstStyle>
            <a:lvl1pPr marL="266400" indent="-266400" defTabSz="914400">
              <a:spcBef>
                <a:spcPts val="0"/>
              </a:spcBef>
              <a:buNone/>
              <a:tabLst>
                <a:tab pos="806400" algn="l"/>
                <a:tab pos="986400" algn="l"/>
                <a:tab pos="990000" algn="l"/>
              </a:tabLst>
              <a:defRPr sz="1200" i="0"/>
            </a:lvl1pPr>
            <a:lvl2pPr marL="246191" indent="-24913">
              <a:buNone/>
              <a:defRPr i="1"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“… Click to edit Master text styles …”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6698168" y="4577078"/>
            <a:ext cx="4869416" cy="1520221"/>
          </a:xfrm>
        </p:spPr>
        <p:txBody>
          <a:bodyPr lIns="90000"/>
          <a:lstStyle>
            <a:lvl1pPr marL="266400" indent="-266400" defTabSz="914400">
              <a:spcBef>
                <a:spcPts val="0"/>
              </a:spcBef>
              <a:buNone/>
              <a:tabLst>
                <a:tab pos="806400" algn="l"/>
                <a:tab pos="986400" algn="l"/>
                <a:tab pos="990000" algn="l"/>
              </a:tabLst>
              <a:defRPr sz="1200" i="0"/>
            </a:lvl1pPr>
            <a:lvl2pPr marL="246191" indent="-24913">
              <a:buNone/>
              <a:defRPr i="1"/>
            </a:lvl2pPr>
            <a:lvl3pPr marL="581773" indent="-253518">
              <a:defRPr/>
            </a:lvl3pPr>
            <a:lvl4pPr marL="581773" indent="-253518">
              <a:defRPr/>
            </a:lvl4pPr>
            <a:lvl5pPr marL="581773" indent="-253518">
              <a:defRPr/>
            </a:lvl5pPr>
          </a:lstStyle>
          <a:p>
            <a:pPr lvl="0"/>
            <a:r>
              <a:rPr lang="en-US" dirty="0"/>
              <a:t>“… Click to edit Master text styles …”</a:t>
            </a:r>
          </a:p>
        </p:txBody>
      </p:sp>
    </p:spTree>
    <p:extLst>
      <p:ext uri="{BB962C8B-B14F-4D97-AF65-F5344CB8AC3E}">
        <p14:creationId xmlns:p14="http://schemas.microsoft.com/office/powerpoint/2010/main" val="1073119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7075939" y="1160463"/>
            <a:ext cx="4491645" cy="4932363"/>
          </a:xfrm>
        </p:spPr>
        <p:txBody>
          <a:bodyPr/>
          <a:lstStyle>
            <a:lvl1pPr marL="266400" indent="-266400">
              <a:defRPr/>
            </a:lvl1pPr>
            <a:lvl2pPr marL="630000" indent="-270000">
              <a:defRPr/>
            </a:lvl2pPr>
            <a:lvl3pPr marL="630000" indent="-270000">
              <a:defRPr/>
            </a:lvl3pPr>
            <a:lvl4pPr marL="630000" indent="-270000">
              <a:defRPr/>
            </a:lvl4pPr>
            <a:lvl5pPr marL="630000" indent="-270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7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400" b="0" cap="all" spc="-10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700" b="0" cap="all" spc="160" baseline="0">
                <a:solidFill>
                  <a:schemeClr val="tx2"/>
                </a:solidFill>
                <a:latin typeface="+mj-lt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68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739347" indent="-284344">
              <a:buFont typeface="Arial"/>
              <a:buChar char="•"/>
              <a:defRPr sz="1800">
                <a:solidFill>
                  <a:schemeClr val="bg1">
                    <a:lumMod val="65000"/>
                  </a:schemeClr>
                </a:solidFill>
              </a:defRPr>
            </a:lvl2pPr>
            <a:lvl3pPr marL="909964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196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FE09A-51BF-4714-BBA5-63D9E5FA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642" y="5450885"/>
            <a:ext cx="3120025" cy="9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3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0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1883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0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03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66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2688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228600"/>
            <a:ext cx="11582400" cy="48006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horizontal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4" y="5257802"/>
            <a:ext cx="1625601" cy="1272143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121914" bIns="60957" rtlCol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Type: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Attorney:</a:t>
            </a:r>
            <a:endParaRPr lang="en-US" sz="1900" b="0" i="0" u="none" strike="noStrike" baseline="0" dirty="0">
              <a:solidFill>
                <a:srgbClr val="222222"/>
              </a:solidFill>
              <a:latin typeface="Arimo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Client/Org.: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Firm: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30403" y="5257801"/>
            <a:ext cx="3962400" cy="1272143"/>
          </a:xfrm>
          <a:solidFill>
            <a:srgbClr val="FFFFFF">
              <a:alpha val="61176"/>
            </a:srgbClr>
          </a:solidFill>
        </p:spPr>
        <p:txBody>
          <a:bodyPr wrap="none" tIns="60957" bIns="60957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9200" y="5243662"/>
            <a:ext cx="1586453" cy="155425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0" bIns="609570" numCol="1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Event Date: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Location: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Description:</a:t>
            </a:r>
            <a:endParaRPr lang="en-US" sz="190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85654" y="5243661"/>
            <a:ext cx="3999684" cy="1538883"/>
          </a:xfrm>
          <a:solidFill>
            <a:srgbClr val="FFFFFF">
              <a:alpha val="61176"/>
            </a:srgbClr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1557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1783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569-4903-4AA3-869C-DEACEDF05222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4542-5B92-495A-8699-BBF42B6E6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10237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Option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14516" y="1"/>
            <a:ext cx="12221030" cy="5409229"/>
            <a:chOff x="-29030" y="22558"/>
            <a:chExt cx="12221030" cy="5409229"/>
          </a:xfrm>
        </p:grpSpPr>
        <p:pic>
          <p:nvPicPr>
            <p:cNvPr id="40" name="Picture 3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35" t="26151" r="11921" b="16870"/>
            <a:stretch/>
          </p:blipFill>
          <p:spPr>
            <a:xfrm>
              <a:off x="-29030" y="22558"/>
              <a:ext cx="12192002" cy="5395902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 userDrawn="1"/>
          </p:nvSpPr>
          <p:spPr>
            <a:xfrm>
              <a:off x="-21772" y="4951998"/>
              <a:ext cx="12213772" cy="479789"/>
            </a:xfrm>
            <a:prstGeom prst="rect">
              <a:avLst/>
            </a:prstGeom>
            <a:solidFill>
              <a:srgbClr val="080808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515475" y="5032032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algn="r" defTabSz="457200" rtl="0" eaLnBrk="1" latinLnBrk="0" hangingPunct="1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CHICAGO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14518" y="1"/>
            <a:ext cx="12221032" cy="5428544"/>
            <a:chOff x="-29032" y="-33282"/>
            <a:chExt cx="12221032" cy="542854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70" t="26281" r="5532" b="109"/>
            <a:stretch/>
          </p:blipFill>
          <p:spPr>
            <a:xfrm>
              <a:off x="-29032" y="-33282"/>
              <a:ext cx="12221031" cy="5419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 userDrawn="1"/>
          </p:nvSpPr>
          <p:spPr>
            <a:xfrm>
              <a:off x="-21773" y="4892586"/>
              <a:ext cx="12213773" cy="502676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9515475" y="4981575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ANN ARBOR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14518" y="1"/>
            <a:ext cx="12221032" cy="5407582"/>
            <a:chOff x="-29030" y="22556"/>
            <a:chExt cx="12221032" cy="5407582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37" t="36186" b="2856"/>
            <a:stretch/>
          </p:blipFill>
          <p:spPr>
            <a:xfrm>
              <a:off x="-29030" y="22556"/>
              <a:ext cx="12221032" cy="539590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 userDrawn="1"/>
          </p:nvSpPr>
          <p:spPr>
            <a:xfrm>
              <a:off x="-29030" y="4950349"/>
              <a:ext cx="12221030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565476" y="5034413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YORK</a:t>
              </a: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-14519" y="1"/>
            <a:ext cx="12221033" cy="5409229"/>
            <a:chOff x="-29032" y="22558"/>
            <a:chExt cx="12221033" cy="5409229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2" t="35600" r="6011"/>
            <a:stretch/>
          </p:blipFill>
          <p:spPr>
            <a:xfrm>
              <a:off x="-29031" y="22558"/>
              <a:ext cx="12221032" cy="540878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 userDrawn="1"/>
          </p:nvSpPr>
          <p:spPr>
            <a:xfrm>
              <a:off x="-29032" y="4951998"/>
              <a:ext cx="12221031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9171643" y="5033043"/>
              <a:ext cx="2286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FRANCISCO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39180" y="1"/>
            <a:ext cx="12245694" cy="5409231"/>
            <a:chOff x="-92247" y="22556"/>
            <a:chExt cx="12245694" cy="5409231"/>
          </a:xfrm>
        </p:grpSpPr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" t="26353" r="11006" b="15742"/>
            <a:stretch/>
          </p:blipFill>
          <p:spPr>
            <a:xfrm>
              <a:off x="-92247" y="22556"/>
              <a:ext cx="12245694" cy="540226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-53068" y="4951998"/>
              <a:ext cx="12206515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9534525" y="5027381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pc="12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sz="1600" dirty="0"/>
                <a:t>CHICAGO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516" y="3392911"/>
            <a:ext cx="12221030" cy="1532727"/>
          </a:xfrm>
          <a:solidFill>
            <a:srgbClr val="080808">
              <a:alpha val="49804"/>
            </a:srgbClr>
          </a:solidFill>
        </p:spPr>
        <p:txBody>
          <a:bodyPr wrap="square" lIns="914400" tIns="274320" rIns="914400" bIns="640080" anchor="b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0" y="4922520"/>
            <a:ext cx="4003919" cy="709091"/>
          </a:xfrm>
          <a:prstGeom prst="rect">
            <a:avLst/>
          </a:prstGeom>
        </p:spPr>
      </p:pic>
      <p:grpSp>
        <p:nvGrpSpPr>
          <p:cNvPr id="46" name="Group 45"/>
          <p:cNvGrpSpPr/>
          <p:nvPr userDrawn="1"/>
        </p:nvGrpSpPr>
        <p:grpSpPr>
          <a:xfrm>
            <a:off x="-14518" y="5384986"/>
            <a:ext cx="12221032" cy="1521972"/>
            <a:chOff x="-4" y="5384986"/>
            <a:chExt cx="12221032" cy="1521972"/>
          </a:xfrm>
        </p:grpSpPr>
        <p:sp>
          <p:nvSpPr>
            <p:cNvPr id="47" name="Rectangle 46"/>
            <p:cNvSpPr/>
            <p:nvPr userDrawn="1"/>
          </p:nvSpPr>
          <p:spPr>
            <a:xfrm>
              <a:off x="0" y="5384988"/>
              <a:ext cx="12221028" cy="1521970"/>
            </a:xfrm>
            <a:prstGeom prst="rect">
              <a:avLst/>
            </a:pr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3" y="5648717"/>
              <a:ext cx="2614587" cy="83597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85" y="5963353"/>
              <a:ext cx="2834673" cy="38564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 userDrawn="1"/>
          </p:nvSpPr>
          <p:spPr>
            <a:xfrm>
              <a:off x="-4" y="5384986"/>
              <a:ext cx="12221032" cy="79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6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Practice Gro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51837"/>
            <a:ext cx="10515600" cy="1754326"/>
          </a:xfrm>
        </p:spPr>
        <p:txBody>
          <a:bodyPr anchor="ctr">
            <a:spAutoFit/>
          </a:bodyPr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07169"/>
            <a:ext cx="10515600" cy="1184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59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4" t="15914" r="21260" b="21012"/>
          <a:stretch/>
        </p:blipFill>
        <p:spPr>
          <a:xfrm>
            <a:off x="838201" y="159413"/>
            <a:ext cx="2651760" cy="1746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8"/>
          <a:stretch/>
        </p:blipFill>
        <p:spPr>
          <a:xfrm>
            <a:off x="3486845" y="159415"/>
            <a:ext cx="2651760" cy="1746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05" y="159415"/>
            <a:ext cx="2616813" cy="1746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8461" b="8461"/>
          <a:stretch/>
        </p:blipFill>
        <p:spPr>
          <a:xfrm>
            <a:off x="8754757" y="159413"/>
            <a:ext cx="2617447" cy="1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4783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511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Option black footer">
    <p:bg>
      <p:bgPr>
        <a:solidFill>
          <a:srgbClr val="33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14516" y="1"/>
            <a:ext cx="12221030" cy="5409229"/>
            <a:chOff x="-29030" y="22558"/>
            <a:chExt cx="12221030" cy="5409229"/>
          </a:xfrm>
        </p:grpSpPr>
        <p:pic>
          <p:nvPicPr>
            <p:cNvPr id="40" name="Picture 3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35" t="26151" r="11921" b="16870"/>
            <a:stretch/>
          </p:blipFill>
          <p:spPr>
            <a:xfrm>
              <a:off x="-29030" y="22558"/>
              <a:ext cx="12192002" cy="5395902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 userDrawn="1"/>
          </p:nvSpPr>
          <p:spPr>
            <a:xfrm>
              <a:off x="-21772" y="4951998"/>
              <a:ext cx="12213772" cy="479789"/>
            </a:xfrm>
            <a:prstGeom prst="rect">
              <a:avLst/>
            </a:prstGeom>
            <a:solidFill>
              <a:srgbClr val="080808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515475" y="5032032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algn="r" defTabSz="457200" rtl="0" eaLnBrk="1" latinLnBrk="0" hangingPunct="1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CHICAGO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14518" y="1"/>
            <a:ext cx="12221032" cy="5428544"/>
            <a:chOff x="-29032" y="-33282"/>
            <a:chExt cx="12221032" cy="542854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70" t="26281" r="5532" b="109"/>
            <a:stretch/>
          </p:blipFill>
          <p:spPr>
            <a:xfrm>
              <a:off x="-29032" y="-33282"/>
              <a:ext cx="12221031" cy="5419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 userDrawn="1"/>
          </p:nvSpPr>
          <p:spPr>
            <a:xfrm>
              <a:off x="-21773" y="4892586"/>
              <a:ext cx="12213773" cy="502676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9515475" y="4981575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ANN ARBOR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14518" y="1"/>
            <a:ext cx="12221032" cy="5407582"/>
            <a:chOff x="-29030" y="22556"/>
            <a:chExt cx="12221032" cy="5407582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37" t="36186" b="2856"/>
            <a:stretch/>
          </p:blipFill>
          <p:spPr>
            <a:xfrm>
              <a:off x="-29030" y="22556"/>
              <a:ext cx="12221032" cy="539590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 userDrawn="1"/>
          </p:nvSpPr>
          <p:spPr>
            <a:xfrm>
              <a:off x="-29030" y="4950349"/>
              <a:ext cx="12221030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565476" y="5034413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YORK</a:t>
              </a: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-14519" y="1"/>
            <a:ext cx="12221033" cy="5409229"/>
            <a:chOff x="-29032" y="22558"/>
            <a:chExt cx="12221033" cy="5409229"/>
          </a:xfrm>
        </p:grpSpPr>
        <p:pic>
          <p:nvPicPr>
            <p:cNvPr id="36" name="Picture 35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2" t="35600" r="6011"/>
            <a:stretch/>
          </p:blipFill>
          <p:spPr>
            <a:xfrm>
              <a:off x="-29031" y="22558"/>
              <a:ext cx="12221032" cy="540878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 userDrawn="1"/>
          </p:nvSpPr>
          <p:spPr>
            <a:xfrm>
              <a:off x="-29032" y="4951998"/>
              <a:ext cx="12221031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9171643" y="5033043"/>
              <a:ext cx="2286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kern="1200" spc="120" baseline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FRANCISCO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39180" y="1"/>
            <a:ext cx="12245694" cy="5409231"/>
            <a:chOff x="-92247" y="22556"/>
            <a:chExt cx="12245694" cy="5409231"/>
          </a:xfrm>
        </p:grpSpPr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" t="26353" r="11006" b="15742"/>
            <a:stretch/>
          </p:blipFill>
          <p:spPr>
            <a:xfrm>
              <a:off x="-92247" y="22556"/>
              <a:ext cx="12245694" cy="540226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-53068" y="4951998"/>
              <a:ext cx="12206515" cy="479789"/>
            </a:xfrm>
            <a:prstGeom prst="rect">
              <a:avLst/>
            </a:prstGeom>
            <a:solidFill>
              <a:srgbClr val="08080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9534525" y="5027381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pc="12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en-US" sz="1600" dirty="0"/>
                <a:t>CHICAGO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516" y="3392911"/>
            <a:ext cx="12221030" cy="1532727"/>
          </a:xfrm>
          <a:solidFill>
            <a:srgbClr val="080808">
              <a:alpha val="49804"/>
            </a:srgbClr>
          </a:solidFill>
        </p:spPr>
        <p:txBody>
          <a:bodyPr wrap="square" lIns="914400" tIns="274320" rIns="914400" bIns="640080" anchor="b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0" y="4922520"/>
            <a:ext cx="4003919" cy="709091"/>
          </a:xfrm>
          <a:prstGeom prst="rect">
            <a:avLst/>
          </a:prstGeom>
        </p:spPr>
      </p:pic>
      <p:grpSp>
        <p:nvGrpSpPr>
          <p:cNvPr id="46" name="Group 45"/>
          <p:cNvGrpSpPr/>
          <p:nvPr userDrawn="1"/>
        </p:nvGrpSpPr>
        <p:grpSpPr>
          <a:xfrm>
            <a:off x="-14518" y="5384986"/>
            <a:ext cx="12221032" cy="1521972"/>
            <a:chOff x="-4" y="5384986"/>
            <a:chExt cx="12221032" cy="1521972"/>
          </a:xfrm>
        </p:grpSpPr>
        <p:sp>
          <p:nvSpPr>
            <p:cNvPr id="47" name="Rectangle 46"/>
            <p:cNvSpPr/>
            <p:nvPr userDrawn="1"/>
          </p:nvSpPr>
          <p:spPr>
            <a:xfrm>
              <a:off x="0" y="5384988"/>
              <a:ext cx="12221028" cy="1521970"/>
            </a:xfrm>
            <a:prstGeom prst="rect">
              <a:avLst/>
            </a:pr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3" y="5648717"/>
              <a:ext cx="2614587" cy="83597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85" y="5963353"/>
              <a:ext cx="2834673" cy="38564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 userDrawn="1"/>
          </p:nvSpPr>
          <p:spPr>
            <a:xfrm>
              <a:off x="-4" y="5384986"/>
              <a:ext cx="12221032" cy="79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7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Practice Gro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51837"/>
            <a:ext cx="10515600" cy="1754326"/>
          </a:xfrm>
        </p:spPr>
        <p:txBody>
          <a:bodyPr anchor="ctr">
            <a:spAutoFit/>
          </a:bodyPr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07169"/>
            <a:ext cx="10515600" cy="1184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59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4" t="15914" r="21260" b="21012"/>
          <a:stretch/>
        </p:blipFill>
        <p:spPr>
          <a:xfrm>
            <a:off x="838201" y="159413"/>
            <a:ext cx="2651760" cy="1746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8"/>
          <a:stretch/>
        </p:blipFill>
        <p:spPr>
          <a:xfrm>
            <a:off x="3486845" y="159415"/>
            <a:ext cx="2651760" cy="1746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05" y="159415"/>
            <a:ext cx="2616813" cy="1746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8461" b="8461"/>
          <a:stretch/>
        </p:blipFill>
        <p:spPr>
          <a:xfrm>
            <a:off x="8754757" y="159413"/>
            <a:ext cx="2617447" cy="1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88831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959429" y="1727165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589566" y="1754869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6816" y="1754869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5325"/>
            <a:ext cx="10515600" cy="10587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199" y="1494453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59430" y="2031028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959430" y="1494455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838199" y="2918305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8199" y="4335118"/>
            <a:ext cx="914400" cy="1216152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6778868" y="1750106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727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959429" y="3142726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589566" y="3170430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616816" y="3170430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1959430" y="3446589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1959430" y="2910016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6778868" y="3156875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959429" y="4564129"/>
            <a:ext cx="9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latin typeface="Arial" panose="020B0604020202020204" pitchFamily="34" charset="0"/>
              </a:rPr>
              <a:t>Direct: </a:t>
            </a:r>
            <a:r>
              <a:rPr lang="sv-SE" sz="1600" baseline="0" dirty="0">
                <a:latin typeface="Arial" panose="020B0604020202020204" pitchFamily="34" charset="0"/>
              </a:rPr>
              <a:t>                       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sv-SE" sz="1600" dirty="0">
                <a:latin typeface="Arial" panose="020B0604020202020204" pitchFamily="34" charset="0"/>
              </a:rPr>
              <a:t> Fax:                         </a:t>
            </a:r>
            <a:r>
              <a:rPr lang="sv-SE" sz="1600" baseline="0" dirty="0">
                <a:latin typeface="Arial" panose="020B0604020202020204" pitchFamily="34" charset="0"/>
              </a:rPr>
              <a:t> </a:t>
            </a:r>
            <a:r>
              <a:rPr lang="sv-SE" sz="800" baseline="30000" dirty="0">
                <a:solidFill>
                  <a:srgbClr val="DE434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sv-SE" sz="1600" dirty="0">
                <a:latin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email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589566" y="4591833"/>
            <a:ext cx="1433158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2616816" y="4591833"/>
            <a:ext cx="1489190" cy="28377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888.888.8888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1959430" y="4867992"/>
            <a:ext cx="9394374" cy="691696"/>
          </a:xfrm>
        </p:spPr>
        <p:txBody>
          <a:bodyPr anchor="t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1959430" y="4331419"/>
            <a:ext cx="9394372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778868" y="4578278"/>
            <a:ext cx="4574931" cy="2837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46255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198" y="1327404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058727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959430" y="1327407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727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Riley Safer Holmes &amp; Cancila LLP. All Rights Reserved.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"/>
          </p:nvPr>
        </p:nvSpPr>
        <p:spPr>
          <a:xfrm>
            <a:off x="1960563" y="1617918"/>
            <a:ext cx="4135437" cy="1811082"/>
          </a:xfrm>
        </p:spPr>
        <p:txBody>
          <a:bodyPr wrap="square">
            <a:noAutofit/>
          </a:bodyPr>
          <a:lstStyle>
            <a:lvl1pPr marL="114300" indent="-114300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7226755" y="1327407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6" hasCustomPrompt="1"/>
          </p:nvPr>
        </p:nvSpPr>
        <p:spPr>
          <a:xfrm>
            <a:off x="1959430" y="3600201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7226755" y="3600201"/>
            <a:ext cx="4136570" cy="280760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6096000" y="1327404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838198" y="3604610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096000" y="3604610"/>
            <a:ext cx="1069733" cy="1517396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56"/>
          </p:nvPr>
        </p:nvSpPr>
        <p:spPr>
          <a:xfrm>
            <a:off x="7227888" y="1617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57"/>
          </p:nvPr>
        </p:nvSpPr>
        <p:spPr>
          <a:xfrm>
            <a:off x="1960563" y="3903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58"/>
          </p:nvPr>
        </p:nvSpPr>
        <p:spPr>
          <a:xfrm>
            <a:off x="7227888" y="3903918"/>
            <a:ext cx="4135437" cy="1811082"/>
          </a:xfrm>
        </p:spPr>
        <p:txBody>
          <a:bodyPr wrap="square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114300" lvl="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E4343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1569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d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228600"/>
            <a:ext cx="5791200" cy="48006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front cover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4" y="5257802"/>
            <a:ext cx="1625601" cy="1272143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121914" bIns="60957" rtlCol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Type: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Attorney:</a:t>
            </a:r>
            <a:endParaRPr lang="en-US" sz="1900" b="0" i="0" u="none" strike="noStrike" baseline="0" dirty="0">
              <a:solidFill>
                <a:srgbClr val="222222"/>
              </a:solidFill>
              <a:latin typeface="Arimo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Client/Org.: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Firm: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30403" y="5257801"/>
            <a:ext cx="3962400" cy="1272143"/>
          </a:xfrm>
          <a:solidFill>
            <a:srgbClr val="FFFFFF">
              <a:alpha val="61176"/>
            </a:srgbClr>
          </a:solidFill>
        </p:spPr>
        <p:txBody>
          <a:bodyPr wrap="none" tIns="60957" bIns="60957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9200" y="5243662"/>
            <a:ext cx="1586453" cy="155425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0" bIns="609570" numCol="1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Event Date: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Location: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Description:</a:t>
            </a:r>
            <a:endParaRPr lang="en-US" sz="190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85654" y="5243661"/>
            <a:ext cx="3999684" cy="1538883"/>
          </a:xfrm>
          <a:solidFill>
            <a:srgbClr val="FFFFFF">
              <a:alpha val="61176"/>
            </a:srgbClr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228600"/>
            <a:ext cx="5791200" cy="48006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back side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299202" y="993040"/>
            <a:ext cx="1625601" cy="4946371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121914" bIns="121914" rtlCol="0">
            <a:noAutofit/>
          </a:bodyPr>
          <a:lstStyle/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Type: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Attorney:</a:t>
            </a:r>
            <a:endParaRPr lang="en-US" sz="1900" b="0" i="0" u="none" strike="noStrike" baseline="0" dirty="0">
              <a:solidFill>
                <a:srgbClr val="222222"/>
              </a:solidFill>
              <a:latin typeface="Arimo"/>
            </a:endParaRP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Client/Org.: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Firm: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Event Date: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Location: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Description: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" y="228600"/>
            <a:ext cx="5892800" cy="6477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on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924802" y="993039"/>
            <a:ext cx="3555999" cy="4946372"/>
          </a:xfrm>
          <a:solidFill>
            <a:srgbClr val="FFFFFF">
              <a:alpha val="61176"/>
            </a:srgbClr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1673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4" y="3586163"/>
            <a:ext cx="1625601" cy="299243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121914" bIns="60957" rtlCol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Type: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Attorney:</a:t>
            </a:r>
            <a:endParaRPr lang="en-US" sz="1900" b="0" i="0" u="none" strike="noStrike" baseline="0" dirty="0">
              <a:solidFill>
                <a:srgbClr val="222222"/>
              </a:solidFill>
              <a:latin typeface="Arimo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Client/Org.: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Firm: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Event Date: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Location: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Description:</a:t>
            </a:r>
            <a:endParaRPr lang="en-US" sz="19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" y="304800"/>
            <a:ext cx="5689600" cy="3124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on icon to add photo of how piece was placed or used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586164"/>
            <a:ext cx="4064000" cy="2992435"/>
          </a:xfrm>
          <a:solidFill>
            <a:srgbClr val="FFFFFF">
              <a:alpha val="61176"/>
            </a:srgbClr>
          </a:solidFill>
        </p:spPr>
        <p:txBody>
          <a:bodyPr wrap="none" tIns="60957" bIns="36574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302706"/>
            <a:ext cx="5892800" cy="627589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34704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qual siz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4" y="3586163"/>
            <a:ext cx="1625601" cy="299243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121914" tIns="60957" rIns="121914" bIns="60957" rtlCol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Type: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Attorney:</a:t>
            </a:r>
            <a:endParaRPr lang="en-US" sz="1900" b="0" i="0" u="none" strike="noStrike" baseline="0" dirty="0">
              <a:solidFill>
                <a:srgbClr val="222222"/>
              </a:solidFill>
              <a:latin typeface="Arimo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Client/Org.: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Firm: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Event Date: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Location: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900" b="1" i="0" u="none" strike="noStrike" baseline="0" dirty="0">
                <a:solidFill>
                  <a:srgbClr val="222222"/>
                </a:solidFill>
                <a:latin typeface="Arimo-Bold"/>
              </a:rPr>
              <a:t>Description:</a:t>
            </a:r>
            <a:endParaRPr lang="en-US" sz="19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" y="304800"/>
            <a:ext cx="5689600" cy="3124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on icon to add photo of how piece was placed or used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586164"/>
            <a:ext cx="4064000" cy="2992435"/>
          </a:xfrm>
          <a:solidFill>
            <a:srgbClr val="FFFFFF">
              <a:alpha val="61176"/>
            </a:srgbClr>
          </a:solidFill>
        </p:spPr>
        <p:txBody>
          <a:bodyPr wrap="none" tIns="60957" bIns="36574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900" b="0" i="0" u="none" strike="noStrike" baseline="0" smtClean="0"/>
            </a:lvl1pPr>
            <a:lvl2pPr marL="365742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r>
              <a:rPr lang="en-US" dirty="0"/>
              <a:t>Add text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302705"/>
            <a:ext cx="5892800" cy="312629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3605368"/>
            <a:ext cx="5892800" cy="312629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Click on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0661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2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1615440" y="-1707708"/>
            <a:ext cx="12192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7711440" y="-4450909"/>
            <a:ext cx="121920" cy="883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21600" cy="13716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22" r:id="rId12"/>
    <p:sldLayoutId id="2147483750" r:id="rId13"/>
    <p:sldLayoutId id="2147483751" r:id="rId14"/>
    <p:sldLayoutId id="2147483691" r:id="rId15"/>
    <p:sldLayoutId id="2147483693" r:id="rId16"/>
    <p:sldLayoutId id="2147483749" r:id="rId1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800" kern="1200" cap="all" spc="-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spcAft>
          <a:spcPts val="800"/>
        </a:spcAft>
        <a:buFont typeface="Arial" pitchFamily="34" charset="0"/>
        <a:buNone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7148688"/>
              </p:ext>
            </p:extLst>
          </p:nvPr>
        </p:nvGraphicFramePr>
        <p:xfrm>
          <a:off x="2121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1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38401" y="190235"/>
            <a:ext cx="10916529" cy="59356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737" y="935069"/>
            <a:ext cx="10916529" cy="0"/>
          </a:xfrm>
          <a:prstGeom prst="line">
            <a:avLst/>
          </a:prstGeom>
          <a:ln w="44450">
            <a:solidFill>
              <a:srgbClr val="8E8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112" y="6459857"/>
            <a:ext cx="519472" cy="282257"/>
          </a:xfrm>
          <a:prstGeom prst="rect">
            <a:avLst/>
          </a:prstGeom>
        </p:spPr>
      </p:pic>
      <p:sp>
        <p:nvSpPr>
          <p:cNvPr id="8" name="Slide Number"/>
          <p:cNvSpPr txBox="1">
            <a:spLocks/>
          </p:cNvSpPr>
          <p:nvPr userDrawn="1"/>
        </p:nvSpPr>
        <p:spPr>
          <a:xfrm>
            <a:off x="28332" y="6493956"/>
            <a:ext cx="659173" cy="277718"/>
          </a:xfrm>
          <a:prstGeom prst="rect">
            <a:avLst/>
          </a:prstGeom>
        </p:spPr>
        <p:txBody>
          <a:bodyPr vert="horz" lIns="0" tIns="0" rIns="3600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CFD97A-2F18-405B-A62B-CBDE95968DB8}" type="slidenum">
              <a:rPr lang="en-US" b="1" smtClean="0">
                <a:solidFill>
                  <a:srgbClr val="1CADE4"/>
                </a:solidFill>
              </a:rPr>
              <a:pPr/>
              <a:t>‹#›</a:t>
            </a:fld>
            <a:endParaRPr lang="en-US" b="1" dirty="0">
              <a:solidFill>
                <a:srgbClr val="1CADE4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37736" y="1159800"/>
            <a:ext cx="10929848" cy="4930282"/>
          </a:xfrm>
          <a:prstGeom prst="rect">
            <a:avLst/>
          </a:prstGeom>
        </p:spPr>
        <p:txBody>
          <a:bodyPr vert="horz" lIns="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5885" y="6548520"/>
            <a:ext cx="1082059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400"/>
            <a:r>
              <a:rPr lang="en-US" sz="800" b="1" dirty="0">
                <a:solidFill>
                  <a:srgbClr val="8E8E8E"/>
                </a:solidFill>
              </a:rPr>
              <a:t>CONFIDENTIAL</a:t>
            </a:r>
          </a:p>
        </p:txBody>
      </p:sp>
      <p:sp>
        <p:nvSpPr>
          <p:cNvPr id="11" name="Draft1" hidden="1"/>
          <p:cNvSpPr txBox="1"/>
          <p:nvPr userDrawn="1"/>
        </p:nvSpPr>
        <p:spPr>
          <a:xfrm>
            <a:off x="2247282" y="6548520"/>
            <a:ext cx="3217985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400"/>
            <a:r>
              <a:rPr lang="en-US" sz="800" b="1" dirty="0">
                <a:solidFill>
                  <a:srgbClr val="8E8E8E"/>
                </a:solidFill>
              </a:rPr>
              <a:t>|  DRAFT</a:t>
            </a:r>
          </a:p>
        </p:txBody>
      </p:sp>
      <p:sp>
        <p:nvSpPr>
          <p:cNvPr id="12" name="FilePath" descr="[FILEPATH]" hidden="1"/>
          <p:cNvSpPr txBox="1"/>
          <p:nvPr userDrawn="1"/>
        </p:nvSpPr>
        <p:spPr>
          <a:xfrm>
            <a:off x="2424000" y="6619169"/>
            <a:ext cx="7344000" cy="157590"/>
          </a:xfrm>
          <a:prstGeom prst="rect">
            <a:avLst/>
          </a:prstGeom>
        </p:spPr>
        <p:txBody>
          <a:bodyPr vert="horz" wrap="none" lIns="90000" tIns="46800" rIns="90000" bIns="46800" rtlCol="0">
            <a:noAutofit/>
          </a:bodyPr>
          <a:lstStyle/>
          <a:p>
            <a:pPr algn="ctr" defTabSz="914400"/>
            <a:r>
              <a:rPr lang="en-GB" sz="600" dirty="0">
                <a:solidFill>
                  <a:srgbClr val="8E8E8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</p:sldLayoutIdLst>
  <p:hf hdr="0" dt="0"/>
  <p:txStyles>
    <p:titleStyle>
      <a:lvl1pPr algn="l" defTabSz="844078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844078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005C42"/>
        </a:buClr>
        <a:buSzPct val="100000"/>
        <a:buFont typeface="Wingdings" panose="05000000000000000000" pitchFamily="2" charset="2"/>
        <a:buChar char="l"/>
        <a:tabLst>
          <a:tab pos="799200" algn="l"/>
          <a:tab pos="990000" algn="l"/>
        </a:tabLst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30000" indent="-270000" algn="l" defTabSz="8440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-"/>
        <a:tabLst>
          <a:tab pos="799200" algn="l"/>
          <a:tab pos="990000" algn="l"/>
        </a:tabLst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630000" indent="-270000" algn="l" defTabSz="8440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-"/>
        <a:tabLst>
          <a:tab pos="799200" algn="l"/>
          <a:tab pos="990000" algn="l"/>
        </a:tabLst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630000" indent="-270000" algn="l" defTabSz="8440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-"/>
        <a:tabLst>
          <a:tab pos="799200" algn="l"/>
          <a:tab pos="990000" algn="l"/>
        </a:tabLst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630000" indent="-270000" algn="l" defTabSz="8440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-"/>
        <a:tabLst>
          <a:tab pos="799200" algn="l"/>
          <a:tab pos="990000" algn="l"/>
        </a:tabLst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321213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3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1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30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06" userDrawn="1">
          <p15:clr>
            <a:srgbClr val="F26B43"/>
          </p15:clr>
        </p15:guide>
        <p15:guide id="1" pos="295" userDrawn="1">
          <p15:clr>
            <a:srgbClr val="F26B43"/>
          </p15:clr>
        </p15:guide>
        <p15:guide id="2" orient="horz" pos="731" userDrawn="1">
          <p15:clr>
            <a:srgbClr val="F26B43"/>
          </p15:clr>
        </p15:guide>
        <p15:guide id="4" pos="54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8" r:id="rId15"/>
    <p:sldLayoutId id="2147483802" r:id="rId16"/>
    <p:sldLayoutId id="2147483809" r:id="rId17"/>
    <p:sldLayoutId id="214748381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mmjgwrites.wordpres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www.vecteezy.com/signs-symbols/33778-dollar-sign-vecto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516" y="-1565370"/>
            <a:ext cx="12221030" cy="6491008"/>
          </a:xfrm>
        </p:spPr>
        <p:txBody>
          <a:bodyPr/>
          <a:lstStyle/>
          <a:p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Law Firm Partners</a:t>
            </a:r>
            <a:br>
              <a:rPr lang="en-US" sz="5400" dirty="0"/>
            </a:br>
            <a:r>
              <a:rPr lang="en-US" sz="4800" dirty="0"/>
              <a:t>How much do you make at the firm?</a:t>
            </a:r>
            <a:br>
              <a:rPr lang="en-US" sz="1400" dirty="0"/>
            </a:br>
            <a:br>
              <a:rPr lang="en-US" sz="4800" dirty="0"/>
            </a:br>
            <a:r>
              <a:rPr lang="en-US" sz="3600" dirty="0"/>
              <a:t>Understanding the compensation structure in the partnership &amp; ensuring your fair share</a:t>
            </a:r>
            <a:br>
              <a:rPr lang="en-US" sz="1100" dirty="0"/>
            </a:br>
            <a:br>
              <a:rPr lang="en-US" sz="3200" dirty="0"/>
            </a:br>
            <a:r>
              <a:rPr lang="en-US" sz="2000" dirty="0"/>
              <a:t>by Patricia Brown Holmes</a:t>
            </a:r>
            <a:br>
              <a:rPr lang="en-US" sz="2000" dirty="0"/>
            </a:br>
            <a:r>
              <a:rPr lang="en-US" sz="2000" dirty="0"/>
              <a:t>Managing Partner, RSHC</a:t>
            </a:r>
          </a:p>
        </p:txBody>
      </p:sp>
    </p:spTree>
    <p:extLst>
      <p:ext uri="{BB962C8B-B14F-4D97-AF65-F5344CB8AC3E}">
        <p14:creationId xmlns:p14="http://schemas.microsoft.com/office/powerpoint/2010/main" val="24827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E22392C-FE4E-4294-A5BE-5AC88C39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95" r="8111" b="-1"/>
          <a:stretch/>
        </p:blipFill>
        <p:spPr>
          <a:xfrm>
            <a:off x="5200085" y="492573"/>
            <a:ext cx="6461019" cy="58807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77CFB5-A1CA-4D17-BB35-86E8FDC6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B603-22C8-49CD-916D-71CE45653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3822" y="6356350"/>
            <a:ext cx="4615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642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5FFF17-D3D5-4F58-BA56-54EA901CE0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7CFB5-A1CA-4D17-BB35-86E8FDC6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519" y="1007707"/>
            <a:ext cx="4256314" cy="4519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>
                <a:solidFill>
                  <a:srgbClr val="2A2A2A"/>
                </a:solidFill>
              </a:rPr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B603-22C8-49CD-916D-71CE45653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9128" y="619963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423347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kern="1200" dirty="0">
                <a:latin typeface="+mj-lt"/>
                <a:ea typeface="+mj-ea"/>
                <a:cs typeface="+mj-cs"/>
              </a:rPr>
              <a:t>“LAW FIRM PARTNER”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kern="1200" dirty="0">
                <a:latin typeface="+mj-lt"/>
                <a:ea typeface="+mj-ea"/>
                <a:cs typeface="+mj-cs"/>
              </a:rPr>
              <a:t>WHAT DOES THAT EVEN MEAN?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315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928" y="2671886"/>
            <a:ext cx="7482178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kern="1200" dirty="0">
                <a:latin typeface="+mj-lt"/>
                <a:ea typeface="+mj-ea"/>
                <a:cs typeface="+mj-cs"/>
              </a:rPr>
              <a:t>             “LAW FIRM PARTNER”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kern="1200" dirty="0">
                <a:latin typeface="+mj-lt"/>
                <a:ea typeface="+mj-ea"/>
                <a:cs typeface="+mj-cs"/>
              </a:rPr>
              <a:t>HOW MUCH MONEY DO THEY MAKE?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004141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304" y="2846814"/>
            <a:ext cx="6918696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kern="1200" dirty="0">
                <a:latin typeface="+mj-lt"/>
                <a:ea typeface="+mj-ea"/>
                <a:cs typeface="+mj-cs"/>
              </a:rPr>
              <a:t>“LAW FIRM PARTNER”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kern="1200" dirty="0">
                <a:latin typeface="+mj-lt"/>
                <a:ea typeface="+mj-ea"/>
                <a:cs typeface="+mj-cs"/>
              </a:rPr>
              <a:t>WHAT FACTORS INFLUENCE HOW MUCH MONEY PARTNERS ARE ALLOCATED?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203660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721746-E12A-4120-BC2C-F49E01FD4889}"/>
              </a:ext>
            </a:extLst>
          </p:cNvPr>
          <p:cNvSpPr txBox="1">
            <a:spLocks/>
          </p:cNvSpPr>
          <p:nvPr/>
        </p:nvSpPr>
        <p:spPr>
          <a:xfrm>
            <a:off x="287085" y="1844654"/>
            <a:ext cx="5361232" cy="38727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66400" indent="-266400" algn="l" defTabSz="84407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5C42"/>
              </a:buClr>
              <a:buSzPct val="100000"/>
              <a:buFont typeface="Wingdings" panose="05000000000000000000" pitchFamily="2" charset="2"/>
              <a:buChar char="l"/>
              <a:tabLst>
                <a:tab pos="799200" algn="l"/>
                <a:tab pos="990000" algn="l"/>
              </a:tabLst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8440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tabLst>
                <a:tab pos="799200" algn="l"/>
                <a:tab pos="990000" algn="l"/>
              </a:tabLst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30000" indent="-270000" algn="l" defTabSz="8440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tabLst>
                <a:tab pos="799200" algn="l"/>
                <a:tab pos="990000" algn="l"/>
              </a:tabLst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0000" indent="-270000" algn="l" defTabSz="8440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tabLst>
                <a:tab pos="799200" algn="l"/>
                <a:tab pos="990000" algn="l"/>
              </a:tabLst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30000" indent="-270000" algn="l" defTabSz="8440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tabLst>
                <a:tab pos="799200" algn="l"/>
                <a:tab pos="990000" algn="l"/>
              </a:tabLst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21213" indent="-211020" algn="l" defTabSz="844078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3" indent="-211020" algn="l" defTabSz="844078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91" indent="-211020" algn="l" defTabSz="844078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30" indent="-211020" algn="l" defTabSz="844078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 lvl="1" indent="0">
              <a:spcBef>
                <a:spcPts val="600"/>
              </a:spcBef>
              <a:buNone/>
            </a:pPr>
            <a:endParaRPr lang="en-US" sz="1800" baseline="30000" dirty="0">
              <a:solidFill>
                <a:schemeClr val="tx1"/>
              </a:solidFill>
            </a:endParaRP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No longer an employee</a:t>
            </a: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Part-owner of firm</a:t>
            </a: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Share in profits</a:t>
            </a: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Share in </a:t>
            </a:r>
            <a:r>
              <a:rPr lang="en-US" sz="4800" b="1" i="1" baseline="30000" dirty="0">
                <a:solidFill>
                  <a:schemeClr val="tx1"/>
                </a:solidFill>
              </a:rPr>
              <a:t>liabilities</a:t>
            </a: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Various forms—LLP, LLC</a:t>
            </a:r>
          </a:p>
          <a:p>
            <a:pPr marL="363600" lvl="1" indent="0">
              <a:spcBef>
                <a:spcPts val="600"/>
              </a:spcBef>
              <a:buNone/>
            </a:pPr>
            <a:r>
              <a:rPr lang="en-US" sz="4800" baseline="30000" dirty="0">
                <a:solidFill>
                  <a:schemeClr val="tx1"/>
                </a:solidFill>
              </a:rPr>
              <a:t>	  (partner or shareholder)</a:t>
            </a:r>
          </a:p>
          <a:p>
            <a:pPr marL="935100" lvl="1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chemeClr val="tx1"/>
                </a:solidFill>
              </a:rPr>
              <a:t>And NOW, a bit more diverse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E63EC-8AFB-469E-ABA7-48775C582C3B}"/>
              </a:ext>
            </a:extLst>
          </p:cNvPr>
          <p:cNvSpPr txBox="1"/>
          <p:nvPr/>
        </p:nvSpPr>
        <p:spPr>
          <a:xfrm>
            <a:off x="660560" y="285135"/>
            <a:ext cx="10912007" cy="945101"/>
          </a:xfrm>
          <a:prstGeom prst="rect">
            <a:avLst/>
          </a:prstGeom>
        </p:spPr>
        <p:txBody>
          <a:bodyPr vert="horz" wrap="square" lIns="0" tIns="46800" rIns="90000" bIns="46800" rtlCol="0" anchor="ctr">
            <a:noAutofit/>
          </a:bodyPr>
          <a:lstStyle/>
          <a:p>
            <a:pPr algn="ctr"/>
            <a:endParaRPr lang="en-US" sz="3200" b="1" u="sng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2A49C-361C-4643-985D-79855F51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020" y="1191446"/>
            <a:ext cx="6012606" cy="27961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6AB21F-4AE7-4EE0-B986-61FC083033C8}"/>
              </a:ext>
            </a:extLst>
          </p:cNvPr>
          <p:cNvSpPr/>
          <p:nvPr/>
        </p:nvSpPr>
        <p:spPr>
          <a:xfrm>
            <a:off x="98323" y="98323"/>
            <a:ext cx="11936361" cy="6646606"/>
          </a:xfrm>
          <a:prstGeom prst="rect">
            <a:avLst/>
          </a:prstGeom>
          <a:noFill/>
          <a:ln w="19050">
            <a:solidFill>
              <a:srgbClr val="DE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8F474-015E-433A-A737-E859F29201CF}"/>
              </a:ext>
            </a:extLst>
          </p:cNvPr>
          <p:cNvSpPr/>
          <p:nvPr/>
        </p:nvSpPr>
        <p:spPr>
          <a:xfrm>
            <a:off x="996406" y="645461"/>
            <a:ext cx="5679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2A2A2A"/>
                </a:solidFill>
              </a:rPr>
              <a:t>WHAT IS A LAW FIRM PARTNER?</a:t>
            </a:r>
            <a:endParaRPr lang="en-US" sz="3200" b="1" baseline="30000" dirty="0">
              <a:solidFill>
                <a:srgbClr val="2A2A2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3AAC2-A731-4DD5-BA5A-04B005AF8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640" y="4227254"/>
            <a:ext cx="2489079" cy="17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C2561-5155-42E9-81A6-5195513059B2}"/>
              </a:ext>
            </a:extLst>
          </p:cNvPr>
          <p:cNvSpPr/>
          <p:nvPr/>
        </p:nvSpPr>
        <p:spPr>
          <a:xfrm>
            <a:off x="98323" y="98323"/>
            <a:ext cx="11936361" cy="6646606"/>
          </a:xfrm>
          <a:prstGeom prst="rect">
            <a:avLst/>
          </a:prstGeom>
          <a:noFill/>
          <a:ln w="19050">
            <a:solidFill>
              <a:srgbClr val="DE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9A8ED602-38AD-414E-A89F-7045169247B6}"/>
              </a:ext>
            </a:extLst>
          </p:cNvPr>
          <p:cNvSpPr txBox="1">
            <a:spLocks noChangeArrowheads="1"/>
          </p:cNvSpPr>
          <p:nvPr/>
        </p:nvSpPr>
        <p:spPr>
          <a:xfrm>
            <a:off x="823171" y="247868"/>
            <a:ext cx="10486663" cy="1081980"/>
          </a:xfrm>
          <a:prstGeom prst="roundRect">
            <a:avLst>
              <a:gd name="adj" fmla="val 50000"/>
            </a:avLst>
          </a:prstGeom>
          <a:noFill/>
        </p:spPr>
        <p:txBody>
          <a:bodyPr wrap="square">
            <a:spAutoFit/>
          </a:bodyPr>
          <a:lstStyle>
            <a:lvl1pPr algn="l" defTabSz="8440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>
                <a:solidFill>
                  <a:srgbClr val="2A2A2A"/>
                </a:solidFill>
              </a:rPr>
              <a:t>HOW MUCH MONEY DO PARTNERS MAKE?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8FA66-4AD9-471D-880B-30743CB6D5EB}"/>
              </a:ext>
            </a:extLst>
          </p:cNvPr>
          <p:cNvSpPr txBox="1"/>
          <p:nvPr/>
        </p:nvSpPr>
        <p:spPr>
          <a:xfrm>
            <a:off x="1131088" y="1507080"/>
            <a:ext cx="5126589" cy="4679855"/>
          </a:xfrm>
          <a:prstGeom prst="rect">
            <a:avLst/>
          </a:prstGeom>
        </p:spPr>
        <p:txBody>
          <a:bodyPr vert="horz" wrap="square" lIns="0" tIns="46800" rIns="90000" bIns="46800" rtlCol="0">
            <a:noAutofit/>
          </a:bodyPr>
          <a:lstStyle/>
          <a:p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Average allocation is $188,000 to $300,000+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	(Median $70-75,000)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Not guaranteed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Not set in stone; no hard-fast rubric/but </a:t>
            </a:r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</a:rPr>
              <a:t>Rule of 1/3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usually applies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Depends on a variety 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 of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55FBB-8DE8-4A03-8900-26202968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28382" y="3964324"/>
            <a:ext cx="1686280" cy="1179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C6CD0-160B-4950-805D-2500E3E29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78718" y="1285268"/>
            <a:ext cx="27241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B5CE8-3DD4-437C-834A-CFE29039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1522" y="2464310"/>
            <a:ext cx="2183111" cy="15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7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87" y="2854766"/>
            <a:ext cx="7647566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kern="1200" dirty="0">
                <a:latin typeface="+mj-lt"/>
                <a:ea typeface="+mj-ea"/>
                <a:cs typeface="+mj-cs"/>
              </a:rPr>
              <a:t>“LAW FIRM PARTNER”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kern="1200" dirty="0">
                <a:latin typeface="+mj-lt"/>
                <a:ea typeface="+mj-ea"/>
                <a:cs typeface="+mj-cs"/>
              </a:rPr>
              <a:t>WHAT FACTORS INFLUENCE HOW MUCH PARTNERS ARE ALLOCATED?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04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Riley Safer Holmes &amp; Cancila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746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C2561-5155-42E9-81A6-5195513059B2}"/>
              </a:ext>
            </a:extLst>
          </p:cNvPr>
          <p:cNvSpPr/>
          <p:nvPr/>
        </p:nvSpPr>
        <p:spPr>
          <a:xfrm>
            <a:off x="98323" y="98323"/>
            <a:ext cx="11936361" cy="6646606"/>
          </a:xfrm>
          <a:prstGeom prst="rect">
            <a:avLst/>
          </a:prstGeom>
          <a:noFill/>
          <a:ln w="19050">
            <a:solidFill>
              <a:srgbClr val="DE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76267-96F2-41E7-8BCF-1B4FE72C2AD8}"/>
              </a:ext>
            </a:extLst>
          </p:cNvPr>
          <p:cNvSpPr txBox="1">
            <a:spLocks/>
          </p:cNvSpPr>
          <p:nvPr/>
        </p:nvSpPr>
        <p:spPr>
          <a:xfrm>
            <a:off x="2331156" y="2067339"/>
            <a:ext cx="8164566" cy="4246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rgbClr val="2A2A2A"/>
                </a:solidFill>
              </a:rPr>
              <a:t>Ownership interest, if Equity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="1" i="1" u="sng" baseline="30000" dirty="0">
                <a:solidFill>
                  <a:srgbClr val="2A2A2A"/>
                </a:solidFill>
              </a:rPr>
              <a:t>NEW </a:t>
            </a:r>
            <a:r>
              <a:rPr lang="en-US" sz="4800" baseline="30000" dirty="0">
                <a:solidFill>
                  <a:srgbClr val="2A2A2A"/>
                </a:solidFill>
              </a:rPr>
              <a:t>business generation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rgbClr val="2A2A2A"/>
                </a:solidFill>
              </a:rPr>
              <a:t>Expansion of existing client 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rgbClr val="2A2A2A"/>
                </a:solidFill>
              </a:rPr>
              <a:t>Realization Rate—fee collections vs. write offs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aseline="30000" dirty="0">
                <a:solidFill>
                  <a:srgbClr val="2A2A2A"/>
                </a:solidFill>
              </a:rPr>
              <a:t>Effective Billed Rate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69361-E5C2-42EE-A0F3-E526E2098139}"/>
              </a:ext>
            </a:extLst>
          </p:cNvPr>
          <p:cNvSpPr/>
          <p:nvPr/>
        </p:nvSpPr>
        <p:spPr>
          <a:xfrm>
            <a:off x="759699" y="544181"/>
            <a:ext cx="10672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2A2A2A"/>
                </a:solidFill>
              </a:rPr>
              <a:t>INFLUENTIAL FACTORS IN PARTNER ALLOCATIONS</a:t>
            </a:r>
          </a:p>
        </p:txBody>
      </p:sp>
    </p:spTree>
    <p:extLst>
      <p:ext uri="{BB962C8B-B14F-4D97-AF65-F5344CB8AC3E}">
        <p14:creationId xmlns:p14="http://schemas.microsoft.com/office/powerpoint/2010/main" val="89992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C2561-5155-42E9-81A6-5195513059B2}"/>
              </a:ext>
            </a:extLst>
          </p:cNvPr>
          <p:cNvSpPr/>
          <p:nvPr/>
        </p:nvSpPr>
        <p:spPr>
          <a:xfrm>
            <a:off x="98323" y="98323"/>
            <a:ext cx="11936361" cy="6646606"/>
          </a:xfrm>
          <a:prstGeom prst="rect">
            <a:avLst/>
          </a:prstGeom>
          <a:noFill/>
          <a:ln w="19050">
            <a:solidFill>
              <a:srgbClr val="DE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F0EBB-E362-4B3B-BF5B-8B1F45F14FCF}"/>
              </a:ext>
            </a:extLst>
          </p:cNvPr>
          <p:cNvSpPr txBox="1"/>
          <p:nvPr/>
        </p:nvSpPr>
        <p:spPr>
          <a:xfrm>
            <a:off x="730202" y="383819"/>
            <a:ext cx="1067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000" b="1">
                <a:solidFill>
                  <a:srgbClr val="2A2A2A"/>
                </a:solidFill>
              </a:rPr>
              <a:t>INFLUENTIAL FACTORS IN PARTNER ALLOCATIONS</a:t>
            </a:r>
            <a:endParaRPr lang="en-US" sz="4000" b="1" dirty="0">
              <a:solidFill>
                <a:srgbClr val="2A2A2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1DD3E-D739-4D85-AF64-E97FEA735E24}"/>
              </a:ext>
            </a:extLst>
          </p:cNvPr>
          <p:cNvSpPr txBox="1"/>
          <p:nvPr/>
        </p:nvSpPr>
        <p:spPr>
          <a:xfrm>
            <a:off x="866693" y="1775318"/>
            <a:ext cx="6989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A2A2A"/>
                </a:solidFill>
              </a:rPr>
              <a:t>FOR PAY EQUITY--PAY ATTENTION: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Billable Hours/Collections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Business Development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Research and Work Product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Client Relations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Firm Citizenship/Management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Mentoring/Training Associates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A2A2A"/>
                </a:solidFill>
              </a:rPr>
              <a:t>Pro Bono Work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2A2A2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CEF4E-2C9D-477E-A38E-DEBA662C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182" y="1975886"/>
            <a:ext cx="2347756" cy="33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28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2016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6B2C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46800" rIns="90000" bIns="46800" rtlCol="0">
        <a:noAutofit/>
      </a:bodyPr>
      <a:lstStyle>
        <a:defPPr>
          <a:defRPr sz="1400"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custClrLst>
    <a:custClr name="Blue 1">
      <a:srgbClr val="354E5D"/>
    </a:custClr>
    <a:custClr name="Blue 2">
      <a:srgbClr val="608AA4"/>
    </a:custClr>
    <a:custClr name="Blue 3">
      <a:srgbClr val="96B2C4"/>
    </a:custClr>
    <a:custClr name="Grey 1">
      <a:srgbClr val="626262"/>
    </a:custClr>
    <a:custClr name="Grey 2">
      <a:srgbClr val="8E8E8E"/>
    </a:custClr>
    <a:custClr name="Grey 3">
      <a:srgbClr val="DDDDDD"/>
    </a:custClr>
    <a:custClr name="Orange 1">
      <a:srgbClr val="FFB15B"/>
    </a:custClr>
    <a:custClr name="Orange 2">
      <a:srgbClr val="F8E69A"/>
    </a:custClr>
    <a:custClr name="Orange 3">
      <a:srgbClr val="FDF3D9"/>
    </a:custClr>
    <a:custClr name="White">
      <a:srgbClr val="FFFFFF"/>
    </a:custClr>
    <a:custClr name="Orange 4">
      <a:srgbClr val="FF9521"/>
    </a:custClr>
    <a:custClr name="Red">
      <a:srgbClr val="FF0000"/>
    </a:custClr>
    <a:custClr name="Dark Green">
      <a:srgbClr val="005C42"/>
    </a:custClr>
    <a:custClr name="Heat Map Green">
      <a:srgbClr val="9BBF9E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PPT2016" id="{572B69EB-EFA3-4AA5-8EC6-28235E6F5F94}" vid="{ECAAE41D-9EB7-4BF0-9FD9-D1AD7E954905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rgbClr val="858585"/>
      </a:dk1>
      <a:lt1>
        <a:sysClr val="window" lastClr="FFFFFF"/>
      </a:lt1>
      <a:dk2>
        <a:srgbClr val="A5A5A5"/>
      </a:dk2>
      <a:lt2>
        <a:srgbClr val="BFBFB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RSHC_template_CH_wide_final</Template>
  <TotalTime>5124</TotalTime>
  <Words>296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ArialMT</vt:lpstr>
      <vt:lpstr>Arimo</vt:lpstr>
      <vt:lpstr>Arimo-Bold</vt:lpstr>
      <vt:lpstr>Calibri</vt:lpstr>
      <vt:lpstr>Calibri Light</vt:lpstr>
      <vt:lpstr>Wingdings</vt:lpstr>
      <vt:lpstr>Essential</vt:lpstr>
      <vt:lpstr>PPT2016</vt:lpstr>
      <vt:lpstr>Office Theme</vt:lpstr>
      <vt:lpstr>think-cell Slide</vt:lpstr>
      <vt:lpstr>  Law Firm Partners How much do you make at the firm?  Understanding the compensation structure in the partnership &amp; ensuring your fair share  by Patricia Brown Holmes Managing Partner, RSHC</vt:lpstr>
      <vt:lpstr>“LAW FIRM PARTNER”  WHAT DOES THAT EVEN MEAN?</vt:lpstr>
      <vt:lpstr>             “LAW FIRM PARTNER”  HOW MUCH MONEY DO THEY MAKE?</vt:lpstr>
      <vt:lpstr>“LAW FIRM PARTNER”  WHAT FACTORS INFLUENCE HOW MUCH MONEY PARTNERS ARE ALLOCATED?</vt:lpstr>
      <vt:lpstr>PowerPoint Presentation</vt:lpstr>
      <vt:lpstr>PowerPoint Presentation</vt:lpstr>
      <vt:lpstr>“LAW FIRM PARTNER”  WHAT FACTORS INFLUENCE HOW MUCH PARTNERS ARE ALLOCATED?</vt:lpstr>
      <vt:lpstr>PowerPoint Presentation</vt:lpstr>
      <vt:lpstr>PowerPoint Presentation</vt:lpstr>
      <vt:lpstr>Questions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Thrall</dc:creator>
  <cp:lastModifiedBy>Trina Glass</cp:lastModifiedBy>
  <cp:revision>428</cp:revision>
  <cp:lastPrinted>2018-04-06T21:50:55Z</cp:lastPrinted>
  <dcterms:created xsi:type="dcterms:W3CDTF">2016-09-30T04:54:41Z</dcterms:created>
  <dcterms:modified xsi:type="dcterms:W3CDTF">2019-09-07T22:54:36Z</dcterms:modified>
</cp:coreProperties>
</file>