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9"/>
  </p:notesMasterIdLst>
  <p:handoutMasterIdLst>
    <p:handoutMasterId r:id="rId30"/>
  </p:handoutMasterIdLst>
  <p:sldIdLst>
    <p:sldId id="257" r:id="rId2"/>
    <p:sldId id="336" r:id="rId3"/>
    <p:sldId id="338" r:id="rId4"/>
    <p:sldId id="339" r:id="rId5"/>
    <p:sldId id="342" r:id="rId6"/>
    <p:sldId id="357" r:id="rId7"/>
    <p:sldId id="356" r:id="rId8"/>
    <p:sldId id="345" r:id="rId9"/>
    <p:sldId id="358" r:id="rId10"/>
    <p:sldId id="355" r:id="rId11"/>
    <p:sldId id="370" r:id="rId12"/>
    <p:sldId id="354" r:id="rId13"/>
    <p:sldId id="346" r:id="rId14"/>
    <p:sldId id="347" r:id="rId15"/>
    <p:sldId id="348" r:id="rId16"/>
    <p:sldId id="349" r:id="rId17"/>
    <p:sldId id="371" r:id="rId18"/>
    <p:sldId id="374" r:id="rId19"/>
    <p:sldId id="375" r:id="rId20"/>
    <p:sldId id="350" r:id="rId21"/>
    <p:sldId id="376" r:id="rId22"/>
    <p:sldId id="351" r:id="rId23"/>
    <p:sldId id="359" r:id="rId24"/>
    <p:sldId id="378" r:id="rId25"/>
    <p:sldId id="362" r:id="rId26"/>
    <p:sldId id="383" r:id="rId27"/>
    <p:sldId id="343" r:id="rId28"/>
  </p:sldIdLst>
  <p:sldSz cx="9144000" cy="6858000" type="screen4x3"/>
  <p:notesSz cx="9236075" cy="6950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920">
          <p15:clr>
            <a:srgbClr val="A4A3A4"/>
          </p15:clr>
        </p15:guide>
        <p15:guide id="2" orient="horz" pos="4176">
          <p15:clr>
            <a:srgbClr val="A4A3A4"/>
          </p15:clr>
        </p15:guide>
        <p15:guide id="3" pos="2880">
          <p15:clr>
            <a:srgbClr val="A4A3A4"/>
          </p15:clr>
        </p15:guide>
      </p15:sldGuideLst>
    </p:ext>
    <p:ext uri="{2D200454-40CA-4A62-9FC3-DE9A4176ACB9}">
      <p15:notesGuideLst xmlns:p15="http://schemas.microsoft.com/office/powerpoint/2012/main">
        <p15:guide id="1" orient="horz" pos="2189">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26F"/>
    <a:srgbClr val="E66E32"/>
    <a:srgbClr val="009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6460" autoAdjust="0"/>
  </p:normalViewPr>
  <p:slideViewPr>
    <p:cSldViewPr>
      <p:cViewPr varScale="1">
        <p:scale>
          <a:sx n="58" d="100"/>
          <a:sy n="58" d="100"/>
        </p:scale>
        <p:origin x="1722" y="66"/>
      </p:cViewPr>
      <p:guideLst>
        <p:guide orient="horz" pos="1920"/>
        <p:guide orient="horz" pos="4176"/>
        <p:guide pos="2880"/>
      </p:guideLst>
    </p:cSldViewPr>
  </p:slideViewPr>
  <p:outlineViewPr>
    <p:cViewPr>
      <p:scale>
        <a:sx n="33" d="100"/>
        <a:sy n="33" d="100"/>
      </p:scale>
      <p:origin x="48" y="10848"/>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115" d="100"/>
          <a:sy n="115" d="100"/>
        </p:scale>
        <p:origin x="-1656" y="-114"/>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32025" y="234950"/>
            <a:ext cx="6157913" cy="288925"/>
          </a:xfrm>
          <a:prstGeom prst="rect">
            <a:avLst/>
          </a:prstGeom>
        </p:spPr>
        <p:txBody>
          <a:bodyPr vert="horz" wrap="square" lIns="92492" tIns="46246" rIns="92492" bIns="46246"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3" name="Date Placeholder 2"/>
          <p:cNvSpPr>
            <a:spLocks noGrp="1"/>
          </p:cNvSpPr>
          <p:nvPr>
            <p:ph type="dt" sz="quarter" idx="1"/>
          </p:nvPr>
        </p:nvSpPr>
        <p:spPr>
          <a:xfrm>
            <a:off x="204788" y="6488113"/>
            <a:ext cx="3797300" cy="347662"/>
          </a:xfrm>
          <a:prstGeom prst="rect">
            <a:avLst/>
          </a:prstGeom>
        </p:spPr>
        <p:txBody>
          <a:bodyPr vert="horz" wrap="square" lIns="92492" tIns="46246" rIns="92492" bIns="46246" numCol="1" anchor="b" anchorCtr="0" compatLnSpc="1">
            <a:prstTxWarp prst="textNoShape">
              <a:avLst/>
            </a:prstTxWarp>
          </a:bodyPr>
          <a:lstStyle>
            <a:lvl1pPr eaLnBrk="1" hangingPunct="1">
              <a:defRPr sz="1000">
                <a:latin typeface="Arial" panose="020B0604020202020204" pitchFamily="34" charset="0"/>
              </a:defRPr>
            </a:lvl1pPr>
          </a:lstStyle>
          <a:p>
            <a:pPr>
              <a:defRPr/>
            </a:pPr>
            <a:fld id="{2540DDC2-0EB9-46DE-8432-2A5AEDA697BD}" type="datetimeFigureOut">
              <a:rPr lang="en-US" altLang="en-US"/>
              <a:t>9/7/2019</a:t>
            </a:fld>
            <a:endParaRPr lang="en-US" altLang="en-US"/>
          </a:p>
        </p:txBody>
      </p:sp>
      <p:sp>
        <p:nvSpPr>
          <p:cNvPr id="5" name="Slide Number Placeholder 4"/>
          <p:cNvSpPr>
            <a:spLocks noGrp="1"/>
          </p:cNvSpPr>
          <p:nvPr>
            <p:ph type="sldNum" sz="quarter" idx="3"/>
          </p:nvPr>
        </p:nvSpPr>
        <p:spPr>
          <a:xfrm>
            <a:off x="5232400" y="6486525"/>
            <a:ext cx="3798888" cy="3476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000">
                <a:latin typeface="Arial" panose="020B0604020202020204" pitchFamily="34" charset="0"/>
              </a:defRPr>
            </a:lvl1pPr>
          </a:lstStyle>
          <a:p>
            <a:pPr>
              <a:defRPr/>
            </a:pPr>
            <a:fld id="{BC967E8E-BF02-4BFE-9839-6C3DA071B12E}" type="slidenum">
              <a:rPr lang="en-US" altLang="en-US"/>
              <a:t>‹#›</a:t>
            </a:fld>
            <a:endParaRPr lang="en-US" altLang="en-US"/>
          </a:p>
        </p:txBody>
      </p:sp>
      <p:sp>
        <p:nvSpPr>
          <p:cNvPr id="7" name="Rectangle 6"/>
          <p:cNvSpPr/>
          <p:nvPr/>
        </p:nvSpPr>
        <p:spPr>
          <a:xfrm>
            <a:off x="384175" y="0"/>
            <a:ext cx="1381125" cy="617538"/>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latin typeface="Arial" panose="020B0604020202020204" pitchFamily="34" charset="0"/>
            </a:endParaRPr>
          </a:p>
        </p:txBody>
      </p:sp>
      <p:pic>
        <p:nvPicPr>
          <p:cNvPr id="3078" name="Picture 11"/>
          <p:cNvPicPr>
            <a:picLocks noChangeAspect="1"/>
          </p:cNvPicPr>
          <p:nvPr/>
        </p:nvPicPr>
        <p:blipFill>
          <a:blip r:embed="rId2"/>
          <a:srcRect/>
          <a:stretch>
            <a:fillRect/>
          </a:stretch>
        </p:blipFill>
        <p:spPr>
          <a:xfrm>
            <a:off x="477838" y="284163"/>
            <a:ext cx="11969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129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7663"/>
          </a:xfrm>
          <a:prstGeom prst="rect">
            <a:avLst/>
          </a:prstGeom>
        </p:spPr>
        <p:txBody>
          <a:bodyPr vert="horz" wrap="square" lIns="92492" tIns="46246" rIns="92492" bIns="46246"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5232400" y="0"/>
            <a:ext cx="4002088" cy="347663"/>
          </a:xfrm>
          <a:prstGeom prst="rect">
            <a:avLst/>
          </a:prstGeom>
        </p:spPr>
        <p:txBody>
          <a:bodyPr vert="horz" wrap="square" lIns="92492" tIns="46246" rIns="92492" bIns="46246" numCol="1" anchor="t" anchorCtr="0" compatLnSpc="1">
            <a:prstTxWarp prst="textNoShape">
              <a:avLst/>
            </a:prstTxWarp>
          </a:bodyPr>
          <a:lstStyle>
            <a:lvl1pPr algn="r" eaLnBrk="1" hangingPunct="1">
              <a:defRPr sz="1200"/>
            </a:lvl1pPr>
          </a:lstStyle>
          <a:p>
            <a:pPr>
              <a:defRPr/>
            </a:pPr>
            <a:fld id="{49E2C55E-B9A9-48D1-9DEB-68EB8DC931BA}" type="datetimeFigureOut">
              <a:rPr lang="en-US" altLang="en-US"/>
              <a:t>9/7/2019</a:t>
            </a:fld>
            <a:endParaRPr lang="en-US" altLang="en-US"/>
          </a:p>
        </p:txBody>
      </p:sp>
      <p:sp>
        <p:nvSpPr>
          <p:cNvPr id="4" name="Slide Image Placeholder 3"/>
          <p:cNvSpPr>
            <a:spLocks noGrp="1" noRot="1" noChangeAspect="1"/>
          </p:cNvSpPr>
          <p:nvPr>
            <p:ph type="sldImg" idx="2"/>
          </p:nvPr>
        </p:nvSpPr>
        <p:spPr>
          <a:xfrm>
            <a:off x="2881313" y="520700"/>
            <a:ext cx="3473450" cy="260667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923925" y="3302000"/>
            <a:ext cx="7388225" cy="3127375"/>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00825"/>
            <a:ext cx="4002088" cy="347663"/>
          </a:xfrm>
          <a:prstGeom prst="rect">
            <a:avLst/>
          </a:prstGeom>
        </p:spPr>
        <p:txBody>
          <a:bodyPr vert="horz" wrap="square" lIns="92492" tIns="46246" rIns="92492" bIns="46246"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5232400" y="6600825"/>
            <a:ext cx="4002088" cy="3476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C83D0D8B-C585-46BE-B9A7-0632F533FFF0}" type="slidenum">
              <a:rPr lang="en-US" altLang="en-US"/>
              <a:t>‹#›</a:t>
            </a:fld>
            <a:endParaRPr lang="en-US" altLang="en-US"/>
          </a:p>
        </p:txBody>
      </p:sp>
    </p:spTree>
    <p:extLst>
      <p:ext uri="{BB962C8B-B14F-4D97-AF65-F5344CB8AC3E}">
        <p14:creationId xmlns:p14="http://schemas.microsoft.com/office/powerpoint/2010/main" val="3860802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44C71D-C43C-4A46-B66A-AFD4EDBF15BF}" type="slidenum">
              <a:rPr lang="en-US" altLang="en-US" smtClean="0"/>
              <a:t>1</a:t>
            </a:fld>
            <a:endParaRPr lang="en-US" altLang="en-US"/>
          </a:p>
        </p:txBody>
      </p:sp>
    </p:spTree>
    <p:extLst>
      <p:ext uri="{BB962C8B-B14F-4D97-AF65-F5344CB8AC3E}">
        <p14:creationId xmlns:p14="http://schemas.microsoft.com/office/powerpoint/2010/main" val="4703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B84220-45F6-45A6-9F0E-E9FA4769E31D}" type="slidenum">
              <a:rPr lang="en-US" altLang="en-US" smtClean="0"/>
              <a:t>3</a:t>
            </a:fld>
            <a:endParaRPr lang="en-US" altLang="en-US"/>
          </a:p>
        </p:txBody>
      </p:sp>
    </p:spTree>
    <p:extLst>
      <p:ext uri="{BB962C8B-B14F-4D97-AF65-F5344CB8AC3E}">
        <p14:creationId xmlns:p14="http://schemas.microsoft.com/office/powerpoint/2010/main" val="288818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228600">
              <a:spcBef>
                <a:spcPct val="20000"/>
              </a:spcBef>
              <a:buClr>
                <a:srgbClr val="629DD1"/>
              </a:buClr>
              <a:buFont typeface="Arial" panose="020B0604020202020204" pitchFamily="34" charset="0"/>
              <a:buChar char="•"/>
              <a:defRPr/>
            </a:pPr>
            <a:r>
              <a:rPr lang="en-US" sz="2200">
                <a:solidFill>
                  <a:prstClr val="black"/>
                </a:solidFill>
              </a:rPr>
              <a:t>This phenomenon allows the network to confirm, validate, and build trust with each transaction so the user can simply interact with the data that has already been fully insured. This is a great segue into one of the most important features of blockchain technology and how it transfers total power to the user</a:t>
            </a:r>
          </a:p>
          <a:p>
            <a:pPr>
              <a:defRPr/>
            </a:pPr>
            <a:endParaRPr lang="en-US"/>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5D3F13-08C0-4CB9-B9CE-CE824DCED4C2}" type="slidenum">
              <a:rPr lang="en-US" altLang="en-US" smtClean="0"/>
              <a:t>5</a:t>
            </a:fld>
            <a:endParaRPr lang="en-US" altLang="en-US"/>
          </a:p>
        </p:txBody>
      </p:sp>
    </p:spTree>
    <p:extLst>
      <p:ext uri="{BB962C8B-B14F-4D97-AF65-F5344CB8AC3E}">
        <p14:creationId xmlns:p14="http://schemas.microsoft.com/office/powerpoint/2010/main" val="272105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078A8B-25A5-4064-AAD4-15B8FF8AF419}" type="slidenum">
              <a:rPr lang="en-US" altLang="en-US" smtClean="0"/>
              <a:t>14</a:t>
            </a:fld>
            <a:endParaRPr lang="en-US" altLang="en-US"/>
          </a:p>
        </p:txBody>
      </p:sp>
    </p:spTree>
    <p:extLst>
      <p:ext uri="{BB962C8B-B14F-4D97-AF65-F5344CB8AC3E}">
        <p14:creationId xmlns:p14="http://schemas.microsoft.com/office/powerpoint/2010/main" val="127712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F2D31B-21E4-4B64-B48A-CA26D1DF3E65}" type="slidenum">
              <a:rPr lang="en-US" altLang="en-US" smtClean="0"/>
              <a:t>22</a:t>
            </a:fld>
            <a:endParaRPr lang="en-US" altLang="en-US"/>
          </a:p>
        </p:txBody>
      </p:sp>
    </p:spTree>
    <p:extLst>
      <p:ext uri="{BB962C8B-B14F-4D97-AF65-F5344CB8AC3E}">
        <p14:creationId xmlns:p14="http://schemas.microsoft.com/office/powerpoint/2010/main" val="403026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ABBB5A-536A-43DA-BA2F-F627BE5472F0}" type="slidenum">
              <a:rPr lang="en-US" altLang="en-US" smtClean="0"/>
              <a:t>23</a:t>
            </a:fld>
            <a:endParaRPr lang="en-US" altLang="en-US"/>
          </a:p>
        </p:txBody>
      </p:sp>
    </p:spTree>
    <p:extLst>
      <p:ext uri="{BB962C8B-B14F-4D97-AF65-F5344CB8AC3E}">
        <p14:creationId xmlns:p14="http://schemas.microsoft.com/office/powerpoint/2010/main" val="38483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82AAB3-F363-477C-ACEF-57229E008563}" type="slidenum">
              <a:rPr lang="en-US" altLang="en-US" smtClean="0"/>
              <a:t>26</a:t>
            </a:fld>
            <a:endParaRPr lang="en-US" altLang="en-US"/>
          </a:p>
        </p:txBody>
      </p:sp>
    </p:spTree>
    <p:extLst>
      <p:ext uri="{BB962C8B-B14F-4D97-AF65-F5344CB8AC3E}">
        <p14:creationId xmlns:p14="http://schemas.microsoft.com/office/powerpoint/2010/main" val="255282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DF9CAC4F-E3EC-40A7-8FED-B8DA6EA977AA}" type="slidenum">
              <a:rPr lang="en-US" altLang="en-US"/>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klgates.com</a:t>
            </a:r>
          </a:p>
        </p:txBody>
      </p:sp>
      <p:sp>
        <p:nvSpPr>
          <p:cNvPr id="6" name="Date Placeholder 3"/>
          <p:cNvSpPr>
            <a:spLocks noGrp="1"/>
          </p:cNvSpPr>
          <p:nvPr>
            <p:ph type="dt" sz="half" idx="12"/>
          </p:nvPr>
        </p:nvSpPr>
        <p:spPr/>
        <p:txBody>
          <a:bodyPr/>
          <a:lstStyle>
            <a:lvl1pPr>
              <a:defRPr/>
            </a:lvl1pPr>
          </a:lstStyle>
          <a:p>
            <a:pPr>
              <a:defRPr/>
            </a:pPr>
            <a:fld id="{7928B8B7-3B83-48F9-9879-0E29DF1ADDC9}" type="datetimeFigureOut">
              <a:rPr lang="en-US" altLang="en-US"/>
              <a:t>9/7/2019</a:t>
            </a:fld>
            <a:endParaRPr lang="en-US" altLang="en-US"/>
          </a:p>
        </p:txBody>
      </p:sp>
    </p:spTree>
    <p:extLst>
      <p:ext uri="{BB962C8B-B14F-4D97-AF65-F5344CB8AC3E}">
        <p14:creationId xmlns:p14="http://schemas.microsoft.com/office/powerpoint/2010/main" val="294331428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65A342C-5D0F-47DE-9134-4ECA6FFBEAB8}" type="slidenum">
              <a:rPr lang="en-US" altLang="en-US"/>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klgates.com</a:t>
            </a:r>
          </a:p>
        </p:txBody>
      </p:sp>
      <p:sp>
        <p:nvSpPr>
          <p:cNvPr id="6" name="Date Placeholder 3"/>
          <p:cNvSpPr>
            <a:spLocks noGrp="1"/>
          </p:cNvSpPr>
          <p:nvPr>
            <p:ph type="dt" sz="half" idx="12"/>
          </p:nvPr>
        </p:nvSpPr>
        <p:spPr/>
        <p:txBody>
          <a:bodyPr/>
          <a:lstStyle>
            <a:lvl1pPr>
              <a:defRPr/>
            </a:lvl1pPr>
          </a:lstStyle>
          <a:p>
            <a:pPr>
              <a:defRPr/>
            </a:pPr>
            <a:fld id="{350C3A19-AB67-4B73-9307-36AA5E074CB9}" type="datetimeFigureOut">
              <a:rPr lang="en-US" altLang="en-US"/>
              <a:t>9/7/2019</a:t>
            </a:fld>
            <a:endParaRPr lang="en-US" altLang="en-US"/>
          </a:p>
        </p:txBody>
      </p:sp>
    </p:spTree>
    <p:extLst>
      <p:ext uri="{BB962C8B-B14F-4D97-AF65-F5344CB8AC3E}">
        <p14:creationId xmlns:p14="http://schemas.microsoft.com/office/powerpoint/2010/main" val="70790964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4D905D4-10CC-4CD6-84E3-B98AD116DED8}" type="slidenum">
              <a:rPr lang="en-US" altLang="en-US"/>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klgates.com</a:t>
            </a:r>
          </a:p>
        </p:txBody>
      </p:sp>
      <p:sp>
        <p:nvSpPr>
          <p:cNvPr id="6" name="Date Placeholder 3"/>
          <p:cNvSpPr>
            <a:spLocks noGrp="1"/>
          </p:cNvSpPr>
          <p:nvPr>
            <p:ph type="dt" sz="half" idx="12"/>
          </p:nvPr>
        </p:nvSpPr>
        <p:spPr/>
        <p:txBody>
          <a:bodyPr/>
          <a:lstStyle>
            <a:lvl1pPr>
              <a:defRPr/>
            </a:lvl1pPr>
          </a:lstStyle>
          <a:p>
            <a:pPr>
              <a:defRPr/>
            </a:pPr>
            <a:fld id="{48C89F77-8375-4F47-8D28-54542854AFDE}" type="datetimeFigureOut">
              <a:rPr lang="en-US" altLang="en-US"/>
              <a:t>9/7/2019</a:t>
            </a:fld>
            <a:endParaRPr lang="en-US" altLang="en-US"/>
          </a:p>
        </p:txBody>
      </p:sp>
    </p:spTree>
    <p:extLst>
      <p:ext uri="{BB962C8B-B14F-4D97-AF65-F5344CB8AC3E}">
        <p14:creationId xmlns:p14="http://schemas.microsoft.com/office/powerpoint/2010/main" val="392527997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9AAD218-C5F6-453D-9F7D-AC13B4177287}" type="slidenum">
              <a:rPr lang="en-US" altLang="en-US"/>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klgates.com</a:t>
            </a:r>
          </a:p>
        </p:txBody>
      </p:sp>
      <p:sp>
        <p:nvSpPr>
          <p:cNvPr id="6" name="Date Placeholder 3"/>
          <p:cNvSpPr>
            <a:spLocks noGrp="1"/>
          </p:cNvSpPr>
          <p:nvPr>
            <p:ph type="dt" sz="half" idx="12"/>
          </p:nvPr>
        </p:nvSpPr>
        <p:spPr/>
        <p:txBody>
          <a:bodyPr/>
          <a:lstStyle>
            <a:lvl1pPr>
              <a:defRPr/>
            </a:lvl1pPr>
          </a:lstStyle>
          <a:p>
            <a:pPr>
              <a:defRPr/>
            </a:pPr>
            <a:fld id="{D825E7D5-81B1-42EB-866B-1164A517DE4E}" type="datetimeFigureOut">
              <a:rPr lang="en-US" altLang="en-US"/>
              <a:t>9/7/2019</a:t>
            </a:fld>
            <a:endParaRPr lang="en-US" altLang="en-US"/>
          </a:p>
        </p:txBody>
      </p:sp>
    </p:spTree>
    <p:extLst>
      <p:ext uri="{BB962C8B-B14F-4D97-AF65-F5344CB8AC3E}">
        <p14:creationId xmlns:p14="http://schemas.microsoft.com/office/powerpoint/2010/main" val="338551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6AA79B7-B922-4303-BA34-790E25DD90AF}" type="slidenum">
              <a:rPr lang="en-US" altLang="en-US"/>
              <a:t>‹#›</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klgates.com</a:t>
            </a:r>
          </a:p>
        </p:txBody>
      </p:sp>
      <p:sp>
        <p:nvSpPr>
          <p:cNvPr id="6" name="Date Placeholder 3"/>
          <p:cNvSpPr>
            <a:spLocks noGrp="1"/>
          </p:cNvSpPr>
          <p:nvPr>
            <p:ph type="dt" sz="half" idx="12"/>
          </p:nvPr>
        </p:nvSpPr>
        <p:spPr/>
        <p:txBody>
          <a:bodyPr/>
          <a:lstStyle>
            <a:lvl1pPr>
              <a:defRPr/>
            </a:lvl1pPr>
          </a:lstStyle>
          <a:p>
            <a:pPr>
              <a:defRPr/>
            </a:pPr>
            <a:fld id="{1D5DB3E9-83B8-43B8-A870-0D5A6EAB8BCB}" type="datetimeFigureOut">
              <a:rPr lang="en-US" altLang="en-US"/>
              <a:t>9/7/2019</a:t>
            </a:fld>
            <a:endParaRPr lang="en-US" altLang="en-US"/>
          </a:p>
        </p:txBody>
      </p:sp>
    </p:spTree>
    <p:extLst>
      <p:ext uri="{BB962C8B-B14F-4D97-AF65-F5344CB8AC3E}">
        <p14:creationId xmlns:p14="http://schemas.microsoft.com/office/powerpoint/2010/main" val="381257271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EB54AF50-043A-4332-ADD0-37327F99ED84}" type="slidenum">
              <a:rPr lang="en-US" altLang="en-US"/>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klgates.com</a:t>
            </a:r>
          </a:p>
        </p:txBody>
      </p:sp>
      <p:sp>
        <p:nvSpPr>
          <p:cNvPr id="7" name="Date Placeholder 3"/>
          <p:cNvSpPr>
            <a:spLocks noGrp="1"/>
          </p:cNvSpPr>
          <p:nvPr>
            <p:ph type="dt" sz="half" idx="12"/>
          </p:nvPr>
        </p:nvSpPr>
        <p:spPr/>
        <p:txBody>
          <a:bodyPr/>
          <a:lstStyle>
            <a:lvl1pPr>
              <a:defRPr/>
            </a:lvl1pPr>
          </a:lstStyle>
          <a:p>
            <a:pPr>
              <a:defRPr/>
            </a:pPr>
            <a:fld id="{A6DED841-9517-4801-8B95-EA14182C6E51}" type="datetimeFigureOut">
              <a:rPr lang="en-US" altLang="en-US"/>
              <a:t>9/7/2019</a:t>
            </a:fld>
            <a:endParaRPr lang="en-US" altLang="en-US"/>
          </a:p>
        </p:txBody>
      </p:sp>
    </p:spTree>
    <p:extLst>
      <p:ext uri="{BB962C8B-B14F-4D97-AF65-F5344CB8AC3E}">
        <p14:creationId xmlns:p14="http://schemas.microsoft.com/office/powerpoint/2010/main" val="57254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3D669D88-1E7F-415F-98AA-C5C72628448D}" type="slidenum">
              <a:rPr lang="en-US" altLang="en-US"/>
              <a:t>‹#›</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klgates.com</a:t>
            </a:r>
          </a:p>
        </p:txBody>
      </p:sp>
      <p:sp>
        <p:nvSpPr>
          <p:cNvPr id="9" name="Date Placeholder 3"/>
          <p:cNvSpPr>
            <a:spLocks noGrp="1"/>
          </p:cNvSpPr>
          <p:nvPr>
            <p:ph type="dt" sz="half" idx="12"/>
          </p:nvPr>
        </p:nvSpPr>
        <p:spPr/>
        <p:txBody>
          <a:bodyPr/>
          <a:lstStyle>
            <a:lvl1pPr>
              <a:defRPr/>
            </a:lvl1pPr>
          </a:lstStyle>
          <a:p>
            <a:pPr>
              <a:defRPr/>
            </a:pPr>
            <a:fld id="{EAF453F0-F294-442B-9A87-640262FB688E}" type="datetimeFigureOut">
              <a:rPr lang="en-US" altLang="en-US"/>
              <a:t>9/7/2019</a:t>
            </a:fld>
            <a:endParaRPr lang="en-US" altLang="en-US"/>
          </a:p>
        </p:txBody>
      </p:sp>
    </p:spTree>
    <p:extLst>
      <p:ext uri="{BB962C8B-B14F-4D97-AF65-F5344CB8AC3E}">
        <p14:creationId xmlns:p14="http://schemas.microsoft.com/office/powerpoint/2010/main" val="396341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34CA09B-5AA2-4E67-B786-2F8D16A165E6}" type="slidenum">
              <a:rPr lang="en-US" altLang="en-US"/>
              <a:t>‹#›</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klgates.com</a:t>
            </a:r>
          </a:p>
        </p:txBody>
      </p:sp>
      <p:sp>
        <p:nvSpPr>
          <p:cNvPr id="5" name="Date Placeholder 3"/>
          <p:cNvSpPr>
            <a:spLocks noGrp="1"/>
          </p:cNvSpPr>
          <p:nvPr>
            <p:ph type="dt" sz="half" idx="12"/>
          </p:nvPr>
        </p:nvSpPr>
        <p:spPr/>
        <p:txBody>
          <a:bodyPr/>
          <a:lstStyle>
            <a:lvl1pPr>
              <a:defRPr/>
            </a:lvl1pPr>
          </a:lstStyle>
          <a:p>
            <a:pPr>
              <a:defRPr/>
            </a:pPr>
            <a:fld id="{93BB0368-6316-4BE4-AC0E-AD269ECA548C}" type="datetimeFigureOut">
              <a:rPr lang="en-US" altLang="en-US"/>
              <a:t>9/7/2019</a:t>
            </a:fld>
            <a:endParaRPr lang="en-US" altLang="en-US"/>
          </a:p>
        </p:txBody>
      </p:sp>
    </p:spTree>
    <p:extLst>
      <p:ext uri="{BB962C8B-B14F-4D97-AF65-F5344CB8AC3E}">
        <p14:creationId xmlns:p14="http://schemas.microsoft.com/office/powerpoint/2010/main" val="386982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18DF7D3-A5A3-442A-9A3F-E6B6E378645D}" type="slidenum">
              <a:rPr lang="en-US" altLang="en-US"/>
              <a:t>‹#›</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klgates.com</a:t>
            </a:r>
          </a:p>
        </p:txBody>
      </p:sp>
      <p:sp>
        <p:nvSpPr>
          <p:cNvPr id="4" name="Date Placeholder 3"/>
          <p:cNvSpPr>
            <a:spLocks noGrp="1"/>
          </p:cNvSpPr>
          <p:nvPr>
            <p:ph type="dt" sz="half" idx="12"/>
          </p:nvPr>
        </p:nvSpPr>
        <p:spPr/>
        <p:txBody>
          <a:bodyPr/>
          <a:lstStyle>
            <a:lvl1pPr>
              <a:defRPr/>
            </a:lvl1pPr>
          </a:lstStyle>
          <a:p>
            <a:pPr>
              <a:defRPr/>
            </a:pPr>
            <a:fld id="{A0E299F2-FC9D-41E9-8004-B5660946962E}" type="datetimeFigureOut">
              <a:rPr lang="en-US" altLang="en-US"/>
              <a:t>9/7/2019</a:t>
            </a:fld>
            <a:endParaRPr lang="en-US" altLang="en-US"/>
          </a:p>
        </p:txBody>
      </p:sp>
    </p:spTree>
    <p:extLst>
      <p:ext uri="{BB962C8B-B14F-4D97-AF65-F5344CB8AC3E}">
        <p14:creationId xmlns:p14="http://schemas.microsoft.com/office/powerpoint/2010/main" val="423138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54A37AAE-0E3F-4E26-AF6E-19698FB69EB4}" type="slidenum">
              <a:rPr lang="en-US" altLang="en-US"/>
              <a:t>‹#›</a:t>
            </a:fld>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t>klgates.com</a:t>
            </a:r>
          </a:p>
        </p:txBody>
      </p:sp>
      <p:sp>
        <p:nvSpPr>
          <p:cNvPr id="7" name="Date Placeholder 3"/>
          <p:cNvSpPr>
            <a:spLocks noGrp="1"/>
          </p:cNvSpPr>
          <p:nvPr>
            <p:ph type="dt" sz="half" idx="16"/>
          </p:nvPr>
        </p:nvSpPr>
        <p:spPr/>
        <p:txBody>
          <a:bodyPr/>
          <a:lstStyle>
            <a:lvl1pPr>
              <a:defRPr/>
            </a:lvl1pPr>
          </a:lstStyle>
          <a:p>
            <a:pPr>
              <a:defRPr/>
            </a:pPr>
            <a:fld id="{6933D236-EE74-47F5-A4E2-7947ACC123E8}" type="datetimeFigureOut">
              <a:rPr lang="en-US" altLang="en-US"/>
              <a:t>9/7/2019</a:t>
            </a:fld>
            <a:endParaRPr lang="en-US" altLang="en-US"/>
          </a:p>
        </p:txBody>
      </p:sp>
    </p:spTree>
    <p:extLst>
      <p:ext uri="{BB962C8B-B14F-4D97-AF65-F5344CB8AC3E}">
        <p14:creationId xmlns:p14="http://schemas.microsoft.com/office/powerpoint/2010/main" val="160795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9699947-296B-4475-9D35-B039BC107AF0}" type="slidenum">
              <a:rPr lang="en-US" altLang="en-US"/>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klgates.com</a:t>
            </a:r>
          </a:p>
        </p:txBody>
      </p:sp>
      <p:sp>
        <p:nvSpPr>
          <p:cNvPr id="7" name="Date Placeholder 3"/>
          <p:cNvSpPr>
            <a:spLocks noGrp="1"/>
          </p:cNvSpPr>
          <p:nvPr>
            <p:ph type="dt" sz="half" idx="12"/>
          </p:nvPr>
        </p:nvSpPr>
        <p:spPr/>
        <p:txBody>
          <a:bodyPr/>
          <a:lstStyle>
            <a:lvl1pPr>
              <a:defRPr/>
            </a:lvl1pPr>
          </a:lstStyle>
          <a:p>
            <a:pPr>
              <a:defRPr/>
            </a:pPr>
            <a:fld id="{0524A83E-5325-48AE-A791-CD9438B0A9CE}" type="datetimeFigureOut">
              <a:rPr lang="en-US" altLang="en-US"/>
              <a:t>9/7/2019</a:t>
            </a:fld>
            <a:endParaRPr lang="en-US" altLang="en-US"/>
          </a:p>
        </p:txBody>
      </p:sp>
    </p:spTree>
    <p:extLst>
      <p:ext uri="{BB962C8B-B14F-4D97-AF65-F5344CB8AC3E}">
        <p14:creationId xmlns:p14="http://schemas.microsoft.com/office/powerpoint/2010/main" val="79214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p>
        </p:txBody>
      </p:sp>
      <p:sp>
        <p:nvSpPr>
          <p:cNvPr id="1027" name="Text Placeholder 2"/>
          <p:cNvSpPr>
            <a:spLocks noGrp="1"/>
          </p:cNvSpPr>
          <p:nvPr>
            <p:ph type="body" idx="1"/>
          </p:nvPr>
        </p:nvSpPr>
        <p:spPr>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CAD06FB5-CFD8-45F2-BD17-199BEFF04D44}" type="slidenum">
              <a:rPr lang="en-US" altLang="en-US"/>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hangingPunct="1">
              <a:defRPr sz="1200">
                <a:solidFill>
                  <a:schemeClr val="bg2"/>
                </a:solidFill>
                <a:latin typeface="Calibri" panose="020F0502020204030204" pitchFamily="34" charset="0"/>
                <a:ea typeface="+mn-ea"/>
                <a:cs typeface="Arial" charset="0"/>
              </a:defRPr>
            </a:lvl1pPr>
          </a:lstStyle>
          <a:p>
            <a:pPr>
              <a:defRPr/>
            </a:pPr>
            <a:r>
              <a:rPr lang="en-US"/>
              <a:t>klgates.com</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2"/>
                </a:solidFill>
              </a:defRPr>
            </a:lvl1pPr>
          </a:lstStyle>
          <a:p>
            <a:pPr>
              <a:defRPr/>
            </a:pPr>
            <a:fld id="{311947B2-FE76-40E8-A3BA-BBC80DD8BA74}" type="datetimeFigureOut">
              <a:rPr lang="en-US" altLang="en-US"/>
              <a:t>9/7/2019</a:t>
            </a:fld>
            <a:endParaRPr lang="en-US" alt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7F8FA9"/>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4A66AC"/>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5AA2AE"/>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7.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438400"/>
            <a:ext cx="7543800" cy="1827213"/>
          </a:xfrm>
        </p:spPr>
        <p:txBody>
          <a:bodyPr/>
          <a:lstStyle/>
          <a:p>
            <a:pPr algn="ctr" eaLnBrk="1" fontAlgn="auto" hangingPunct="1">
              <a:spcAft>
                <a:spcPct val="0"/>
              </a:spcAft>
              <a:defRPr/>
            </a:pPr>
            <a:r>
              <a:rPr lang="en-US" sz="6000" b="1"/>
              <a:t>Blockchain and Cryptocurrencies 101</a:t>
            </a:r>
          </a:p>
        </p:txBody>
      </p:sp>
      <p:sp>
        <p:nvSpPr>
          <p:cNvPr id="4099" name="Subtitle 1"/>
          <p:cNvSpPr>
            <a:spLocks noGrp="1"/>
          </p:cNvSpPr>
          <p:nvPr>
            <p:ph type="subTitle" idx="1"/>
          </p:nvPr>
        </p:nvSpPr>
        <p:spPr>
          <a:xfrm>
            <a:off x="2286000" y="4468813"/>
            <a:ext cx="6858000" cy="1093787"/>
          </a:xfrm>
        </p:spPr>
        <p:txBody>
          <a:bodyPr>
            <a:normAutofit fontScale="85000" lnSpcReduction="20000"/>
          </a:bodyPr>
          <a:lstStyle/>
          <a:p>
            <a:pPr eaLnBrk="1" hangingPunct="1">
              <a:lnSpc>
                <a:spcPct val="150000"/>
              </a:lnSpc>
              <a:defRPr/>
            </a:pPr>
            <a:r>
              <a:rPr lang="en-US" altLang="en-US" sz="1800" i="1">
                <a:solidFill>
                  <a:schemeClr val="tx1"/>
                </a:solidFill>
              </a:rPr>
              <a:t>Tracey Salmon-Smith – Partner, Drinker Biddle &amp; Reath LLP</a:t>
            </a:r>
          </a:p>
          <a:p>
            <a:pPr eaLnBrk="1" hangingPunct="1">
              <a:lnSpc>
                <a:spcPct val="150000"/>
              </a:lnSpc>
              <a:defRPr/>
            </a:pPr>
            <a:r>
              <a:rPr lang="en-US" altLang="en-US" sz="1800" i="1">
                <a:solidFill>
                  <a:schemeClr val="tx1"/>
                </a:solidFill>
              </a:rPr>
              <a:t>Andrea R. Watson – Group Counsel, Intel Corporation</a:t>
            </a:r>
          </a:p>
          <a:p>
            <a:pPr eaLnBrk="1" hangingPunct="1">
              <a:lnSpc>
                <a:spcPct val="150000"/>
              </a:lnSpc>
              <a:defRPr/>
            </a:pPr>
            <a:r>
              <a:rPr lang="en-US" altLang="en-US" sz="1800" i="1">
                <a:solidFill>
                  <a:schemeClr val="tx1"/>
                </a:solidFill>
              </a:rPr>
              <a:t>Erica Williams, PC – Partner, Kirkland &amp; Ellis LLP</a:t>
            </a:r>
          </a:p>
        </p:txBody>
      </p:sp>
      <p:sp>
        <p:nvSpPr>
          <p:cNvPr id="4100"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B8E86359-9107-4432-B6CC-E3FFC2F3255F}" type="slidenum">
              <a:rPr lang="en-US" altLang="en-US" sz="1800" smtClean="0">
                <a:solidFill>
                  <a:srgbClr val="FFFFFF"/>
                </a:solidFill>
              </a:rPr>
              <a:t>1</a:t>
            </a:fld>
            <a:endParaRPr lang="en-US" altLang="en-US" sz="1800">
              <a:solidFill>
                <a:srgbClr val="FFFFFF"/>
              </a:solidFill>
            </a:endParaRPr>
          </a:p>
        </p:txBody>
      </p:sp>
      <p:sp>
        <p:nvSpPr>
          <p:cNvPr id="4101" name="TextBox 1"/>
          <p:cNvSpPr txBox="1">
            <a:spLocks noChangeArrowheads="1"/>
          </p:cNvSpPr>
          <p:nvPr/>
        </p:nvSpPr>
        <p:spPr>
          <a:xfrm flipH="1">
            <a:off x="4157663" y="6248400"/>
            <a:ext cx="464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a:t>CCWC </a:t>
            </a:r>
            <a:r>
              <a:rPr lang="mr-IN" altLang="en-US" sz="1200"/>
              <a:t>–</a:t>
            </a:r>
            <a:r>
              <a:rPr lang="en-US" altLang="en-US" sz="1200"/>
              <a:t> General Counsel Training Boot Camp - Sept. 25, 2019</a:t>
            </a:r>
          </a:p>
        </p:txBody>
      </p:sp>
      <p:pic>
        <p:nvPicPr>
          <p:cNvPr id="4102" name="Picture 1"/>
          <p:cNvPicPr>
            <a:picLocks noChangeAspect="1"/>
          </p:cNvPicPr>
          <p:nvPr/>
        </p:nvPicPr>
        <p:blipFill>
          <a:blip r:embed="rId3"/>
          <a:srcRect/>
          <a:stretch>
            <a:fillRect/>
          </a:stretch>
        </p:blipFill>
        <p:spPr>
          <a:xfrm>
            <a:off x="990600" y="685800"/>
            <a:ext cx="7162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
          <p:cNvSpPr txBox="1">
            <a:spLocks noChangeArrowheads="1"/>
          </p:cNvSpPr>
          <p:nvPr/>
        </p:nvSpPr>
        <p:spPr>
          <a:xfrm>
            <a:off x="304800" y="6045200"/>
            <a:ext cx="2438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900"/>
              <a:t>118780479v.2 2019-05-10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533400"/>
            <a:ext cx="7620000" cy="868363"/>
          </a:xfrm>
        </p:spPr>
        <p:txBody>
          <a:bodyPr/>
          <a:lstStyle/>
          <a:p>
            <a:pPr>
              <a:defRPr/>
            </a:pPr>
            <a:r>
              <a:rPr lang="en-US" sz="3200" b="1" u="sng"/>
              <a:t>Why Are Digital Assets And Cryptocurrencies In The News</a:t>
            </a:r>
            <a:r>
              <a:rPr lang="en-US" sz="3200" b="1"/>
              <a:t>?</a:t>
            </a:r>
          </a:p>
        </p:txBody>
      </p:sp>
      <p:sp>
        <p:nvSpPr>
          <p:cNvPr id="23555"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33A8F9-2044-4B46-A3E0-26E6672D3768}" type="slidenum">
              <a:rPr lang="en-US" altLang="en-US" smtClean="0">
                <a:solidFill>
                  <a:srgbClr val="FFFFFF"/>
                </a:solidFill>
              </a:rPr>
              <a:t>10</a:t>
            </a:fld>
            <a:endParaRPr lang="en-US" altLang="en-US">
              <a:solidFill>
                <a:srgbClr val="FFFFFF"/>
              </a:solidFill>
            </a:endParaRPr>
          </a:p>
        </p:txBody>
      </p:sp>
      <p:sp>
        <p:nvSpPr>
          <p:cNvPr id="23556"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solidFill>
                <a:schemeClr val="bg2"/>
              </a:solidFill>
            </a:endParaRPr>
          </a:p>
        </p:txBody>
      </p:sp>
      <p:sp>
        <p:nvSpPr>
          <p:cNvPr id="7" name="Content Placeholder 6"/>
          <p:cNvSpPr>
            <a:spLocks noGrp="1"/>
          </p:cNvSpPr>
          <p:nvPr>
            <p:ph idx="1"/>
          </p:nvPr>
        </p:nvSpPr>
        <p:spPr>
          <a:xfrm>
            <a:off x="457200" y="1524000"/>
            <a:ext cx="7620000" cy="4876800"/>
          </a:xfrm>
        </p:spPr>
        <p:txBody>
          <a:bodyPr/>
          <a:lstStyle/>
          <a:p>
            <a:pPr marL="285750" indent="-285750" eaLnBrk="1" fontAlgn="auto" hangingPunct="1">
              <a:spcBef>
                <a:spcPts val="600"/>
              </a:spcBef>
              <a:spcAft>
                <a:spcPct val="0"/>
              </a:spcAft>
              <a:buClrTx/>
              <a:defRPr/>
            </a:pPr>
            <a:r>
              <a:rPr lang="en-US" sz="2000">
                <a:solidFill>
                  <a:prstClr val="black"/>
                </a:solidFill>
              </a:rPr>
              <a:t>Cryptocurrency market cap, and impact on the money supply, continues to grow</a:t>
            </a:r>
          </a:p>
          <a:p>
            <a:pPr marL="285750" indent="-285750" eaLnBrk="1" fontAlgn="auto" hangingPunct="1">
              <a:spcBef>
                <a:spcPts val="600"/>
              </a:spcBef>
              <a:spcAft>
                <a:spcPct val="0"/>
              </a:spcAft>
              <a:buClrTx/>
              <a:defRPr/>
            </a:pPr>
            <a:r>
              <a:rPr lang="en-US" sz="2000">
                <a:solidFill>
                  <a:prstClr val="black"/>
                </a:solidFill>
              </a:rPr>
              <a:t>Perception as an increasingly valuable hedge against state-backed monetary intervention, malicious (e.g. corruption) or otherwise</a:t>
            </a:r>
          </a:p>
          <a:p>
            <a:pPr marL="285750" indent="-285750" eaLnBrk="1" fontAlgn="auto" hangingPunct="1">
              <a:spcBef>
                <a:spcPts val="600"/>
              </a:spcBef>
              <a:spcAft>
                <a:spcPct val="0"/>
              </a:spcAft>
              <a:buClrTx/>
              <a:defRPr/>
            </a:pPr>
            <a:r>
              <a:rPr lang="en-US" sz="2000">
                <a:solidFill>
                  <a:prstClr val="black"/>
                </a:solidFill>
              </a:rPr>
              <a:t>Level of recognition amongst governments is increasing</a:t>
            </a:r>
          </a:p>
          <a:p>
            <a:pPr marL="285750" indent="-285750" eaLnBrk="1" fontAlgn="auto" hangingPunct="1">
              <a:spcBef>
                <a:spcPts val="600"/>
              </a:spcBef>
              <a:spcAft>
                <a:spcPct val="0"/>
              </a:spcAft>
              <a:buClrTx/>
              <a:defRPr/>
            </a:pPr>
            <a:r>
              <a:rPr lang="en-US" sz="2000">
                <a:solidFill>
                  <a:prstClr val="black"/>
                </a:solidFill>
              </a:rPr>
              <a:t>New financial instruments are being derived using cryptocurrency (e.g., initial coin offerings; futures trading on the CME by 2018)</a:t>
            </a:r>
          </a:p>
          <a:p>
            <a:pPr marL="285750" indent="-285750" eaLnBrk="1" fontAlgn="auto" hangingPunct="1">
              <a:spcBef>
                <a:spcPts val="600"/>
              </a:spcBef>
              <a:spcAft>
                <a:spcPct val="0"/>
              </a:spcAft>
              <a:buClrTx/>
              <a:defRPr/>
            </a:pPr>
            <a:r>
              <a:rPr lang="en-US" sz="2000">
                <a:solidFill>
                  <a:prstClr val="black"/>
                </a:solidFill>
              </a:rPr>
              <a:t>Regulatory regimes globally vary from regulatory sandboxes to closure of exchanges.  Many are approaching with light touch regulation to manage regulatory arbitrage</a:t>
            </a:r>
          </a:p>
          <a:p>
            <a:pPr marL="285750" indent="-285750" eaLnBrk="1" fontAlgn="auto" hangingPunct="1">
              <a:spcBef>
                <a:spcPts val="600"/>
              </a:spcBef>
              <a:spcAft>
                <a:spcPct val="0"/>
              </a:spcAft>
              <a:buClrTx/>
              <a:defRPr/>
            </a:pPr>
            <a:r>
              <a:rPr lang="en-US" sz="2000">
                <a:solidFill>
                  <a:prstClr val="black"/>
                </a:solidFill>
              </a:rPr>
              <a:t>Increased adoption of Bitcoin and other cryptocurrencies across the financial sector lay the groundwork of a native financial fabric across the internet, enabling the development of second generation blockchain innovations</a:t>
            </a:r>
          </a:p>
          <a:p>
            <a:pPr>
              <a:spcBef>
                <a:spcPts val="600"/>
              </a:spcBef>
              <a:defRPr/>
            </a:pPr>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04800"/>
            <a:ext cx="7110413" cy="503238"/>
          </a:xfrm>
        </p:spPr>
        <p:txBody>
          <a:bodyPr wrap="square" lIns="0" tIns="11206" rIns="0" bIns="0">
            <a:spAutoFit/>
          </a:bodyPr>
          <a:lstStyle/>
          <a:p>
            <a:pPr marL="11206">
              <a:spcBef>
                <a:spcPts val="88"/>
              </a:spcBef>
              <a:defRPr/>
            </a:pPr>
            <a:r>
              <a:rPr sz="3200" b="1" u="sng" spc="-9"/>
              <a:t>Different </a:t>
            </a:r>
            <a:r>
              <a:rPr sz="3200" b="1" u="sng" spc="-22"/>
              <a:t>Types </a:t>
            </a:r>
            <a:r>
              <a:rPr sz="3200" b="1" u="sng" spc="-4"/>
              <a:t>of</a:t>
            </a:r>
            <a:r>
              <a:rPr sz="3200" b="1" u="sng" spc="-40"/>
              <a:t> </a:t>
            </a:r>
            <a:r>
              <a:rPr sz="3200" b="1" u="sng"/>
              <a:t>Cryptocurrencies</a:t>
            </a:r>
          </a:p>
        </p:txBody>
      </p:sp>
      <p:sp>
        <p:nvSpPr>
          <p:cNvPr id="3" name="object 3"/>
          <p:cNvSpPr txBox="1"/>
          <p:nvPr/>
        </p:nvSpPr>
        <p:spPr>
          <a:xfrm>
            <a:off x="8796338" y="6619875"/>
            <a:ext cx="73025" cy="119063"/>
          </a:xfrm>
          <a:prstGeom prst="rect">
            <a:avLst/>
          </a:prstGeom>
        </p:spPr>
        <p:txBody>
          <a:bodyPr lIns="0" tIns="10646" rIns="0" bIns="0">
            <a:spAutoFit/>
          </a:bodyPr>
          <a:lstStyle/>
          <a:p>
            <a:pPr marL="11206">
              <a:spcBef>
                <a:spcPts val="84"/>
              </a:spcBef>
              <a:defRPr/>
            </a:pPr>
            <a:r>
              <a:rPr sz="706" spc="-4">
                <a:solidFill>
                  <a:srgbClr val="898989"/>
                </a:solidFill>
                <a:latin typeface="Arial"/>
                <a:cs typeface="Arial"/>
              </a:rPr>
              <a:t>4</a:t>
            </a:r>
            <a:endParaRPr sz="706">
              <a:latin typeface="Arial"/>
              <a:cs typeface="Arial"/>
            </a:endParaRPr>
          </a:p>
        </p:txBody>
      </p:sp>
      <p:sp>
        <p:nvSpPr>
          <p:cNvPr id="24580" name="object 4"/>
          <p:cNvSpPr/>
          <p:nvPr/>
        </p:nvSpPr>
        <p:spPr>
          <a:xfrm>
            <a:off x="531813" y="1709738"/>
            <a:ext cx="7850187" cy="328612"/>
          </a:xfrm>
          <a:custGeom>
            <a:avLst/>
            <a:gdLst>
              <a:gd name="T0" fmla="*/ 0 w 9244330"/>
              <a:gd name="T1" fmla="*/ 0 h 371475"/>
              <a:gd name="T2" fmla="*/ 0 w 9244330"/>
              <a:gd name="T3" fmla="*/ 177831 h 371475"/>
              <a:gd name="T4" fmla="*/ 3743722 w 9244330"/>
              <a:gd name="T5" fmla="*/ 177831 h 371475"/>
              <a:gd name="T6" fmla="*/ 3743722 w 9244330"/>
              <a:gd name="T7" fmla="*/ 0 h 371475"/>
              <a:gd name="T8" fmla="*/ 0 w 9244330"/>
              <a:gd name="T9" fmla="*/ 0 h 371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44330" h="371475">
                <a:moveTo>
                  <a:pt x="0" y="0"/>
                </a:moveTo>
                <a:lnTo>
                  <a:pt x="0" y="371094"/>
                </a:lnTo>
                <a:lnTo>
                  <a:pt x="9243822" y="371094"/>
                </a:lnTo>
                <a:lnTo>
                  <a:pt x="9243822" y="0"/>
                </a:lnTo>
                <a:lnTo>
                  <a:pt x="0" y="0"/>
                </a:lnTo>
                <a:close/>
              </a:path>
            </a:pathLst>
          </a:custGeom>
          <a:solidFill>
            <a:srgbClr val="CACCD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81" name="object 5"/>
          <p:cNvSpPr/>
          <p:nvPr/>
        </p:nvSpPr>
        <p:spPr>
          <a:xfrm>
            <a:off x="531813" y="2024063"/>
            <a:ext cx="7850187" cy="339725"/>
          </a:xfrm>
          <a:custGeom>
            <a:avLst/>
            <a:gdLst>
              <a:gd name="T0" fmla="*/ 0 w 9244330"/>
              <a:gd name="T1" fmla="*/ 0 h 370839"/>
              <a:gd name="T2" fmla="*/ 0 w 9244330"/>
              <a:gd name="T3" fmla="*/ 202838 h 370839"/>
              <a:gd name="T4" fmla="*/ 3743722 w 9244330"/>
              <a:gd name="T5" fmla="*/ 202838 h 370839"/>
              <a:gd name="T6" fmla="*/ 3743722 w 9244330"/>
              <a:gd name="T7" fmla="*/ 0 h 370839"/>
              <a:gd name="T8" fmla="*/ 0 w 9244330"/>
              <a:gd name="T9" fmla="*/ 0 h 370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44330" h="370839">
                <a:moveTo>
                  <a:pt x="0" y="0"/>
                </a:moveTo>
                <a:lnTo>
                  <a:pt x="0" y="370332"/>
                </a:lnTo>
                <a:lnTo>
                  <a:pt x="9243822" y="370331"/>
                </a:lnTo>
                <a:lnTo>
                  <a:pt x="9243822" y="0"/>
                </a:lnTo>
                <a:lnTo>
                  <a:pt x="0" y="0"/>
                </a:lnTo>
                <a:close/>
              </a:path>
            </a:pathLst>
          </a:custGeom>
          <a:solidFill>
            <a:srgbClr val="E6E7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82" name="object 6"/>
          <p:cNvSpPr/>
          <p:nvPr/>
        </p:nvSpPr>
        <p:spPr>
          <a:xfrm>
            <a:off x="531813" y="2330450"/>
            <a:ext cx="7850187" cy="361950"/>
          </a:xfrm>
          <a:custGeom>
            <a:avLst/>
            <a:gdLst>
              <a:gd name="T0" fmla="*/ 0 w 9244330"/>
              <a:gd name="T1" fmla="*/ 0 h 371475"/>
              <a:gd name="T2" fmla="*/ 0 w 9244330"/>
              <a:gd name="T3" fmla="*/ 261739 h 371475"/>
              <a:gd name="T4" fmla="*/ 3743722 w 9244330"/>
              <a:gd name="T5" fmla="*/ 261739 h 371475"/>
              <a:gd name="T6" fmla="*/ 3743722 w 9244330"/>
              <a:gd name="T7" fmla="*/ 0 h 371475"/>
              <a:gd name="T8" fmla="*/ 0 w 9244330"/>
              <a:gd name="T9" fmla="*/ 0 h 371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44330" h="371475">
                <a:moveTo>
                  <a:pt x="0" y="0"/>
                </a:moveTo>
                <a:lnTo>
                  <a:pt x="0" y="371094"/>
                </a:lnTo>
                <a:lnTo>
                  <a:pt x="9243822" y="371094"/>
                </a:lnTo>
                <a:lnTo>
                  <a:pt x="9243822" y="0"/>
                </a:lnTo>
                <a:lnTo>
                  <a:pt x="0" y="0"/>
                </a:lnTo>
                <a:close/>
              </a:path>
            </a:pathLst>
          </a:custGeom>
          <a:solidFill>
            <a:srgbClr val="CACCD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83" name="object 7"/>
          <p:cNvSpPr/>
          <p:nvPr/>
        </p:nvSpPr>
        <p:spPr>
          <a:xfrm>
            <a:off x="531813" y="2727325"/>
            <a:ext cx="7850187" cy="292100"/>
          </a:xfrm>
          <a:custGeom>
            <a:avLst/>
            <a:gdLst>
              <a:gd name="T0" fmla="*/ 0 w 9244330"/>
              <a:gd name="T1" fmla="*/ 0 h 371475"/>
              <a:gd name="T2" fmla="*/ 0 w 9244330"/>
              <a:gd name="T3" fmla="*/ 111020 h 371475"/>
              <a:gd name="T4" fmla="*/ 3743722 w 9244330"/>
              <a:gd name="T5" fmla="*/ 111020 h 371475"/>
              <a:gd name="T6" fmla="*/ 3743722 w 9244330"/>
              <a:gd name="T7" fmla="*/ 0 h 371475"/>
              <a:gd name="T8" fmla="*/ 0 w 9244330"/>
              <a:gd name="T9" fmla="*/ 0 h 371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44330" h="371475">
                <a:moveTo>
                  <a:pt x="0" y="0"/>
                </a:moveTo>
                <a:lnTo>
                  <a:pt x="0" y="371094"/>
                </a:lnTo>
                <a:lnTo>
                  <a:pt x="9243822" y="371093"/>
                </a:lnTo>
                <a:lnTo>
                  <a:pt x="9243822" y="0"/>
                </a:lnTo>
                <a:lnTo>
                  <a:pt x="0" y="0"/>
                </a:lnTo>
                <a:close/>
              </a:path>
            </a:pathLst>
          </a:custGeom>
          <a:solidFill>
            <a:srgbClr val="E6E7E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84" name="object 8"/>
          <p:cNvSpPr/>
          <p:nvPr/>
        </p:nvSpPr>
        <p:spPr>
          <a:xfrm>
            <a:off x="531813" y="3054350"/>
            <a:ext cx="7850187" cy="292100"/>
          </a:xfrm>
          <a:custGeom>
            <a:avLst/>
            <a:gdLst>
              <a:gd name="T0" fmla="*/ 0 w 9244330"/>
              <a:gd name="T1" fmla="*/ 0 h 370839"/>
              <a:gd name="T2" fmla="*/ 0 w 9244330"/>
              <a:gd name="T3" fmla="*/ 110858 h 370839"/>
              <a:gd name="T4" fmla="*/ 3743722 w 9244330"/>
              <a:gd name="T5" fmla="*/ 110858 h 370839"/>
              <a:gd name="T6" fmla="*/ 3743722 w 9244330"/>
              <a:gd name="T7" fmla="*/ 0 h 370839"/>
              <a:gd name="T8" fmla="*/ 0 w 9244330"/>
              <a:gd name="T9" fmla="*/ 0 h 3708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44330" h="370839">
                <a:moveTo>
                  <a:pt x="0" y="0"/>
                </a:moveTo>
                <a:lnTo>
                  <a:pt x="0" y="370332"/>
                </a:lnTo>
                <a:lnTo>
                  <a:pt x="9243822" y="370332"/>
                </a:lnTo>
                <a:lnTo>
                  <a:pt x="9243822" y="0"/>
                </a:lnTo>
                <a:lnTo>
                  <a:pt x="0" y="0"/>
                </a:lnTo>
                <a:close/>
              </a:path>
            </a:pathLst>
          </a:custGeom>
          <a:solidFill>
            <a:srgbClr val="CACCD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aphicFrame>
        <p:nvGraphicFramePr>
          <p:cNvPr id="9" name="object 9"/>
          <p:cNvGraphicFramePr>
            <a:graphicFrameLocks noGrp="1"/>
          </p:cNvGraphicFramePr>
          <p:nvPr/>
        </p:nvGraphicFramePr>
        <p:xfrm>
          <a:off x="531813" y="914400"/>
          <a:ext cx="7850187" cy="2516189"/>
        </p:xfrm>
        <a:graphic>
          <a:graphicData uri="http://schemas.openxmlformats.org/drawingml/2006/table">
            <a:tbl>
              <a:tblPr/>
              <a:tblGrid>
                <a:gridCol w="341312">
                  <a:extLst>
                    <a:ext uri="{9D8B030D-6E8A-4147-A177-3AD203B41FA5}">
                      <a16:colId xmlns:a16="http://schemas.microsoft.com/office/drawing/2014/main" val="432074880"/>
                    </a:ext>
                  </a:extLst>
                </a:gridCol>
                <a:gridCol w="981075">
                  <a:extLst>
                    <a:ext uri="{9D8B030D-6E8A-4147-A177-3AD203B41FA5}">
                      <a16:colId xmlns:a16="http://schemas.microsoft.com/office/drawing/2014/main" val="1719899421"/>
                    </a:ext>
                  </a:extLst>
                </a:gridCol>
                <a:gridCol w="730250">
                  <a:extLst>
                    <a:ext uri="{9D8B030D-6E8A-4147-A177-3AD203B41FA5}">
                      <a16:colId xmlns:a16="http://schemas.microsoft.com/office/drawing/2014/main" val="1291323477"/>
                    </a:ext>
                  </a:extLst>
                </a:gridCol>
                <a:gridCol w="1004888">
                  <a:extLst>
                    <a:ext uri="{9D8B030D-6E8A-4147-A177-3AD203B41FA5}">
                      <a16:colId xmlns:a16="http://schemas.microsoft.com/office/drawing/2014/main" val="2813725194"/>
                    </a:ext>
                  </a:extLst>
                </a:gridCol>
                <a:gridCol w="1831975">
                  <a:extLst>
                    <a:ext uri="{9D8B030D-6E8A-4147-A177-3AD203B41FA5}">
                      <a16:colId xmlns:a16="http://schemas.microsoft.com/office/drawing/2014/main" val="3413562056"/>
                    </a:ext>
                  </a:extLst>
                </a:gridCol>
                <a:gridCol w="1019175">
                  <a:extLst>
                    <a:ext uri="{9D8B030D-6E8A-4147-A177-3AD203B41FA5}">
                      <a16:colId xmlns:a16="http://schemas.microsoft.com/office/drawing/2014/main" val="1315979937"/>
                    </a:ext>
                  </a:extLst>
                </a:gridCol>
                <a:gridCol w="1227137">
                  <a:extLst>
                    <a:ext uri="{9D8B030D-6E8A-4147-A177-3AD203B41FA5}">
                      <a16:colId xmlns:a16="http://schemas.microsoft.com/office/drawing/2014/main" val="800396372"/>
                    </a:ext>
                  </a:extLst>
                </a:gridCol>
                <a:gridCol w="714375">
                  <a:extLst>
                    <a:ext uri="{9D8B030D-6E8A-4147-A177-3AD203B41FA5}">
                      <a16:colId xmlns:a16="http://schemas.microsoft.com/office/drawing/2014/main" val="1229888348"/>
                    </a:ext>
                  </a:extLst>
                </a:gridCol>
              </a:tblGrid>
              <a:tr h="279400">
                <a:tc gridSpan="8">
                  <a:txBody>
                    <a:bodyPr/>
                    <a:lstStyle>
                      <a:lvl1pPr marL="30099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3009900" marR="0" lvl="0" indent="0" algn="l" defTabSz="914400" rtl="0" eaLnBrk="1" fontAlgn="base" latinLnBrk="0" hangingPunct="1">
                        <a:lnSpc>
                          <a:spcPct val="100000"/>
                        </a:lnSpc>
                        <a:spcBef>
                          <a:spcPts val="325"/>
                        </a:spcBef>
                        <a:spcAft>
                          <a:spcPct val="0"/>
                        </a:spcAft>
                        <a:buClrTx/>
                        <a:buSzTx/>
                        <a:buFontTx/>
                        <a:buNone/>
                      </a:pPr>
                      <a:r>
                        <a:rPr kumimoji="0" lang="en-US" altLang="en-US" sz="1200" b="1" i="0" u="none" strike="noStrike" cap="none" normalizeH="0" baseline="0">
                          <a:ln>
                            <a:noFill/>
                          </a:ln>
                          <a:solidFill>
                            <a:schemeClr val="tx1"/>
                          </a:solidFill>
                          <a:effectLst/>
                          <a:latin typeface="Arial" panose="020B0604020202020204" pitchFamily="34" charset="0"/>
                          <a:cs typeface="Arial" panose="020B0604020202020204" pitchFamily="34" charset="0"/>
                        </a:rPr>
                        <a:t>Top 5 Cryptocurrencies by Market Cap</a:t>
                      </a: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5859" marB="0" horzOverflow="overflow">
                    <a:lnL>
                      <a:noFill/>
                    </a:lnL>
                    <a:lnR>
                      <a:noFill/>
                    </a:lnR>
                    <a:lnT>
                      <a:noFill/>
                    </a:lnT>
                    <a:lnB>
                      <a:noFill/>
                    </a:lnB>
                    <a:lnTlToBr>
                      <a:noFill/>
                    </a:lnTlToBr>
                    <a:lnBlToTr>
                      <a:noFill/>
                    </a:lnBlToTr>
                    <a:solidFill>
                      <a:srgbClr val="5381A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9484533"/>
                  </a:ext>
                </a:extLst>
              </a:tr>
              <a:tr h="549275">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975"/>
                        </a:spcBef>
                        <a:spcAft>
                          <a:spcPct val="0"/>
                        </a:spcAft>
                        <a:buClrTx/>
                        <a:buSzTx/>
                        <a:buFontTx/>
                        <a:buNone/>
                      </a:pPr>
                      <a:r>
                        <a:rPr kumimoji="0" lang="en-US"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Coin</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9818"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975"/>
                        </a:spcBef>
                        <a:spcAft>
                          <a:spcPct val="0"/>
                        </a:spcAft>
                        <a:buClrTx/>
                        <a:buSzTx/>
                        <a:buFontTx/>
                        <a:buNone/>
                      </a:pPr>
                      <a:r>
                        <a:rPr kumimoji="0" lang="en-US"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Ticker</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9818"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975"/>
                        </a:spcBef>
                        <a:spcAft>
                          <a:spcPct val="0"/>
                        </a:spcAft>
                        <a:buClrTx/>
                        <a:buSzTx/>
                        <a:buFontTx/>
                        <a:buNone/>
                      </a:pPr>
                      <a:r>
                        <a:rPr kumimoji="0" lang="en-US"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Market Cap</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9818"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500"/>
                        </a:spcBef>
                        <a:spcAft>
                          <a:spcPct val="0"/>
                        </a:spcAft>
                        <a:buClrTx/>
                        <a:buSzTx/>
                        <a:buFontTx/>
                        <a:buNone/>
                      </a:pPr>
                      <a:r>
                        <a:rPr kumimoji="0" lang="en-US"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Q1 2018 Price Range</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14288" marR="0" lvl="0" indent="0" algn="ctr" defTabSz="914400" rtl="0" eaLnBrk="1" fontAlgn="base" latinLnBrk="0" hangingPunct="1">
                        <a:lnSpc>
                          <a:spcPct val="100000"/>
                        </a:lnSpc>
                        <a:spcBef>
                          <a:spcPts val="25"/>
                        </a:spcBef>
                        <a:spcAft>
                          <a:spcPct val="0"/>
                        </a:spcAft>
                        <a:buClrTx/>
                        <a:buSzTx/>
                        <a:buFontTx/>
                        <a:buNone/>
                      </a:pPr>
                      <a:r>
                        <a:rPr kumimoji="0" lang="en-US" altLang="en-US" sz="700" b="0" i="0" u="none" strike="noStrike" cap="none" normalizeH="0" baseline="0">
                          <a:ln>
                            <a:noFill/>
                          </a:ln>
                          <a:solidFill>
                            <a:srgbClr val="FFFFFF"/>
                          </a:solidFill>
                          <a:effectLst/>
                          <a:latin typeface="Arial" panose="020B0604020202020204" pitchFamily="34" charset="0"/>
                          <a:cs typeface="Arial" panose="020B0604020202020204" pitchFamily="34" charset="0"/>
                        </a:rPr>
                        <a:t>(Q1 low – Q1 high)</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602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a:txBody>
                    <a:bodyPr/>
                    <a:lstStyle>
                      <a:lvl1pPr marL="203200" indent="9525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203200" marR="0" lvl="0" indent="95250" algn="l" defTabSz="914400" rtl="0" eaLnBrk="1" fontAlgn="base" latinLnBrk="0" hangingPunct="1">
                        <a:lnSpc>
                          <a:spcPct val="100000"/>
                        </a:lnSpc>
                        <a:spcBef>
                          <a:spcPts val="263"/>
                        </a:spcBef>
                        <a:spcAft>
                          <a:spcPct val="0"/>
                        </a:spcAft>
                        <a:buClrTx/>
                        <a:buSzTx/>
                        <a:buFontTx/>
                        <a:buNone/>
                      </a:pPr>
                      <a:r>
                        <a:rPr kumimoji="0" lang="en-US"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Coins In  Circulation</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29696"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975"/>
                        </a:spcBef>
                        <a:spcAft>
                          <a:spcPct val="0"/>
                        </a:spcAft>
                        <a:buClrTx/>
                        <a:buSzTx/>
                        <a:buFontTx/>
                        <a:buNone/>
                      </a:pPr>
                      <a:r>
                        <a:rPr kumimoji="0" lang="en-US"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Settlement Time</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9818"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a:txBody>
                    <a:bodyPr/>
                    <a:lstStyle>
                      <a:lvl1pPr marL="15875">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5875" marR="0" lvl="0" indent="0" algn="ctr" defTabSz="914400" rtl="0" eaLnBrk="1" fontAlgn="base" latinLnBrk="0" hangingPunct="1">
                        <a:lnSpc>
                          <a:spcPct val="100000"/>
                        </a:lnSpc>
                        <a:spcBef>
                          <a:spcPts val="975"/>
                        </a:spcBef>
                        <a:spcAft>
                          <a:spcPct val="0"/>
                        </a:spcAft>
                        <a:buClrTx/>
                        <a:buSzTx/>
                        <a:buFontTx/>
                        <a:buNone/>
                      </a:pPr>
                      <a:r>
                        <a:rPr kumimoji="0" lang="en-US" altLang="en-US" sz="1100" b="1" i="0" u="none" strike="noStrike" cap="none" normalizeH="0" baseline="0">
                          <a:ln>
                            <a:noFill/>
                          </a:ln>
                          <a:solidFill>
                            <a:srgbClr val="FFFFFF"/>
                          </a:solidFill>
                          <a:effectLst/>
                          <a:latin typeface="Arial" panose="020B0604020202020204" pitchFamily="34" charset="0"/>
                          <a:cs typeface="Arial" panose="020B0604020202020204" pitchFamily="34" charset="0"/>
                        </a:rPr>
                        <a:t>Launch</a:t>
                      </a:r>
                      <a:endPar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09818"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extLst>
                  <a:ext uri="{0D108BD9-81ED-4DB2-BD59-A6C34878D82A}">
                    <a16:rowId xmlns:a16="http://schemas.microsoft.com/office/drawing/2014/main" val="4118439348"/>
                  </a:ext>
                </a:extLst>
              </a:tr>
              <a:tr h="338138">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noFill/>
                  </a:tcPr>
                </a:tc>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Bitcoin</a:t>
                      </a:r>
                    </a:p>
                  </a:txBody>
                  <a:tcPr marL="0" marR="0" marT="79001"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BTC</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$116.8B</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$6,121 - $17,559</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16.9M</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10 minutes</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2009</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extLst>
                  <a:ext uri="{0D108BD9-81ED-4DB2-BD59-A6C34878D82A}">
                    <a16:rowId xmlns:a16="http://schemas.microsoft.com/office/drawing/2014/main" val="3833660852"/>
                  </a:ext>
                </a:extLst>
              </a:tr>
              <a:tr h="33655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noFill/>
                  </a:tcPr>
                </a:tc>
                <a:tc>
                  <a:txBody>
                    <a:bodyPr/>
                    <a:lstStyle>
                      <a:lvl1pPr marL="9525">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9525"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Ethereum</a:t>
                      </a:r>
                    </a:p>
                  </a:txBody>
                  <a:tcPr marL="0" marR="0" marT="79001"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ETH</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$38.9B</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$404 - $1433</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98.5M</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12-14 seconds</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2015</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extLst>
                  <a:ext uri="{0D108BD9-81ED-4DB2-BD59-A6C34878D82A}">
                    <a16:rowId xmlns:a16="http://schemas.microsoft.com/office/drawing/2014/main" val="1089163286"/>
                  </a:ext>
                </a:extLst>
              </a:tr>
              <a:tr h="338138">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no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Ripple</a:t>
                      </a:r>
                    </a:p>
                  </a:txBody>
                  <a:tcPr marL="0" marR="0" marT="79001"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XRP</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$20.0B</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$0.53 - $3.75</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39B</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4 seconds</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2012</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extLst>
                  <a:ext uri="{0D108BD9-81ED-4DB2-BD59-A6C34878D82A}">
                    <a16:rowId xmlns:a16="http://schemas.microsoft.com/office/drawing/2014/main" val="2131694104"/>
                  </a:ext>
                </a:extLst>
              </a:tr>
              <a:tr h="338138">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no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Bitcoin Cash</a:t>
                      </a:r>
                    </a:p>
                  </a:txBody>
                  <a:tcPr marL="0" marR="0" marT="79001"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BCH</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$11.9B</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$748 - $2,954</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17M</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428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428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10 minutes</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58738">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58738"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2017</a:t>
                      </a:r>
                      <a:r>
                        <a:rPr kumimoji="0" lang="en-US" altLang="en-US" sz="1100" b="0" i="0" u="none" strike="noStrike" cap="none" normalizeH="0" baseline="24000">
                          <a:ln>
                            <a:noFill/>
                          </a:ln>
                          <a:solidFill>
                            <a:schemeClr val="tx1"/>
                          </a:solidFill>
                          <a:effectLst/>
                          <a:latin typeface="Arial" panose="020B0604020202020204" pitchFamily="34" charset="0"/>
                          <a:cs typeface="Arial" panose="020B0604020202020204" pitchFamily="34" charset="0"/>
                        </a:rPr>
                        <a:t>2</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extLst>
                  <a:ext uri="{0D108BD9-81ED-4DB2-BD59-A6C34878D82A}">
                    <a16:rowId xmlns:a16="http://schemas.microsoft.com/office/drawing/2014/main" val="3256332206"/>
                  </a:ext>
                </a:extLst>
              </a:tr>
              <a:tr h="33655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no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Litecoin</a:t>
                      </a:r>
                    </a:p>
                  </a:txBody>
                  <a:tcPr marL="0" marR="0" marT="79001"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LTC</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$6.6B</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$107 - $321</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55.8M</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327025">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327025" marR="0" lvl="0" indent="0" algn="l"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2.5 minutes</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700"/>
                        </a:spcBef>
                        <a:spcAft>
                          <a:spcPct val="0"/>
                        </a:spcAft>
                        <a:buClrTx/>
                        <a:buSzTx/>
                        <a:buFontTx/>
                        <a:buNone/>
                      </a:pPr>
                      <a:r>
                        <a:rPr kumimoji="0" lang="en-US"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2011</a:t>
                      </a:r>
                    </a:p>
                  </a:txBody>
                  <a:tcPr marL="0" marR="0" marT="79001"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extLst>
                  <a:ext uri="{0D108BD9-81ED-4DB2-BD59-A6C34878D82A}">
                    <a16:rowId xmlns:a16="http://schemas.microsoft.com/office/drawing/2014/main" val="372616254"/>
                  </a:ext>
                </a:extLst>
              </a:tr>
            </a:tbl>
          </a:graphicData>
        </a:graphic>
      </p:graphicFrame>
      <p:sp>
        <p:nvSpPr>
          <p:cNvPr id="24650" name="object 10"/>
          <p:cNvSpPr>
            <a:spLocks noChangeArrowheads="1"/>
          </p:cNvSpPr>
          <p:nvPr/>
        </p:nvSpPr>
        <p:spPr>
          <a:xfrm>
            <a:off x="558800" y="1744663"/>
            <a:ext cx="279400" cy="279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4651" name="object 11"/>
          <p:cNvSpPr>
            <a:spLocks noChangeArrowheads="1"/>
          </p:cNvSpPr>
          <p:nvPr/>
        </p:nvSpPr>
        <p:spPr>
          <a:xfrm>
            <a:off x="609600" y="2081213"/>
            <a:ext cx="274638" cy="2809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4652" name="object 12"/>
          <p:cNvSpPr>
            <a:spLocks noChangeArrowheads="1"/>
          </p:cNvSpPr>
          <p:nvPr/>
        </p:nvSpPr>
        <p:spPr>
          <a:xfrm>
            <a:off x="558800" y="2438400"/>
            <a:ext cx="279400" cy="2746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4653" name="object 13"/>
          <p:cNvSpPr>
            <a:spLocks noChangeArrowheads="1"/>
          </p:cNvSpPr>
          <p:nvPr/>
        </p:nvSpPr>
        <p:spPr>
          <a:xfrm>
            <a:off x="558800" y="2767013"/>
            <a:ext cx="279400" cy="28098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4654" name="object 14"/>
          <p:cNvSpPr>
            <a:spLocks noChangeArrowheads="1"/>
          </p:cNvSpPr>
          <p:nvPr/>
        </p:nvSpPr>
        <p:spPr>
          <a:xfrm>
            <a:off x="558800" y="3073400"/>
            <a:ext cx="279400" cy="2794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5" name="object 15"/>
          <p:cNvSpPr txBox="1"/>
          <p:nvPr/>
        </p:nvSpPr>
        <p:spPr>
          <a:xfrm>
            <a:off x="403225" y="6475413"/>
            <a:ext cx="4027488" cy="227012"/>
          </a:xfrm>
          <a:prstGeom prst="rect">
            <a:avLst/>
          </a:prstGeom>
        </p:spPr>
        <p:txBody>
          <a:bodyPr lIns="0" tIns="10646" rIns="0" bIns="0">
            <a:spAutoFit/>
          </a:bodyPr>
          <a:lstStyle/>
          <a:p>
            <a:pPr marL="86850" indent="-75644">
              <a:spcBef>
                <a:spcPts val="84"/>
              </a:spcBef>
              <a:buFontTx/>
              <a:buAutoNum type="arabicPlain"/>
              <a:tabLst>
                <a:tab pos="87411" algn="l"/>
              </a:tabLst>
              <a:defRPr/>
            </a:pPr>
            <a:r>
              <a:rPr sz="706" spc="-4">
                <a:latin typeface="Arial"/>
                <a:cs typeface="Arial"/>
              </a:rPr>
              <a:t>CoinMarketCap.com/currencies/bitcoin/historical-data/</a:t>
            </a:r>
            <a:endParaRPr sz="706">
              <a:latin typeface="Arial"/>
              <a:cs typeface="Arial"/>
            </a:endParaRPr>
          </a:p>
          <a:p>
            <a:pPr marL="86850" indent="-75644">
              <a:buFontTx/>
              <a:buAutoNum type="arabicPlain"/>
              <a:tabLst>
                <a:tab pos="87411" algn="l"/>
              </a:tabLst>
              <a:defRPr/>
            </a:pPr>
            <a:r>
              <a:rPr sz="706" spc="-4">
                <a:latin typeface="Arial"/>
                <a:cs typeface="Arial"/>
              </a:rPr>
              <a:t>Bitcoin</a:t>
            </a:r>
            <a:r>
              <a:rPr sz="706" spc="9">
                <a:latin typeface="Arial"/>
                <a:cs typeface="Arial"/>
              </a:rPr>
              <a:t> </a:t>
            </a:r>
            <a:r>
              <a:rPr sz="706" spc="-4">
                <a:latin typeface="Arial"/>
                <a:cs typeface="Arial"/>
              </a:rPr>
              <a:t>Cash</a:t>
            </a:r>
            <a:r>
              <a:rPr sz="706" spc="13">
                <a:latin typeface="Arial"/>
                <a:cs typeface="Arial"/>
              </a:rPr>
              <a:t> </a:t>
            </a:r>
            <a:r>
              <a:rPr sz="706" spc="-4">
                <a:latin typeface="Arial"/>
                <a:cs typeface="Arial"/>
              </a:rPr>
              <a:t>was</a:t>
            </a:r>
            <a:r>
              <a:rPr sz="706" spc="13">
                <a:latin typeface="Arial"/>
                <a:cs typeface="Arial"/>
              </a:rPr>
              <a:t> </a:t>
            </a:r>
            <a:r>
              <a:rPr sz="706" spc="-4">
                <a:latin typeface="Arial"/>
                <a:cs typeface="Arial"/>
              </a:rPr>
              <a:t>part</a:t>
            </a:r>
            <a:r>
              <a:rPr sz="706" spc="22">
                <a:latin typeface="Arial"/>
                <a:cs typeface="Arial"/>
              </a:rPr>
              <a:t> </a:t>
            </a:r>
            <a:r>
              <a:rPr sz="706" spc="-4">
                <a:latin typeface="Arial"/>
                <a:cs typeface="Arial"/>
              </a:rPr>
              <a:t>of</a:t>
            </a:r>
            <a:r>
              <a:rPr sz="706" spc="13">
                <a:latin typeface="Arial"/>
                <a:cs typeface="Arial"/>
              </a:rPr>
              <a:t> </a:t>
            </a:r>
            <a:r>
              <a:rPr sz="706" spc="-4">
                <a:latin typeface="Arial"/>
                <a:cs typeface="Arial"/>
              </a:rPr>
              <a:t>the</a:t>
            </a:r>
            <a:r>
              <a:rPr sz="706" spc="22">
                <a:latin typeface="Arial"/>
                <a:cs typeface="Arial"/>
              </a:rPr>
              <a:t> </a:t>
            </a:r>
            <a:r>
              <a:rPr sz="706" spc="-4">
                <a:latin typeface="Arial"/>
                <a:cs typeface="Arial"/>
              </a:rPr>
              <a:t>Bitcoin</a:t>
            </a:r>
            <a:r>
              <a:rPr sz="706" spc="9">
                <a:latin typeface="Arial"/>
                <a:cs typeface="Arial"/>
              </a:rPr>
              <a:t> </a:t>
            </a:r>
            <a:r>
              <a:rPr sz="706" spc="-4">
                <a:latin typeface="Arial"/>
                <a:cs typeface="Arial"/>
              </a:rPr>
              <a:t>blockchain</a:t>
            </a:r>
            <a:r>
              <a:rPr sz="706" spc="22">
                <a:latin typeface="Arial"/>
                <a:cs typeface="Arial"/>
              </a:rPr>
              <a:t> </a:t>
            </a:r>
            <a:r>
              <a:rPr sz="706" spc="-4">
                <a:latin typeface="Arial"/>
                <a:cs typeface="Arial"/>
              </a:rPr>
              <a:t>from</a:t>
            </a:r>
            <a:r>
              <a:rPr sz="706" spc="9">
                <a:latin typeface="Arial"/>
                <a:cs typeface="Arial"/>
              </a:rPr>
              <a:t> </a:t>
            </a:r>
            <a:r>
              <a:rPr sz="706" spc="-4">
                <a:latin typeface="Arial"/>
                <a:cs typeface="Arial"/>
              </a:rPr>
              <a:t>2009</a:t>
            </a:r>
            <a:r>
              <a:rPr sz="706" spc="31">
                <a:latin typeface="Arial"/>
                <a:cs typeface="Arial"/>
              </a:rPr>
              <a:t> </a:t>
            </a:r>
            <a:r>
              <a:rPr sz="706" spc="-4">
                <a:latin typeface="Arial"/>
                <a:cs typeface="Arial"/>
              </a:rPr>
              <a:t>until</a:t>
            </a:r>
            <a:r>
              <a:rPr sz="706" spc="9">
                <a:latin typeface="Arial"/>
                <a:cs typeface="Arial"/>
              </a:rPr>
              <a:t> </a:t>
            </a:r>
            <a:r>
              <a:rPr sz="706" spc="-4">
                <a:latin typeface="Arial"/>
                <a:cs typeface="Arial"/>
              </a:rPr>
              <a:t>it</a:t>
            </a:r>
            <a:r>
              <a:rPr sz="706" spc="4">
                <a:latin typeface="Arial"/>
                <a:cs typeface="Arial"/>
              </a:rPr>
              <a:t> </a:t>
            </a:r>
            <a:r>
              <a:rPr sz="706" spc="-4">
                <a:latin typeface="Arial"/>
                <a:cs typeface="Arial"/>
              </a:rPr>
              <a:t>was</a:t>
            </a:r>
            <a:r>
              <a:rPr sz="706" spc="13">
                <a:latin typeface="Arial"/>
                <a:cs typeface="Arial"/>
              </a:rPr>
              <a:t> </a:t>
            </a:r>
            <a:r>
              <a:rPr sz="706" spc="-4">
                <a:latin typeface="Arial"/>
                <a:cs typeface="Arial"/>
              </a:rPr>
              <a:t>spun</a:t>
            </a:r>
            <a:r>
              <a:rPr sz="706" spc="22">
                <a:latin typeface="Arial"/>
                <a:cs typeface="Arial"/>
              </a:rPr>
              <a:t> </a:t>
            </a:r>
            <a:r>
              <a:rPr sz="706" spc="-4">
                <a:latin typeface="Arial"/>
                <a:cs typeface="Arial"/>
              </a:rPr>
              <a:t>out,</a:t>
            </a:r>
            <a:r>
              <a:rPr sz="706" spc="22">
                <a:latin typeface="Arial"/>
                <a:cs typeface="Arial"/>
              </a:rPr>
              <a:t> </a:t>
            </a:r>
            <a:r>
              <a:rPr sz="706" spc="-4">
                <a:latin typeface="Arial"/>
                <a:cs typeface="Arial"/>
              </a:rPr>
              <a:t>or</a:t>
            </a:r>
            <a:r>
              <a:rPr sz="706" spc="9">
                <a:latin typeface="Arial"/>
                <a:cs typeface="Arial"/>
              </a:rPr>
              <a:t> </a:t>
            </a:r>
            <a:r>
              <a:rPr sz="706" spc="-4">
                <a:latin typeface="Arial"/>
                <a:cs typeface="Arial"/>
              </a:rPr>
              <a:t>“forked,”</a:t>
            </a:r>
            <a:r>
              <a:rPr sz="706" spc="22">
                <a:latin typeface="Arial"/>
                <a:cs typeface="Arial"/>
              </a:rPr>
              <a:t> </a:t>
            </a:r>
            <a:r>
              <a:rPr sz="706" spc="-4">
                <a:latin typeface="Arial"/>
                <a:cs typeface="Arial"/>
              </a:rPr>
              <a:t>in</a:t>
            </a:r>
            <a:r>
              <a:rPr sz="706" spc="4">
                <a:latin typeface="Arial"/>
                <a:cs typeface="Arial"/>
              </a:rPr>
              <a:t> </a:t>
            </a:r>
            <a:r>
              <a:rPr sz="706" spc="-4">
                <a:latin typeface="Arial"/>
                <a:cs typeface="Arial"/>
              </a:rPr>
              <a:t>2017</a:t>
            </a:r>
            <a:endParaRPr sz="706">
              <a:latin typeface="Arial"/>
              <a:cs typeface="Arial"/>
            </a:endParaRPr>
          </a:p>
        </p:txBody>
      </p:sp>
      <p:sp>
        <p:nvSpPr>
          <p:cNvPr id="16" name="object 16"/>
          <p:cNvSpPr txBox="1"/>
          <p:nvPr/>
        </p:nvSpPr>
        <p:spPr>
          <a:xfrm>
            <a:off x="6305550" y="6591300"/>
            <a:ext cx="2266950" cy="147638"/>
          </a:xfrm>
          <a:prstGeom prst="rect">
            <a:avLst/>
          </a:prstGeom>
        </p:spPr>
        <p:txBody>
          <a:bodyPr lIns="0" tIns="11206" rIns="0" bIns="0">
            <a:spAutoFit/>
          </a:bodyPr>
          <a:lstStyle/>
          <a:p>
            <a:pPr marL="11206">
              <a:spcBef>
                <a:spcPts val="88"/>
              </a:spcBef>
              <a:defRPr/>
            </a:pPr>
            <a:r>
              <a:rPr sz="882" spc="-4">
                <a:latin typeface="Arial"/>
                <a:cs typeface="Arial"/>
              </a:rPr>
              <a:t>All figures </a:t>
            </a:r>
            <a:r>
              <a:rPr sz="882">
                <a:latin typeface="Arial"/>
                <a:cs typeface="Arial"/>
              </a:rPr>
              <a:t>as </a:t>
            </a:r>
            <a:r>
              <a:rPr sz="882" spc="-4">
                <a:latin typeface="Arial"/>
                <a:cs typeface="Arial"/>
              </a:rPr>
              <a:t>of </a:t>
            </a:r>
            <a:r>
              <a:rPr sz="882" spc="-9">
                <a:latin typeface="Arial"/>
                <a:cs typeface="Arial"/>
              </a:rPr>
              <a:t>3/31/18,</a:t>
            </a:r>
            <a:r>
              <a:rPr sz="882" spc="-79">
                <a:latin typeface="Arial"/>
                <a:cs typeface="Arial"/>
              </a:rPr>
              <a:t> </a:t>
            </a:r>
            <a:r>
              <a:rPr sz="882" spc="-4">
                <a:latin typeface="Arial"/>
                <a:cs typeface="Arial"/>
              </a:rPr>
              <a:t>CoinMarketCap.com</a:t>
            </a:r>
            <a:endParaRPr sz="882">
              <a:latin typeface="Arial"/>
              <a:cs typeface="Arial"/>
            </a:endParaRPr>
          </a:p>
        </p:txBody>
      </p:sp>
      <p:sp>
        <p:nvSpPr>
          <p:cNvPr id="24657" name="object 17"/>
          <p:cNvSpPr>
            <a:spLocks noChangeArrowheads="1"/>
          </p:cNvSpPr>
          <p:nvPr/>
        </p:nvSpPr>
        <p:spPr>
          <a:xfrm>
            <a:off x="531813" y="3541713"/>
            <a:ext cx="7850187" cy="28368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24658"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0C0610D-C888-4206-AECB-4FE02FF4CC7A}" type="slidenum">
              <a:rPr lang="en-US" altLang="en-US" smtClean="0">
                <a:solidFill>
                  <a:srgbClr val="FFFFFF"/>
                </a:solidFill>
              </a:rPr>
              <a:t>11</a:t>
            </a:fld>
            <a:endParaRPr lang="en-US" altLang="en-US">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838"/>
            <a:ext cx="7620000" cy="715962"/>
          </a:xfrm>
        </p:spPr>
        <p:txBody>
          <a:bodyPr/>
          <a:lstStyle/>
          <a:p>
            <a:pPr>
              <a:defRPr/>
            </a:pPr>
            <a:r>
              <a:rPr lang="en-US" sz="3200" b="1" u="sng"/>
              <a:t>Cryptocurrencies</a:t>
            </a:r>
          </a:p>
        </p:txBody>
      </p:sp>
      <p:pic>
        <p:nvPicPr>
          <p:cNvPr id="25603" name="Content Placeholder 5"/>
          <p:cNvPicPr>
            <a:picLocks noGrp="1" noChangeAspect="1"/>
          </p:cNvPicPr>
          <p:nvPr>
            <p:ph idx="1"/>
          </p:nvPr>
        </p:nvPicPr>
        <p:blipFill>
          <a:blip r:embed="rId2"/>
          <a:srcRect/>
          <a:stretch>
            <a:fillRect/>
          </a:stretch>
        </p:blipFill>
        <p:spPr>
          <a:xfrm>
            <a:off x="568325" y="1244600"/>
            <a:ext cx="7397750" cy="5181600"/>
          </a:xfrm>
        </p:spPr>
      </p:pic>
      <p:sp>
        <p:nvSpPr>
          <p:cNvPr id="25604"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E2A195-145F-46B0-B9F5-79A81CB645B9}" type="slidenum">
              <a:rPr lang="en-US" altLang="en-US" smtClean="0">
                <a:solidFill>
                  <a:srgbClr val="FFFFFF"/>
                </a:solidFill>
              </a:rPr>
              <a:t>12</a:t>
            </a:fld>
            <a:endParaRPr lang="en-US" altLang="en-US">
              <a:solidFill>
                <a:srgbClr val="FFFFFF"/>
              </a:solidFill>
            </a:endParaRPr>
          </a:p>
        </p:txBody>
      </p:sp>
      <p:grpSp>
        <p:nvGrpSpPr>
          <p:cNvPr id="25605" name="Group 9"/>
          <p:cNvGrpSpPr/>
          <p:nvPr/>
        </p:nvGrpSpPr>
        <p:grpSpPr>
          <a:xfrm>
            <a:off x="582613" y="1265238"/>
            <a:ext cx="7366000" cy="603250"/>
            <a:chOff x="582502" y="1265289"/>
            <a:chExt cx="7366680" cy="603504"/>
          </a:xfrm>
        </p:grpSpPr>
        <p:sp>
          <p:nvSpPr>
            <p:cNvPr id="25606" name="TextBox 2"/>
            <p:cNvSpPr txBox="1">
              <a:spLocks noChangeArrowheads="1"/>
            </p:cNvSpPr>
            <p:nvPr/>
          </p:nvSpPr>
          <p:spPr>
            <a:xfrm>
              <a:off x="1990678" y="1265290"/>
              <a:ext cx="850392" cy="59436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500" b="1">
                  <a:solidFill>
                    <a:schemeClr val="bg1"/>
                  </a:solidFill>
                </a:rPr>
                <a:t>% of the market</a:t>
              </a:r>
            </a:p>
          </p:txBody>
        </p:sp>
        <p:sp>
          <p:nvSpPr>
            <p:cNvPr id="25607" name="TextBox 3"/>
            <p:cNvSpPr txBox="1">
              <a:spLocks noChangeArrowheads="1"/>
            </p:cNvSpPr>
            <p:nvPr/>
          </p:nvSpPr>
          <p:spPr>
            <a:xfrm>
              <a:off x="582502" y="1265290"/>
              <a:ext cx="1408176" cy="59436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500" b="1">
                  <a:solidFill>
                    <a:schemeClr val="bg1"/>
                  </a:solidFill>
                </a:rPr>
                <a:t>Crypto-</a:t>
              </a:r>
            </a:p>
            <a:p>
              <a:r>
                <a:rPr lang="en-US" altLang="en-US" sz="1500" b="1">
                  <a:solidFill>
                    <a:schemeClr val="bg1"/>
                  </a:solidFill>
                </a:rPr>
                <a:t>Currency</a:t>
              </a:r>
            </a:p>
          </p:txBody>
        </p:sp>
        <p:sp>
          <p:nvSpPr>
            <p:cNvPr id="25608" name="TextBox 4"/>
            <p:cNvSpPr txBox="1">
              <a:spLocks noChangeArrowheads="1"/>
            </p:cNvSpPr>
            <p:nvPr/>
          </p:nvSpPr>
          <p:spPr>
            <a:xfrm>
              <a:off x="2819398" y="1265289"/>
              <a:ext cx="5129784" cy="59436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500" b="1">
                  <a:solidFill>
                    <a:schemeClr val="bg1"/>
                  </a:solidFill>
                </a:rPr>
                <a:t>“Claim to fame”</a:t>
              </a:r>
              <a:br>
                <a:rPr lang="en-US" altLang="en-US" sz="1500" b="1">
                  <a:solidFill>
                    <a:schemeClr val="bg1"/>
                  </a:solidFill>
                </a:rPr>
              </a:br>
              <a:endParaRPr lang="en-US" altLang="en-US" sz="1500" b="1">
                <a:solidFill>
                  <a:schemeClr val="bg1"/>
                </a:solidFill>
              </a:endParaRPr>
            </a:p>
          </p:txBody>
        </p:sp>
        <p:cxnSp>
          <p:nvCxnSpPr>
            <p:cNvPr id="7" name="Straight Connector 6"/>
            <p:cNvCxnSpPr/>
            <p:nvPr/>
          </p:nvCxnSpPr>
          <p:spPr>
            <a:xfrm>
              <a:off x="1990744" y="1265289"/>
              <a:ext cx="0" cy="603504"/>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41723" y="1265289"/>
              <a:ext cx="0" cy="603504"/>
            </a:xfrm>
            <a:prstGeom prst="line">
              <a:avLst/>
            </a:prstGeom>
            <a:ln w="127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543800" cy="960438"/>
          </a:xfrm>
        </p:spPr>
        <p:txBody>
          <a:bodyPr/>
          <a:lstStyle/>
          <a:p>
            <a:pPr>
              <a:defRPr/>
            </a:pPr>
            <a:r>
              <a:rPr lang="en-US" sz="3200" b="1" u="sng"/>
              <a:t>Introduction to Digital Assets, Cryptocurrencies and Virtual Tokens</a:t>
            </a:r>
            <a:endParaRPr lang="en-US" sz="3200" b="1"/>
          </a:p>
        </p:txBody>
      </p:sp>
      <p:sp>
        <p:nvSpPr>
          <p:cNvPr id="26627" name="Content Placeholder 2"/>
          <p:cNvSpPr>
            <a:spLocks noGrp="1"/>
          </p:cNvSpPr>
          <p:nvPr>
            <p:ph idx="1"/>
          </p:nvPr>
        </p:nvSpPr>
        <p:spPr>
          <a:xfrm>
            <a:off x="457200" y="1600200"/>
            <a:ext cx="7620000" cy="4876800"/>
          </a:xfrm>
        </p:spPr>
        <p:txBody>
          <a:bodyPr/>
          <a:lstStyle/>
          <a:p>
            <a:pPr>
              <a:spcBef>
                <a:spcPts val="600"/>
              </a:spcBef>
            </a:pPr>
            <a:r>
              <a:rPr lang="en-US" altLang="en-US" sz="2100"/>
              <a:t>BTC addresses the longstanding difficulty that confronts digital assets, knowns as the “Double-Spend</a:t>
            </a:r>
          </a:p>
          <a:p>
            <a:pPr>
              <a:spcBef>
                <a:spcPts val="600"/>
              </a:spcBef>
            </a:pPr>
            <a:r>
              <a:rPr lang="en-US" altLang="en-US" sz="2100"/>
              <a:t>Problem” in computer science:</a:t>
            </a:r>
          </a:p>
          <a:p>
            <a:pPr>
              <a:spcBef>
                <a:spcPts val="600"/>
              </a:spcBef>
            </a:pPr>
            <a:r>
              <a:rPr lang="en-US" altLang="en-US" sz="2100"/>
              <a:t>Double-Spend Problem – Risk that a digital currency, whose ownership is represented by</a:t>
            </a:r>
          </a:p>
          <a:p>
            <a:pPr>
              <a:spcBef>
                <a:spcPts val="600"/>
              </a:spcBef>
            </a:pPr>
            <a:r>
              <a:rPr lang="en-US" altLang="en-US" sz="2100"/>
              <a:t>computer code, could be spent twice</a:t>
            </a:r>
          </a:p>
          <a:p>
            <a:pPr>
              <a:spcBef>
                <a:spcPts val="600"/>
              </a:spcBef>
            </a:pPr>
            <a:r>
              <a:rPr lang="en-US" altLang="en-US" sz="2100"/>
              <a:t>BTC leverage blockchain and distributed ledger technology to ensure that all users (“nodes”) can</a:t>
            </a:r>
          </a:p>
          <a:p>
            <a:pPr>
              <a:spcBef>
                <a:spcPts val="600"/>
              </a:spcBef>
            </a:pPr>
            <a:r>
              <a:rPr lang="en-US" altLang="en-US" sz="2100"/>
              <a:t>Come to a consensus on recording and verifying transactions such that one user would not be</a:t>
            </a:r>
          </a:p>
          <a:p>
            <a:pPr>
              <a:spcBef>
                <a:spcPts val="600"/>
              </a:spcBef>
            </a:pPr>
            <a:r>
              <a:rPr lang="en-US" altLang="en-US" sz="2100"/>
              <a:t>Able to send the same BTC twice</a:t>
            </a:r>
          </a:p>
          <a:p>
            <a:pPr>
              <a:spcBef>
                <a:spcPts val="600"/>
              </a:spcBef>
            </a:pPr>
            <a:r>
              <a:rPr lang="en-US" altLang="en-US" sz="2100"/>
              <a:t>BTC enables trust between two unrelated parties on a untrusted network</a:t>
            </a:r>
          </a:p>
        </p:txBody>
      </p:sp>
      <p:sp>
        <p:nvSpPr>
          <p:cNvPr id="26628"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49CF38-DF27-4CD8-BDFF-60445BFAFB40}" type="slidenum">
              <a:rPr lang="en-US" altLang="en-US" smtClean="0">
                <a:solidFill>
                  <a:srgbClr val="FFFFFF"/>
                </a:solidFill>
              </a:rPr>
              <a:t>13</a:t>
            </a:fld>
            <a:endParaRPr lang="en-US" altLang="en-US">
              <a:solidFill>
                <a:srgbClr val="FFFFFF"/>
              </a:solidFill>
            </a:endParaRPr>
          </a:p>
        </p:txBody>
      </p:sp>
      <p:sp>
        <p:nvSpPr>
          <p:cNvPr id="26629"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solidFill>
                <a:schemeClr val="bg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620000" cy="868362"/>
          </a:xfrm>
        </p:spPr>
        <p:txBody>
          <a:bodyPr/>
          <a:lstStyle/>
          <a:p>
            <a:pPr>
              <a:defRPr/>
            </a:pPr>
            <a:r>
              <a:rPr lang="en-US" sz="3200" b="1" u="sng"/>
              <a:t>Initial Coin Offerings (“ICO”)</a:t>
            </a:r>
          </a:p>
        </p:txBody>
      </p:sp>
      <p:sp>
        <p:nvSpPr>
          <p:cNvPr id="27651" name="Content Placeholder 2"/>
          <p:cNvSpPr>
            <a:spLocks noGrp="1"/>
          </p:cNvSpPr>
          <p:nvPr>
            <p:ph idx="1"/>
          </p:nvPr>
        </p:nvSpPr>
        <p:spPr>
          <a:xfrm>
            <a:off x="457200" y="1371600"/>
            <a:ext cx="7620000" cy="4800600"/>
          </a:xfrm>
        </p:spPr>
        <p:txBody>
          <a:bodyPr/>
          <a:lstStyle/>
          <a:p>
            <a:pPr marL="285750" indent="-285750" eaLnBrk="1" hangingPunct="1">
              <a:spcBef>
                <a:spcPts val="600"/>
              </a:spcBef>
              <a:spcAft>
                <a:spcPts val="1200"/>
              </a:spcAft>
              <a:buClrTx/>
            </a:pPr>
            <a:r>
              <a:rPr lang="en-US" altLang="en-US" sz="2800" b="1">
                <a:solidFill>
                  <a:srgbClr val="000000"/>
                </a:solidFill>
              </a:rPr>
              <a:t>Initial Coin Offering -</a:t>
            </a:r>
            <a:r>
              <a:rPr lang="en-US" altLang="en-US" sz="2800">
                <a:solidFill>
                  <a:srgbClr val="000000"/>
                </a:solidFill>
              </a:rPr>
              <a:t> </a:t>
            </a:r>
            <a:r>
              <a:rPr lang="en-US" altLang="en-US" sz="2800" i="1">
                <a:solidFill>
                  <a:srgbClr val="000000"/>
                </a:solidFill>
              </a:rPr>
              <a:t>The cryptocurrency equivalent of an initial public offering</a:t>
            </a:r>
          </a:p>
          <a:p>
            <a:pPr marL="285750" indent="-285750" eaLnBrk="1" hangingPunct="1">
              <a:spcBef>
                <a:spcPts val="600"/>
              </a:spcBef>
              <a:spcAft>
                <a:spcPts val="1200"/>
              </a:spcAft>
              <a:buClrTx/>
            </a:pPr>
            <a:r>
              <a:rPr lang="en-US" altLang="en-US" sz="2800">
                <a:solidFill>
                  <a:srgbClr val="000000"/>
                </a:solidFill>
              </a:rPr>
              <a:t>Entities wishing to raise funds will offer coins or other digital mediums to interested investors for either traditional currency or existing digital assets.  In turn, the entity trying to raise capital will receive the funding and investors will hold assets they anticipate will grow in value.  </a:t>
            </a:r>
          </a:p>
          <a:p>
            <a:pPr marL="285750" indent="-285750" eaLnBrk="1" hangingPunct="1">
              <a:spcBef>
                <a:spcPts val="600"/>
              </a:spcBef>
              <a:spcAft>
                <a:spcPts val="1200"/>
              </a:spcAft>
              <a:buClrTx/>
            </a:pPr>
            <a:endParaRPr lang="en-US" altLang="en-US" sz="2800">
              <a:solidFill>
                <a:srgbClr val="000000"/>
              </a:solidFill>
            </a:endParaRPr>
          </a:p>
        </p:txBody>
      </p:sp>
      <p:sp>
        <p:nvSpPr>
          <p:cNvPr id="27652"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BCCF81-412A-430D-BDF7-5CE304C35FEE}" type="slidenum">
              <a:rPr lang="en-US" altLang="en-US" smtClean="0">
                <a:solidFill>
                  <a:srgbClr val="FFFFFF"/>
                </a:solidFill>
              </a:rPr>
              <a:t>14</a:t>
            </a:fld>
            <a:endParaRPr lang="en-US" altLang="en-US">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620000" cy="1143000"/>
          </a:xfrm>
        </p:spPr>
        <p:txBody>
          <a:bodyPr/>
          <a:lstStyle/>
          <a:p>
            <a:pPr>
              <a:defRPr/>
            </a:pPr>
            <a:r>
              <a:rPr lang="en-US" sz="3200" b="1" u="sng"/>
              <a:t>Sample ICO Usage</a:t>
            </a:r>
          </a:p>
        </p:txBody>
      </p:sp>
      <p:sp>
        <p:nvSpPr>
          <p:cNvPr id="29699" name="Content Placeholder 2"/>
          <p:cNvSpPr>
            <a:spLocks noGrp="1"/>
          </p:cNvSpPr>
          <p:nvPr>
            <p:ph idx="1"/>
          </p:nvPr>
        </p:nvSpPr>
        <p:spPr>
          <a:xfrm>
            <a:off x="457200" y="1295400"/>
            <a:ext cx="7620000" cy="4800600"/>
          </a:xfrm>
        </p:spPr>
        <p:txBody>
          <a:bodyPr/>
          <a:lstStyle/>
          <a:p>
            <a:pPr>
              <a:spcBef>
                <a:spcPts val="600"/>
              </a:spcBef>
              <a:spcAft>
                <a:spcPts val="100"/>
              </a:spcAft>
            </a:pPr>
            <a:r>
              <a:rPr lang="en-US" altLang="en-US" sz="2300"/>
              <a:t>Company A has an idea to build a product that uses blockchain or distributed ledger technology</a:t>
            </a:r>
          </a:p>
          <a:p>
            <a:pPr>
              <a:spcBef>
                <a:spcPts val="600"/>
              </a:spcBef>
              <a:spcAft>
                <a:spcPts val="100"/>
              </a:spcAft>
            </a:pPr>
            <a:r>
              <a:rPr lang="en-US" altLang="en-US" sz="2300"/>
              <a:t>To fund the product development, Company A creates a new virtual token that it markets and sells to interested investors in exchange for Ether. </a:t>
            </a:r>
          </a:p>
          <a:p>
            <a:pPr>
              <a:spcBef>
                <a:spcPts val="600"/>
              </a:spcBef>
              <a:spcAft>
                <a:spcPts val="100"/>
              </a:spcAft>
            </a:pPr>
            <a:r>
              <a:rPr lang="en-US" altLang="en-US" sz="2300"/>
              <a:t>Company A seeks to raise usually a predetermined amount, with minimums and a maximum cap, over the course of hours, days or weeks</a:t>
            </a:r>
          </a:p>
          <a:p>
            <a:pPr>
              <a:spcBef>
                <a:spcPts val="600"/>
              </a:spcBef>
              <a:spcAft>
                <a:spcPts val="100"/>
              </a:spcAft>
            </a:pPr>
            <a:r>
              <a:rPr lang="en-US" altLang="en-US" sz="2300"/>
              <a:t>Investors range from retail investors interested in particular companies, products, people or investment gains to institutional investors looking to make a VC-style investment in a startup company</a:t>
            </a:r>
          </a:p>
          <a:p>
            <a:pPr>
              <a:spcBef>
                <a:spcPts val="600"/>
              </a:spcBef>
              <a:spcAft>
                <a:spcPts val="100"/>
              </a:spcAft>
            </a:pPr>
            <a:endParaRPr lang="en-US" altLang="en-US" sz="2300"/>
          </a:p>
        </p:txBody>
      </p:sp>
      <p:sp>
        <p:nvSpPr>
          <p:cNvPr id="29700"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2BF47D-971D-45CF-8EEF-81AF9287AD12}" type="slidenum">
              <a:rPr lang="en-US" altLang="en-US" smtClean="0">
                <a:solidFill>
                  <a:srgbClr val="FFFFFF"/>
                </a:solidFill>
              </a:rPr>
              <a:t>15</a:t>
            </a:fld>
            <a:endParaRPr lang="en-US" altLang="en-US">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63"/>
            <a:ext cx="7620000" cy="731837"/>
          </a:xfrm>
        </p:spPr>
        <p:txBody>
          <a:bodyPr/>
          <a:lstStyle/>
          <a:p>
            <a:pPr>
              <a:defRPr/>
            </a:pPr>
            <a:r>
              <a:rPr lang="en-US" sz="3200" b="1" u="sng"/>
              <a:t>Five Things to Know About ICOs</a:t>
            </a:r>
          </a:p>
        </p:txBody>
      </p:sp>
      <p:sp>
        <p:nvSpPr>
          <p:cNvPr id="30723" name="Content Placeholder 2"/>
          <p:cNvSpPr>
            <a:spLocks noGrp="1"/>
          </p:cNvSpPr>
          <p:nvPr>
            <p:ph idx="1"/>
          </p:nvPr>
        </p:nvSpPr>
        <p:spPr>
          <a:xfrm>
            <a:off x="457200" y="1219200"/>
            <a:ext cx="3886200" cy="5181600"/>
          </a:xfrm>
        </p:spPr>
        <p:txBody>
          <a:bodyPr/>
          <a:lstStyle/>
          <a:p>
            <a:pPr>
              <a:spcBef>
                <a:spcPts val="600"/>
              </a:spcBef>
            </a:pPr>
            <a:r>
              <a:rPr lang="en-US" altLang="en-US" sz="2400"/>
              <a:t>ICOs can be securities offerings</a:t>
            </a:r>
          </a:p>
          <a:p>
            <a:pPr>
              <a:spcBef>
                <a:spcPts val="600"/>
              </a:spcBef>
            </a:pPr>
            <a:r>
              <a:rPr lang="en-US" altLang="en-US" sz="2400"/>
              <a:t>ICOs may need to be registered</a:t>
            </a:r>
          </a:p>
          <a:p>
            <a:pPr>
              <a:spcBef>
                <a:spcPts val="600"/>
              </a:spcBef>
            </a:pPr>
            <a:r>
              <a:rPr lang="en-US" altLang="en-US" sz="2400"/>
              <a:t>Tokens sold in ICOs can be called many things</a:t>
            </a:r>
          </a:p>
          <a:p>
            <a:pPr>
              <a:spcBef>
                <a:spcPts val="600"/>
              </a:spcBef>
            </a:pPr>
            <a:r>
              <a:rPr lang="en-US" altLang="en-US" sz="2400"/>
              <a:t>ICOs may pose substantial risks</a:t>
            </a:r>
          </a:p>
          <a:p>
            <a:pPr>
              <a:spcBef>
                <a:spcPts val="600"/>
              </a:spcBef>
            </a:pPr>
            <a:r>
              <a:rPr lang="en-US" altLang="en-US" sz="2400"/>
              <a:t>Ask questions before investing</a:t>
            </a:r>
          </a:p>
          <a:p>
            <a:pPr>
              <a:spcBef>
                <a:spcPts val="600"/>
              </a:spcBef>
            </a:pPr>
            <a:endParaRPr lang="en-US" altLang="en-US" sz="2400"/>
          </a:p>
        </p:txBody>
      </p:sp>
      <p:sp>
        <p:nvSpPr>
          <p:cNvPr id="30724"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28C10E-EE9F-4235-A4B3-DBFD31C860DF}" type="slidenum">
              <a:rPr lang="en-US" altLang="en-US" smtClean="0">
                <a:solidFill>
                  <a:srgbClr val="FFFFFF"/>
                </a:solidFill>
              </a:rPr>
              <a:t>16</a:t>
            </a:fld>
            <a:endParaRPr lang="en-US" altLang="en-US">
              <a:solidFill>
                <a:srgbClr val="FFFFFF"/>
              </a:solidFill>
            </a:endParaRPr>
          </a:p>
        </p:txBody>
      </p:sp>
      <p:sp>
        <p:nvSpPr>
          <p:cNvPr id="30725"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solidFill>
                <a:schemeClr val="bg2"/>
              </a:solidFill>
            </a:endParaRPr>
          </a:p>
        </p:txBody>
      </p:sp>
      <p:sp>
        <p:nvSpPr>
          <p:cNvPr id="30726" name="Rectangle 5"/>
          <p:cNvSpPr>
            <a:spLocks noChangeArrowheads="1"/>
          </p:cNvSpPr>
          <p:nvPr/>
        </p:nvSpPr>
        <p:spPr>
          <a:xfrm>
            <a:off x="4572000" y="1295400"/>
            <a:ext cx="3578225"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i="1"/>
              <a:t>“While these digital assets and the technology behind them may present a new and efficient means for carrying out financial transactions, they also bring increased risk of fraud and manipulation because the markets for these assets are less regulated than traditional capital markets.</a:t>
            </a:r>
            <a:r>
              <a:rPr lang="en-US" altLang="en-US" sz="2000"/>
              <a:t>”</a:t>
            </a:r>
          </a:p>
          <a:p>
            <a:r>
              <a:rPr lang="en-US" altLang="en-US" sz="2000"/>
              <a:t>	- SEC Spotlight on 	Initial Coin Offerings-	Feb 2019</a:t>
            </a:r>
          </a:p>
          <a:p>
            <a:endParaRPr lang="en-US"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077200" cy="995363"/>
          </a:xfrm>
        </p:spPr>
        <p:txBody>
          <a:bodyPr wrap="square" lIns="0" tIns="11206" rIns="0" bIns="0">
            <a:spAutoFit/>
          </a:bodyPr>
          <a:lstStyle/>
          <a:p>
            <a:pPr marL="11206">
              <a:spcBef>
                <a:spcPts val="88"/>
              </a:spcBef>
              <a:defRPr/>
            </a:pPr>
            <a:r>
              <a:rPr sz="3200" b="1" u="sng"/>
              <a:t>Overview </a:t>
            </a:r>
            <a:r>
              <a:rPr sz="3200" b="1" u="sng" spc="-4"/>
              <a:t>of U.S. Regulatory Landscape </a:t>
            </a:r>
            <a:r>
              <a:rPr sz="3200" b="1" u="sng"/>
              <a:t>-</a:t>
            </a:r>
            <a:r>
              <a:rPr sz="3200" b="1" u="sng" spc="-26"/>
              <a:t> </a:t>
            </a:r>
            <a:r>
              <a:rPr sz="3200" b="1" u="sng" spc="-4"/>
              <a:t>Federal</a:t>
            </a:r>
          </a:p>
        </p:txBody>
      </p:sp>
      <p:sp>
        <p:nvSpPr>
          <p:cNvPr id="6" name="object 6"/>
          <p:cNvSpPr txBox="1"/>
          <p:nvPr/>
        </p:nvSpPr>
        <p:spPr>
          <a:xfrm>
            <a:off x="8763000" y="6661150"/>
            <a:ext cx="96838" cy="338138"/>
          </a:xfrm>
          <a:prstGeom prst="rect">
            <a:avLst/>
          </a:prstGeom>
        </p:spPr>
        <p:txBody>
          <a:bodyPr lIns="0" tIns="12326" rIns="0" bIns="0">
            <a:spAutoFit/>
          </a:bodyPr>
          <a:lstStyle/>
          <a:p>
            <a:pPr marL="22413">
              <a:spcBef>
                <a:spcPts val="97"/>
              </a:spcBef>
              <a:defRPr/>
            </a:pPr>
            <a:fld id="{00BDA0C0-64B8-4397-BE18-D8128BDFB3F8}" type="slidenum">
              <a:rPr sz="706" spc="-4">
                <a:solidFill>
                  <a:srgbClr val="7E7E7E"/>
                </a:solidFill>
                <a:latin typeface="Arial"/>
                <a:cs typeface="Arial"/>
              </a:rPr>
              <a:t>17</a:t>
            </a:fld>
            <a:endParaRPr sz="706">
              <a:latin typeface="Arial"/>
              <a:cs typeface="Arial"/>
            </a:endParaRPr>
          </a:p>
        </p:txBody>
      </p:sp>
      <p:sp>
        <p:nvSpPr>
          <p:cNvPr id="3" name="object 3"/>
          <p:cNvSpPr txBox="1"/>
          <p:nvPr/>
        </p:nvSpPr>
        <p:spPr>
          <a:xfrm>
            <a:off x="439738" y="1371600"/>
            <a:ext cx="6094412" cy="228600"/>
          </a:xfrm>
          <a:prstGeom prst="rect">
            <a:avLst/>
          </a:prstGeom>
        </p:spPr>
        <p:txBody>
          <a:bodyPr lIns="0" tIns="11206" rIns="0" bIns="0">
            <a:spAutoFit/>
          </a:bodyPr>
          <a:lstStyle/>
          <a:p>
            <a:pPr marL="312100" indent="-300894">
              <a:spcBef>
                <a:spcPts val="88"/>
              </a:spcBef>
              <a:buClr>
                <a:srgbClr val="5382AB"/>
              </a:buClr>
              <a:buSzPct val="128125"/>
              <a:buFont typeface="Wingdings"/>
              <a:buChar char=""/>
              <a:tabLst>
                <a:tab pos="312100" algn="l"/>
                <a:tab pos="312661" algn="l"/>
              </a:tabLst>
              <a:defRPr/>
            </a:pPr>
            <a:r>
              <a:rPr sz="1412" spc="-4">
                <a:latin typeface="Arial"/>
                <a:cs typeface="Arial"/>
              </a:rPr>
              <a:t>There are disparate classifications of </a:t>
            </a:r>
            <a:r>
              <a:rPr sz="1412">
                <a:latin typeface="Arial"/>
                <a:cs typeface="Arial"/>
              </a:rPr>
              <a:t>cryptocurrencies </a:t>
            </a:r>
            <a:r>
              <a:rPr sz="1412" spc="-4">
                <a:latin typeface="Arial"/>
                <a:cs typeface="Arial"/>
              </a:rPr>
              <a:t>by U.S.</a:t>
            </a:r>
            <a:r>
              <a:rPr sz="1412" spc="-13">
                <a:latin typeface="Arial"/>
                <a:cs typeface="Arial"/>
              </a:rPr>
              <a:t> </a:t>
            </a:r>
            <a:r>
              <a:rPr sz="1412" spc="-4">
                <a:latin typeface="Arial"/>
                <a:cs typeface="Arial"/>
              </a:rPr>
              <a:t>regulators</a:t>
            </a:r>
            <a:endParaRPr sz="1412">
              <a:latin typeface="Arial"/>
              <a:cs typeface="Arial"/>
            </a:endParaRPr>
          </a:p>
        </p:txBody>
      </p:sp>
      <p:sp>
        <p:nvSpPr>
          <p:cNvPr id="31749" name="object 4"/>
          <p:cNvSpPr txBox="1">
            <a:spLocks noChangeArrowheads="1"/>
          </p:cNvSpPr>
          <p:nvPr/>
        </p:nvSpPr>
        <p:spPr>
          <a:xfrm>
            <a:off x="439738" y="3979863"/>
            <a:ext cx="79597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206" rIns="0" bIns="0">
            <a:spAutoFit/>
          </a:bodyPr>
          <a:lstStyle>
            <a:lvl1pPr marL="311150" indent="-300038">
              <a:tabLst>
                <a:tab pos="311150" algn="l"/>
              </a:tabLst>
              <a:defRPr>
                <a:solidFill>
                  <a:schemeClr val="tx1"/>
                </a:solidFill>
                <a:latin typeface="Calibri" panose="020F0502020204030204" pitchFamily="34" charset="0"/>
                <a:cs typeface="Arial" panose="020B0604020202020204" pitchFamily="34" charset="0"/>
              </a:defRPr>
            </a:lvl1pPr>
            <a:lvl2pPr marL="661988" indent="-249238">
              <a:tabLst>
                <a:tab pos="311150" algn="l"/>
              </a:tabLst>
              <a:defRPr>
                <a:solidFill>
                  <a:schemeClr val="tx1"/>
                </a:solidFill>
                <a:latin typeface="Calibri" panose="020F0502020204030204" pitchFamily="34" charset="0"/>
                <a:cs typeface="Arial" panose="020B0604020202020204" pitchFamily="34" charset="0"/>
              </a:defRPr>
            </a:lvl2pPr>
            <a:lvl3pPr marL="1143000" indent="-228600">
              <a:tabLst>
                <a:tab pos="311150" algn="l"/>
              </a:tabLst>
              <a:defRPr>
                <a:solidFill>
                  <a:schemeClr val="tx1"/>
                </a:solidFill>
                <a:latin typeface="Calibri" panose="020F0502020204030204" pitchFamily="34" charset="0"/>
                <a:cs typeface="Arial" panose="020B0604020202020204" pitchFamily="34" charset="0"/>
              </a:defRPr>
            </a:lvl3pPr>
            <a:lvl4pPr marL="1600200" indent="-228600">
              <a:tabLst>
                <a:tab pos="311150" algn="l"/>
              </a:tabLst>
              <a:defRPr>
                <a:solidFill>
                  <a:schemeClr val="tx1"/>
                </a:solidFill>
                <a:latin typeface="Calibri" panose="020F0502020204030204" pitchFamily="34" charset="0"/>
                <a:cs typeface="Arial" panose="020B0604020202020204" pitchFamily="34" charset="0"/>
              </a:defRPr>
            </a:lvl4pPr>
            <a:lvl5pPr marL="2057400" indent="-228600">
              <a:tabLst>
                <a:tab pos="3111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9pPr>
          </a:lstStyle>
          <a:p>
            <a:pPr>
              <a:spcBef>
                <a:spcPts val="88"/>
              </a:spcBef>
              <a:buClr>
                <a:srgbClr val="5382AB"/>
              </a:buClr>
              <a:buSzPct val="128000"/>
              <a:buFont typeface="Wingdings" panose="05000000000000000000" pitchFamily="2" charset="2"/>
              <a:buChar char=""/>
            </a:pPr>
            <a:r>
              <a:rPr lang="en-US" altLang="en-US" sz="1400">
                <a:latin typeface="Arial" panose="020B0604020202020204" pitchFamily="34" charset="0"/>
              </a:rPr>
              <a:t>The CFTC has taken the position that Bitcoin and certain other cryptocurrencies are “commodities”  that are regulated under the Commodity Exchange Act.</a:t>
            </a:r>
          </a:p>
          <a:p>
            <a:pPr>
              <a:spcBef>
                <a:spcPts val="800"/>
              </a:spcBef>
              <a:buClr>
                <a:srgbClr val="5382AB"/>
              </a:buClr>
              <a:buSzPct val="128000"/>
              <a:buFont typeface="Wingdings" panose="05000000000000000000" pitchFamily="2" charset="2"/>
              <a:buChar char=""/>
            </a:pPr>
            <a:r>
              <a:rPr lang="en-US" altLang="en-US" sz="1400">
                <a:latin typeface="Arial" panose="020B0604020202020204" pitchFamily="34" charset="0"/>
              </a:rPr>
              <a:t>The SEC and its staff have taken the position that certain virtual tokens offered in an ICO meet the  </a:t>
            </a:r>
            <a:r>
              <a:rPr lang="en-US" altLang="en-US" sz="1400" i="1">
                <a:latin typeface="Arial" panose="020B0604020202020204" pitchFamily="34" charset="0"/>
              </a:rPr>
              <a:t>Howey </a:t>
            </a:r>
            <a:r>
              <a:rPr lang="en-US" altLang="en-US" sz="1400">
                <a:latin typeface="Arial" panose="020B0604020202020204" pitchFamily="34" charset="0"/>
              </a:rPr>
              <a:t>Test definition of an investment contract, and therefore, are considered “securities” under  the Securities Act of 1933 and are required to register ICO offerings or rely on an exemption from  registration such as Reg A or Reg D</a:t>
            </a:r>
          </a:p>
          <a:p>
            <a:pPr lvl="1">
              <a:spcBef>
                <a:spcPts val="800"/>
              </a:spcBef>
              <a:buClr>
                <a:srgbClr val="5382AB"/>
              </a:buClr>
              <a:buSzPct val="128000"/>
              <a:buFont typeface="Wingdings" panose="05000000000000000000" pitchFamily="2" charset="2"/>
              <a:buChar char=""/>
            </a:pPr>
            <a:r>
              <a:rPr lang="en-US" altLang="en-US" sz="1400">
                <a:latin typeface="Arial" panose="020B0604020202020204" pitchFamily="34" charset="0"/>
              </a:rPr>
              <a:t>SEC has also noted that entities that match buyers and sellers of cryptocurrencies need to  register as an exchange or rely on an exemption from registration such as being an ATS</a:t>
            </a:r>
          </a:p>
          <a:p>
            <a:pPr>
              <a:spcBef>
                <a:spcPts val="800"/>
              </a:spcBef>
              <a:buClr>
                <a:srgbClr val="5382AB"/>
              </a:buClr>
              <a:buSzPct val="128000"/>
              <a:buFont typeface="Wingdings" panose="05000000000000000000" pitchFamily="2" charset="2"/>
              <a:buChar char=""/>
            </a:pPr>
            <a:r>
              <a:rPr lang="en-US" altLang="en-US" sz="1400">
                <a:latin typeface="Arial" panose="020B0604020202020204" pitchFamily="34" charset="0"/>
              </a:rPr>
              <a:t>Under the Treasury’s position that cryptocurrencies are money, FinCEN’s money transmitter, anti-  money laundering and know-your-customer rules and regulations apply</a:t>
            </a:r>
          </a:p>
        </p:txBody>
      </p:sp>
      <p:graphicFrame>
        <p:nvGraphicFramePr>
          <p:cNvPr id="5" name="object 5"/>
          <p:cNvGraphicFramePr>
            <a:graphicFrameLocks noGrp="1"/>
          </p:cNvGraphicFramePr>
          <p:nvPr/>
        </p:nvGraphicFramePr>
        <p:xfrm>
          <a:off x="990600" y="1771650"/>
          <a:ext cx="6437313" cy="2114550"/>
        </p:xfrm>
        <a:graphic>
          <a:graphicData uri="http://schemas.openxmlformats.org/drawingml/2006/table">
            <a:tbl>
              <a:tblPr/>
              <a:tblGrid>
                <a:gridCol w="2108200">
                  <a:extLst>
                    <a:ext uri="{9D8B030D-6E8A-4147-A177-3AD203B41FA5}">
                      <a16:colId xmlns:a16="http://schemas.microsoft.com/office/drawing/2014/main" val="3455995975"/>
                    </a:ext>
                  </a:extLst>
                </a:gridCol>
                <a:gridCol w="4329113">
                  <a:extLst>
                    <a:ext uri="{9D8B030D-6E8A-4147-A177-3AD203B41FA5}">
                      <a16:colId xmlns:a16="http://schemas.microsoft.com/office/drawing/2014/main" val="1615477671"/>
                    </a:ext>
                  </a:extLst>
                </a:gridCol>
              </a:tblGrid>
              <a:tr h="295275">
                <a:tc gridSpan="2">
                  <a:txBody>
                    <a:bodyPr/>
                    <a:lstStyle>
                      <a:lvl1pPr marL="135255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352550" marR="0" lvl="0" indent="0" algn="l" defTabSz="914400" rtl="0" eaLnBrk="1" fontAlgn="base" latinLnBrk="0" hangingPunct="1">
                        <a:lnSpc>
                          <a:spcPct val="100000"/>
                        </a:lnSpc>
                        <a:spcBef>
                          <a:spcPts val="325"/>
                        </a:spcBef>
                        <a:spcAft>
                          <a:spcPct val="0"/>
                        </a:spcAft>
                        <a:buClrTx/>
                        <a:buSzTx/>
                        <a:buFontTx/>
                        <a:buNone/>
                      </a:pPr>
                      <a:r>
                        <a:rPr kumimoji="0" lang="en-US" altLang="en-US" sz="1400" b="1" i="0" u="none" strike="noStrike" cap="none" normalizeH="0" baseline="0">
                          <a:ln>
                            <a:noFill/>
                          </a:ln>
                          <a:solidFill>
                            <a:srgbClr val="FFFFFF"/>
                          </a:solidFill>
                          <a:effectLst/>
                          <a:latin typeface="Arial" panose="020B0604020202020204" pitchFamily="34" charset="0"/>
                          <a:cs typeface="Arial" panose="020B0604020202020204" pitchFamily="34" charset="0"/>
                        </a:rPr>
                        <a:t>Regulators’ Varying Definitions of Cryptoassets</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585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00386E"/>
                    </a:solidFill>
                  </a:tcPr>
                </a:tc>
                <a:tc hMerge="1">
                  <a:txBody>
                    <a:bodyPr/>
                    <a:lstStyle/>
                    <a:p>
                      <a:endParaRPr lang="en-US"/>
                    </a:p>
                  </a:txBody>
                  <a:tcPr/>
                </a:tc>
                <a:extLst>
                  <a:ext uri="{0D108BD9-81ED-4DB2-BD59-A6C34878D82A}">
                    <a16:rowId xmlns:a16="http://schemas.microsoft.com/office/drawing/2014/main" val="3041351061"/>
                  </a:ext>
                </a:extLst>
              </a:tr>
              <a:tr h="327025">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325"/>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Treasury</a:t>
                      </a:r>
                    </a:p>
                  </a:txBody>
                  <a:tcPr marL="0" marR="0" marT="3585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325"/>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Cryptocurrency is money</a:t>
                      </a:r>
                    </a:p>
                  </a:txBody>
                  <a:tcPr marL="0" marR="0" marT="3585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extLst>
                  <a:ext uri="{0D108BD9-81ED-4DB2-BD59-A6C34878D82A}">
                    <a16:rowId xmlns:a16="http://schemas.microsoft.com/office/drawing/2014/main" val="3442771853"/>
                  </a:ext>
                </a:extLst>
              </a:tr>
              <a:tr h="327025">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313"/>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IRS</a:t>
                      </a:r>
                    </a:p>
                  </a:txBody>
                  <a:tcPr marL="0" marR="0" marT="34738"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313"/>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Cryptocurrency is property</a:t>
                      </a:r>
                    </a:p>
                  </a:txBody>
                  <a:tcPr marL="0" marR="0" marT="34738"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extLst>
                  <a:ext uri="{0D108BD9-81ED-4DB2-BD59-A6C34878D82A}">
                    <a16:rowId xmlns:a16="http://schemas.microsoft.com/office/drawing/2014/main" val="3002892953"/>
                  </a:ext>
                </a:extLst>
              </a:tr>
              <a:tr h="327025">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313"/>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SEC</a:t>
                      </a:r>
                    </a:p>
                  </a:txBody>
                  <a:tcPr marL="0" marR="0" marT="34738"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313"/>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Certain tokens are securities</a:t>
                      </a:r>
                    </a:p>
                  </a:txBody>
                  <a:tcPr marL="0" marR="0" marT="34738"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extLst>
                  <a:ext uri="{0D108BD9-81ED-4DB2-BD59-A6C34878D82A}">
                    <a16:rowId xmlns:a16="http://schemas.microsoft.com/office/drawing/2014/main" val="1957406733"/>
                  </a:ext>
                </a:extLst>
              </a:tr>
              <a:tr h="327025">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325"/>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CFTC</a:t>
                      </a:r>
                    </a:p>
                  </a:txBody>
                  <a:tcPr marL="0" marR="0" marT="3585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tc>
                  <a:txBody>
                    <a:bodyPr/>
                    <a:lstStyle>
                      <a:lvl1pPr marL="11113">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1113" marR="0" lvl="0" indent="0" algn="ctr" defTabSz="914400" rtl="0" eaLnBrk="1" fontAlgn="base" latinLnBrk="0" hangingPunct="1">
                        <a:lnSpc>
                          <a:spcPct val="100000"/>
                        </a:lnSpc>
                        <a:spcBef>
                          <a:spcPts val="325"/>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Cryptocurrency is a commodity</a:t>
                      </a:r>
                    </a:p>
                  </a:txBody>
                  <a:tcPr marL="0" marR="0" marT="3585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6E7E9"/>
                    </a:solidFill>
                  </a:tcPr>
                </a:tc>
                <a:extLst>
                  <a:ext uri="{0D108BD9-81ED-4DB2-BD59-A6C34878D82A}">
                    <a16:rowId xmlns:a16="http://schemas.microsoft.com/office/drawing/2014/main" val="1845570718"/>
                  </a:ext>
                </a:extLst>
              </a:tr>
              <a:tr h="511175">
                <a:tc>
                  <a:txBody>
                    <a:bodyPr/>
                    <a:lstStyle>
                      <a:lvl1pPr marL="1270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2700" marR="0" lvl="0" indent="0" algn="ctr" defTabSz="914400" rtl="0" eaLnBrk="1" fontAlgn="base" latinLnBrk="0" hangingPunct="1">
                        <a:lnSpc>
                          <a:spcPct val="100000"/>
                        </a:lnSpc>
                        <a:spcBef>
                          <a:spcPts val="313"/>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FinCEN</a:t>
                      </a:r>
                    </a:p>
                  </a:txBody>
                  <a:tcPr marL="0" marR="0" marT="34738"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tc>
                  <a:txBody>
                    <a:bodyPr/>
                    <a:lstStyle>
                      <a:lvl1pPr marL="1082675" indent="-946150">
                        <a:spcBef>
                          <a:spcPct val="20000"/>
                        </a:spcBef>
                        <a:buClr>
                          <a:schemeClr val="accent1"/>
                        </a:buClr>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defRPr sz="14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defRPr sz="12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defRPr sz="1200">
                          <a:solidFill>
                            <a:schemeClr val="tx1"/>
                          </a:solidFill>
                          <a:latin typeface="Calibri" panose="020F0502020204030204" pitchFamily="34" charset="0"/>
                        </a:defRPr>
                      </a:lvl9pPr>
                    </a:lstStyle>
                    <a:p>
                      <a:pPr marL="1082675" marR="0" lvl="0" indent="-946150" algn="l" defTabSz="914400" rtl="0" eaLnBrk="1" fontAlgn="base" latinLnBrk="0" hangingPunct="1">
                        <a:lnSpc>
                          <a:spcPct val="100000"/>
                        </a:lnSpc>
                        <a:spcBef>
                          <a:spcPts val="313"/>
                        </a:spcBef>
                        <a:spcAft>
                          <a:spcPct val="0"/>
                        </a:spcAft>
                        <a:buClrTx/>
                        <a:buSzTx/>
                        <a:buFontTx/>
                        <a:buNone/>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Cryptocurrencies subject to money transmitter, AML  and KYC rules and regulations</a:t>
                      </a:r>
                    </a:p>
                  </a:txBody>
                  <a:tcPr marL="0" marR="0" marT="34738"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CACCD1"/>
                    </a:solidFill>
                  </a:tcPr>
                </a:tc>
                <a:extLst>
                  <a:ext uri="{0D108BD9-81ED-4DB2-BD59-A6C34878D82A}">
                    <a16:rowId xmlns:a16="http://schemas.microsoft.com/office/drawing/2014/main" val="2156939616"/>
                  </a:ext>
                </a:extLst>
              </a:tr>
            </a:tbl>
          </a:graphicData>
        </a:graphic>
      </p:graphicFrame>
      <p:sp>
        <p:nvSpPr>
          <p:cNvPr id="31772"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60C172-9CDD-46DE-A88D-387F4C6267C5}" type="slidenum">
              <a:rPr lang="en-US" altLang="en-US" smtClean="0">
                <a:solidFill>
                  <a:srgbClr val="FFFFFF"/>
                </a:solidFill>
              </a:rPr>
              <a:t>17</a:t>
            </a:fld>
            <a:endParaRPr lang="en-US" altLang="en-US">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8163" y="-690563"/>
            <a:ext cx="7888287" cy="1733551"/>
          </a:xfrm>
        </p:spPr>
        <p:txBody>
          <a:bodyPr wrap="square" lIns="0" tIns="11206" rIns="0" bIns="0" numCol="1" anchorCtr="0" compatLnSpc="1">
            <a:prstTxWarp prst="textNoShape">
              <a:avLst/>
            </a:prstTxWarp>
            <a:spAutoFit/>
          </a:bodyPr>
          <a:lstStyle/>
          <a:p>
            <a:pPr marL="11113">
              <a:spcBef>
                <a:spcPts val="88"/>
              </a:spcBef>
              <a:defRPr/>
            </a:pPr>
            <a:br>
              <a:rPr lang="en-US" altLang="en-US" sz="2800" b="1" u="sng"/>
            </a:br>
            <a:br>
              <a:rPr lang="en-US" altLang="en-US" sz="2800" b="1" u="sng"/>
            </a:br>
            <a:r>
              <a:rPr lang="en-US" altLang="en-US" sz="2800" b="1" u="sng"/>
              <a:t>Overview of U.S. Regulatory Landscape - SEC &amp; CFTC Joint Statement on  Cryptocurrencies</a:t>
            </a:r>
          </a:p>
        </p:txBody>
      </p:sp>
      <p:sp>
        <p:nvSpPr>
          <p:cNvPr id="3" name="object 3"/>
          <p:cNvSpPr txBox="1"/>
          <p:nvPr/>
        </p:nvSpPr>
        <p:spPr>
          <a:xfrm>
            <a:off x="357188" y="1250950"/>
            <a:ext cx="130175" cy="293688"/>
          </a:xfrm>
          <a:prstGeom prst="rect">
            <a:avLst/>
          </a:prstGeom>
        </p:spPr>
        <p:txBody>
          <a:bodyPr lIns="0" tIns="14568" rIns="0" bIns="0">
            <a:spAutoFit/>
          </a:bodyPr>
          <a:lstStyle/>
          <a:p>
            <a:pPr marL="11206">
              <a:spcBef>
                <a:spcPts val="115"/>
              </a:spcBef>
              <a:defRPr/>
            </a:pPr>
            <a:r>
              <a:rPr sz="1809" spc="4">
                <a:solidFill>
                  <a:srgbClr val="5382AB"/>
                </a:solidFill>
                <a:latin typeface="Wingdings"/>
                <a:cs typeface="Wingdings"/>
              </a:rPr>
              <a:t></a:t>
            </a:r>
            <a:endParaRPr sz="1809">
              <a:latin typeface="Wingdings"/>
              <a:cs typeface="Wingdings"/>
            </a:endParaRPr>
          </a:p>
        </p:txBody>
      </p:sp>
      <p:sp>
        <p:nvSpPr>
          <p:cNvPr id="4" name="object 4"/>
          <p:cNvSpPr txBox="1"/>
          <p:nvPr/>
        </p:nvSpPr>
        <p:spPr>
          <a:xfrm>
            <a:off x="669925" y="1333500"/>
            <a:ext cx="6264275" cy="204788"/>
          </a:xfrm>
          <a:prstGeom prst="rect">
            <a:avLst/>
          </a:prstGeom>
        </p:spPr>
        <p:txBody>
          <a:bodyPr lIns="0" tIns="0" rIns="0" bIns="0">
            <a:spAutoFit/>
          </a:bodyPr>
          <a:lstStyle/>
          <a:p>
            <a:pPr>
              <a:lnSpc>
                <a:spcPts val="1562"/>
              </a:lnSpc>
              <a:defRPr/>
            </a:pPr>
            <a:r>
              <a:rPr sz="1412" spc="-4">
                <a:latin typeface="Arial"/>
                <a:cs typeface="Arial"/>
              </a:rPr>
              <a:t>The SEC and CFTC issued </a:t>
            </a:r>
            <a:r>
              <a:rPr sz="1412">
                <a:latin typeface="Arial"/>
                <a:cs typeface="Arial"/>
              </a:rPr>
              <a:t>a </a:t>
            </a:r>
            <a:r>
              <a:rPr sz="1412" spc="-4">
                <a:latin typeface="Arial"/>
                <a:cs typeface="Arial"/>
              </a:rPr>
              <a:t>joint statement in the </a:t>
            </a:r>
            <a:r>
              <a:rPr sz="1412" i="1" spc="-9">
                <a:latin typeface="Arial"/>
                <a:cs typeface="Arial"/>
              </a:rPr>
              <a:t>Wall </a:t>
            </a:r>
            <a:r>
              <a:rPr sz="1412" i="1" spc="-4">
                <a:latin typeface="Arial"/>
                <a:cs typeface="Arial"/>
              </a:rPr>
              <a:t>Street</a:t>
            </a:r>
            <a:r>
              <a:rPr sz="1412" i="1" spc="35">
                <a:latin typeface="Arial"/>
                <a:cs typeface="Arial"/>
              </a:rPr>
              <a:t> </a:t>
            </a:r>
            <a:r>
              <a:rPr sz="1412" i="1" spc="-4">
                <a:latin typeface="Arial"/>
                <a:cs typeface="Arial"/>
              </a:rPr>
              <a:t>Journal</a:t>
            </a:r>
            <a:endParaRPr sz="1412">
              <a:latin typeface="Arial"/>
              <a:cs typeface="Arial"/>
            </a:endParaRPr>
          </a:p>
        </p:txBody>
      </p:sp>
      <p:sp>
        <p:nvSpPr>
          <p:cNvPr id="32773" name="object 5"/>
          <p:cNvSpPr txBox="1">
            <a:spLocks noChangeArrowheads="1"/>
          </p:cNvSpPr>
          <p:nvPr/>
        </p:nvSpPr>
        <p:spPr>
          <a:xfrm>
            <a:off x="357188" y="3516313"/>
            <a:ext cx="82296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206" rIns="0" bIns="0">
            <a:spAutoFit/>
          </a:bodyPr>
          <a:lstStyle>
            <a:lvl1pPr marL="311150" indent="-300038">
              <a:tabLst>
                <a:tab pos="311150" algn="l"/>
              </a:tabLst>
              <a:defRPr>
                <a:solidFill>
                  <a:schemeClr val="tx1"/>
                </a:solidFill>
                <a:latin typeface="Calibri" panose="020F0502020204030204" pitchFamily="34" charset="0"/>
                <a:cs typeface="Arial" panose="020B0604020202020204" pitchFamily="34" charset="0"/>
              </a:defRPr>
            </a:lvl1pPr>
            <a:lvl2pPr marL="661988" indent="-250825">
              <a:tabLst>
                <a:tab pos="311150" algn="l"/>
              </a:tabLst>
              <a:defRPr>
                <a:solidFill>
                  <a:schemeClr val="tx1"/>
                </a:solidFill>
                <a:latin typeface="Calibri" panose="020F0502020204030204" pitchFamily="34" charset="0"/>
                <a:cs typeface="Arial" panose="020B0604020202020204" pitchFamily="34" charset="0"/>
              </a:defRPr>
            </a:lvl2pPr>
            <a:lvl3pPr marL="1143000" indent="-228600">
              <a:tabLst>
                <a:tab pos="311150" algn="l"/>
              </a:tabLst>
              <a:defRPr>
                <a:solidFill>
                  <a:schemeClr val="tx1"/>
                </a:solidFill>
                <a:latin typeface="Calibri" panose="020F0502020204030204" pitchFamily="34" charset="0"/>
                <a:cs typeface="Arial" panose="020B0604020202020204" pitchFamily="34" charset="0"/>
              </a:defRPr>
            </a:lvl3pPr>
            <a:lvl4pPr marL="1600200" indent="-228600">
              <a:tabLst>
                <a:tab pos="311150" algn="l"/>
              </a:tabLst>
              <a:defRPr>
                <a:solidFill>
                  <a:schemeClr val="tx1"/>
                </a:solidFill>
                <a:latin typeface="Calibri" panose="020F0502020204030204" pitchFamily="34" charset="0"/>
                <a:cs typeface="Arial" panose="020B0604020202020204" pitchFamily="34" charset="0"/>
              </a:defRPr>
            </a:lvl4pPr>
            <a:lvl5pPr marL="2057400" indent="-228600">
              <a:tabLst>
                <a:tab pos="3111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9pPr>
          </a:lstStyle>
          <a:p>
            <a:pPr>
              <a:spcBef>
                <a:spcPts val="88"/>
              </a:spcBef>
              <a:buClr>
                <a:srgbClr val="5382AB"/>
              </a:buClr>
              <a:buSzPct val="128000"/>
              <a:buFont typeface="Wingdings" panose="05000000000000000000" pitchFamily="2" charset="2"/>
              <a:buChar char=""/>
            </a:pPr>
            <a:r>
              <a:rPr lang="en-US" altLang="en-US" sz="1400">
                <a:latin typeface="Arial" panose="020B0604020202020204" pitchFamily="34" charset="0"/>
              </a:rPr>
              <a:t>The SEC and CFTC pledged to continue to work together with other regulators to bring transparency  and integrity to the cryptocurrency markets to deter and prosecute fraud and abuse.</a:t>
            </a:r>
          </a:p>
          <a:p>
            <a:pPr>
              <a:spcBef>
                <a:spcPts val="800"/>
              </a:spcBef>
              <a:buClr>
                <a:srgbClr val="5382AB"/>
              </a:buClr>
              <a:buSzPct val="128000"/>
              <a:buFont typeface="Wingdings" panose="05000000000000000000" pitchFamily="2" charset="2"/>
              <a:buChar char=""/>
            </a:pPr>
            <a:r>
              <a:rPr lang="en-US" altLang="en-US" sz="1400">
                <a:latin typeface="Arial" panose="020B0604020202020204" pitchFamily="34" charset="0"/>
              </a:rPr>
              <a:t>The SEC is devoting significant portion of its resources to the ICO market</a:t>
            </a:r>
          </a:p>
          <a:p>
            <a:pPr>
              <a:spcBef>
                <a:spcPts val="800"/>
              </a:spcBef>
              <a:buClr>
                <a:srgbClr val="5382AB"/>
              </a:buClr>
              <a:buSzPct val="128000"/>
              <a:buFont typeface="Wingdings" panose="05000000000000000000" pitchFamily="2" charset="2"/>
              <a:buChar char=""/>
            </a:pPr>
            <a:r>
              <a:rPr lang="en-US" altLang="en-US" sz="1400">
                <a:latin typeface="Arial" panose="020B0604020202020204" pitchFamily="34" charset="0"/>
              </a:rPr>
              <a:t>Focus on substance over form</a:t>
            </a:r>
          </a:p>
          <a:p>
            <a:pPr lvl="1">
              <a:spcBef>
                <a:spcPts val="800"/>
              </a:spcBef>
              <a:buClr>
                <a:srgbClr val="5382AB"/>
              </a:buClr>
              <a:buSzPct val="128000"/>
              <a:buFontTx/>
              <a:buChar char="•"/>
            </a:pPr>
            <a:r>
              <a:rPr lang="en-US" altLang="en-US" sz="1400">
                <a:latin typeface="Arial" panose="020B0604020202020204" pitchFamily="34" charset="0"/>
              </a:rPr>
              <a:t>SEC focused on substance of transactions - federal securities laws apply regardless of whether  the offered security is labeled a “coin” or “token” rather than a stock or bond</a:t>
            </a:r>
          </a:p>
          <a:p>
            <a:pPr lvl="1">
              <a:spcBef>
                <a:spcPts val="800"/>
              </a:spcBef>
              <a:buClr>
                <a:srgbClr val="5382AB"/>
              </a:buClr>
              <a:buSzPct val="128000"/>
              <a:buFontTx/>
              <a:buChar char="•"/>
            </a:pPr>
            <a:r>
              <a:rPr lang="en-US" altLang="en-US" sz="1400">
                <a:latin typeface="Arial" panose="020B0604020202020204" pitchFamily="34" charset="0"/>
              </a:rPr>
              <a:t>In regards to fraud, the SEC and CFTC will look beyond form and examine the substance of  the activity and prosecute violations of the federal securities and commodities laws</a:t>
            </a:r>
          </a:p>
          <a:p>
            <a:pPr lvl="1">
              <a:spcBef>
                <a:spcPts val="800"/>
              </a:spcBef>
              <a:buClr>
                <a:srgbClr val="5382AB"/>
              </a:buClr>
              <a:buSzPct val="128000"/>
              <a:buFontTx/>
              <a:buChar char="•"/>
            </a:pPr>
            <a:r>
              <a:rPr lang="en-US" altLang="en-US" sz="1400">
                <a:latin typeface="Arial" panose="020B0604020202020204" pitchFamily="34" charset="0"/>
              </a:rPr>
              <a:t>SEC and CFTC will continue to address violations and bring actions to stop and prevent fraud  in the offer and sale of digital instruments</a:t>
            </a:r>
          </a:p>
        </p:txBody>
      </p:sp>
      <p:sp>
        <p:nvSpPr>
          <p:cNvPr id="44038" name="object 6"/>
          <p:cNvSpPr>
            <a:spLocks noChangeArrowheads="1"/>
          </p:cNvSpPr>
          <p:nvPr/>
        </p:nvSpPr>
        <p:spPr>
          <a:xfrm>
            <a:off x="134939" y="1665945"/>
            <a:ext cx="8551861" cy="1763055"/>
          </a:xfrm>
          <a:prstGeom prst="rect">
            <a:avLst/>
          </a:prstGeom>
          <a:blipFill dpi="0" rotWithShape="1">
            <a:blip r:embed="rId2"/>
            <a:srcRect/>
            <a:stretch>
              <a:fillRect t="-10596" r="-1766" b="-1296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en-US" altLang="en-US"/>
          </a:p>
        </p:txBody>
      </p:sp>
      <p:sp>
        <p:nvSpPr>
          <p:cNvPr id="32777" name="object 7"/>
          <p:cNvSpPr txBox="1">
            <a:spLocks noChangeArrowheads="1"/>
          </p:cNvSpPr>
          <p:nvPr/>
        </p:nvSpPr>
        <p:spPr>
          <a:xfrm>
            <a:off x="796925" y="1844675"/>
            <a:ext cx="76295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646" rIns="0" bIns="0">
            <a:spAutoFit/>
          </a:bodyPr>
          <a:lstStyle>
            <a:lvl1pPr marL="2087563">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88"/>
              </a:spcBef>
            </a:pPr>
            <a:r>
              <a:rPr lang="en-US" altLang="en-US" sz="1700" b="1">
                <a:latin typeface="Times New Roman" panose="02020603050405020304" pitchFamily="18" charset="0"/>
                <a:cs typeface="Times New Roman" panose="02020603050405020304" pitchFamily="18" charset="0"/>
              </a:rPr>
              <a:t>Regulators Are Looking at Cryptocurrency</a:t>
            </a:r>
            <a:endParaRPr lang="en-US" altLang="en-US" sz="1700">
              <a:latin typeface="Times New Roman" panose="02020603050405020304" pitchFamily="18" charset="0"/>
              <a:cs typeface="Times New Roman" panose="02020603050405020304" pitchFamily="18" charset="0"/>
            </a:endParaRPr>
          </a:p>
          <a:p>
            <a:pPr>
              <a:spcBef>
                <a:spcPts val="25"/>
              </a:spcBef>
            </a:pPr>
            <a:r>
              <a:rPr lang="en-US" altLang="en-US" sz="1000" b="1">
                <a:latin typeface="Times New Roman" panose="02020603050405020304" pitchFamily="18" charset="0"/>
                <a:cs typeface="Times New Roman" panose="02020603050405020304" pitchFamily="18" charset="0"/>
              </a:rPr>
              <a:t>At the SEC and CFTC, we take our responsibility seriously.</a:t>
            </a:r>
            <a:endParaRPr lang="en-US" altLang="en-US" sz="1000">
              <a:latin typeface="Times New Roman" panose="02020603050405020304" pitchFamily="18" charset="0"/>
              <a:cs typeface="Times New Roman" panose="02020603050405020304" pitchFamily="18" charset="0"/>
            </a:endParaRPr>
          </a:p>
          <a:p>
            <a:r>
              <a:rPr lang="en-US" altLang="en-US" sz="800">
                <a:latin typeface="Times New Roman" panose="02020603050405020304" pitchFamily="18" charset="0"/>
                <a:cs typeface="Times New Roman" panose="02020603050405020304" pitchFamily="18" charset="0"/>
              </a:rPr>
              <a:t>Jay Clayton and J. Christopher Giancarlo | January 24, 2018</a:t>
            </a:r>
          </a:p>
          <a:p>
            <a:pPr>
              <a:spcBef>
                <a:spcPts val="263"/>
              </a:spcBef>
            </a:pPr>
            <a:r>
              <a:rPr lang="en-US" altLang="en-US" sz="1000">
                <a:latin typeface="Times New Roman" panose="02020603050405020304" pitchFamily="18" charset="0"/>
                <a:cs typeface="Times New Roman" panose="02020603050405020304" pitchFamily="18" charset="0"/>
              </a:rPr>
              <a:t>When market participants engage in fraud under the guise of offering digital instruments – whether characterized as virtual currencies, coins,  tokens, or the like – the SEC and the CFTC will look beyond form, examine the substance of the activity and prosecute violations of the  federal securities and commodities laws. The Divisions of Enforcement for the SEC and CFTC will continue to address violations and bring  actions to stop and prevent fraud in the offer and sale of digital instruments.</a:t>
            </a:r>
          </a:p>
        </p:txBody>
      </p:sp>
      <p:sp>
        <p:nvSpPr>
          <p:cNvPr id="32778" name="object 8"/>
          <p:cNvSpPr>
            <a:spLocks noChangeArrowheads="1"/>
          </p:cNvSpPr>
          <p:nvPr/>
        </p:nvSpPr>
        <p:spPr>
          <a:xfrm>
            <a:off x="647700" y="2090738"/>
            <a:ext cx="1819275" cy="2317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9" name="object 9"/>
          <p:cNvSpPr txBox="1"/>
          <p:nvPr/>
        </p:nvSpPr>
        <p:spPr>
          <a:xfrm>
            <a:off x="8763000" y="6661150"/>
            <a:ext cx="96838" cy="338138"/>
          </a:xfrm>
          <a:prstGeom prst="rect">
            <a:avLst/>
          </a:prstGeom>
        </p:spPr>
        <p:txBody>
          <a:bodyPr lIns="0" tIns="12326" rIns="0" bIns="0">
            <a:spAutoFit/>
          </a:bodyPr>
          <a:lstStyle/>
          <a:p>
            <a:pPr marL="22413">
              <a:spcBef>
                <a:spcPts val="97"/>
              </a:spcBef>
              <a:defRPr/>
            </a:pPr>
            <a:fld id="{03805D2A-0C7E-4F15-8DD4-04BC9B68CF5D}" type="slidenum">
              <a:rPr sz="706" spc="-4">
                <a:solidFill>
                  <a:srgbClr val="7E7E7E"/>
                </a:solidFill>
                <a:latin typeface="Arial"/>
                <a:cs typeface="Arial"/>
              </a:rPr>
              <a:t>18</a:t>
            </a:fld>
            <a:endParaRPr sz="706">
              <a:latin typeface="Arial"/>
              <a:cs typeface="Arial"/>
            </a:endParaRPr>
          </a:p>
        </p:txBody>
      </p:sp>
      <p:sp>
        <p:nvSpPr>
          <p:cNvPr id="32780"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9B708B2-26EF-40F5-896D-F071805FF4CE}" type="slidenum">
              <a:rPr lang="en-US" altLang="en-US" smtClean="0">
                <a:solidFill>
                  <a:srgbClr val="FFFFFF"/>
                </a:solidFill>
              </a:rPr>
              <a:t>18</a:t>
            </a:fld>
            <a:endParaRPr lang="en-US" altLang="en-US">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3250" y="381000"/>
            <a:ext cx="7550150" cy="996950"/>
          </a:xfrm>
        </p:spPr>
        <p:txBody>
          <a:bodyPr wrap="square" lIns="0" tIns="11206" rIns="0" bIns="0" numCol="1" anchorCtr="0" compatLnSpc="1">
            <a:prstTxWarp prst="textNoShape">
              <a:avLst/>
            </a:prstTxWarp>
            <a:spAutoFit/>
          </a:bodyPr>
          <a:lstStyle/>
          <a:p>
            <a:pPr marL="11113">
              <a:spcBef>
                <a:spcPts val="88"/>
              </a:spcBef>
              <a:defRPr/>
            </a:pPr>
            <a:r>
              <a:rPr lang="en-US" altLang="en-US" sz="3200" b="1" u="sng"/>
              <a:t>Overview of the U.S. Regulatory Landscape – SEC Application of the  “Howey Test”</a:t>
            </a:r>
          </a:p>
        </p:txBody>
      </p:sp>
      <p:sp>
        <p:nvSpPr>
          <p:cNvPr id="4" name="object 4"/>
          <p:cNvSpPr txBox="1"/>
          <p:nvPr/>
        </p:nvSpPr>
        <p:spPr>
          <a:xfrm>
            <a:off x="8682038" y="6599238"/>
            <a:ext cx="122237" cy="111125"/>
          </a:xfrm>
          <a:prstGeom prst="rect">
            <a:avLst/>
          </a:prstGeom>
        </p:spPr>
        <p:txBody>
          <a:bodyPr lIns="0" tIns="2241" rIns="0" bIns="0">
            <a:spAutoFit/>
          </a:bodyPr>
          <a:lstStyle/>
          <a:p>
            <a:pPr marL="11206">
              <a:spcBef>
                <a:spcPts val="18"/>
              </a:spcBef>
              <a:defRPr/>
            </a:pPr>
            <a:r>
              <a:rPr sz="706" spc="-4">
                <a:solidFill>
                  <a:srgbClr val="898989"/>
                </a:solidFill>
                <a:latin typeface="Arial"/>
                <a:cs typeface="Arial"/>
              </a:rPr>
              <a:t>10</a:t>
            </a:r>
            <a:endParaRPr sz="706">
              <a:latin typeface="Arial"/>
              <a:cs typeface="Arial"/>
            </a:endParaRPr>
          </a:p>
        </p:txBody>
      </p:sp>
      <p:sp>
        <p:nvSpPr>
          <p:cNvPr id="33796" name="object 3"/>
          <p:cNvSpPr txBox="1">
            <a:spLocks noChangeArrowheads="1"/>
          </p:cNvSpPr>
          <p:nvPr/>
        </p:nvSpPr>
        <p:spPr>
          <a:xfrm>
            <a:off x="687388" y="1447800"/>
            <a:ext cx="7008812"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206" rIns="0" bIns="0">
            <a:spAutoFit/>
          </a:bodyPr>
          <a:lstStyle>
            <a:lvl1pPr marL="311150" indent="-300038">
              <a:tabLst>
                <a:tab pos="311150" algn="l"/>
              </a:tabLst>
              <a:defRPr>
                <a:solidFill>
                  <a:schemeClr val="tx1"/>
                </a:solidFill>
                <a:latin typeface="Calibri" panose="020F0502020204030204" pitchFamily="34" charset="0"/>
                <a:cs typeface="Arial" panose="020B0604020202020204" pitchFamily="34" charset="0"/>
              </a:defRPr>
            </a:lvl1pPr>
            <a:lvl2pPr marL="765175" indent="-352425">
              <a:tabLst>
                <a:tab pos="311150" algn="l"/>
              </a:tabLst>
              <a:defRPr>
                <a:solidFill>
                  <a:schemeClr val="tx1"/>
                </a:solidFill>
                <a:latin typeface="Calibri" panose="020F0502020204030204" pitchFamily="34" charset="0"/>
                <a:cs typeface="Arial" panose="020B0604020202020204" pitchFamily="34" charset="0"/>
              </a:defRPr>
            </a:lvl2pPr>
            <a:lvl3pPr marL="1143000" indent="-228600">
              <a:tabLst>
                <a:tab pos="311150" algn="l"/>
              </a:tabLst>
              <a:defRPr>
                <a:solidFill>
                  <a:schemeClr val="tx1"/>
                </a:solidFill>
                <a:latin typeface="Calibri" panose="020F0502020204030204" pitchFamily="34" charset="0"/>
                <a:cs typeface="Arial" panose="020B0604020202020204" pitchFamily="34" charset="0"/>
              </a:defRPr>
            </a:lvl3pPr>
            <a:lvl4pPr marL="1600200" indent="-228600">
              <a:tabLst>
                <a:tab pos="311150" algn="l"/>
              </a:tabLst>
              <a:defRPr>
                <a:solidFill>
                  <a:schemeClr val="tx1"/>
                </a:solidFill>
                <a:latin typeface="Calibri" panose="020F0502020204030204" pitchFamily="34" charset="0"/>
                <a:cs typeface="Arial" panose="020B0604020202020204" pitchFamily="34" charset="0"/>
              </a:defRPr>
            </a:lvl4pPr>
            <a:lvl5pPr marL="2057400" indent="-228600">
              <a:tabLst>
                <a:tab pos="3111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11150" algn="l"/>
              </a:tabLst>
              <a:defRPr>
                <a:solidFill>
                  <a:schemeClr val="tx1"/>
                </a:solidFill>
                <a:latin typeface="Calibri" panose="020F0502020204030204" pitchFamily="34" charset="0"/>
                <a:cs typeface="Arial" panose="020B0604020202020204" pitchFamily="34" charset="0"/>
              </a:defRPr>
            </a:lvl9pPr>
          </a:lstStyle>
          <a:p>
            <a:pPr>
              <a:spcBef>
                <a:spcPts val="200"/>
              </a:spcBef>
              <a:buClr>
                <a:srgbClr val="5382AB"/>
              </a:buClr>
              <a:buSzPct val="128000"/>
              <a:buFont typeface="Wingdings" panose="05000000000000000000" pitchFamily="2" charset="2"/>
              <a:buChar char=""/>
            </a:pPr>
            <a:r>
              <a:rPr lang="en-US" altLang="en-US" sz="2000">
                <a:latin typeface="Arial" panose="020B0604020202020204" pitchFamily="34" charset="0"/>
              </a:rPr>
              <a:t>The SEC has said it will use fact-based inquiry to determine if a digital product is a security – a  “facts and circumstances test”</a:t>
            </a:r>
          </a:p>
          <a:p>
            <a:pPr>
              <a:spcBef>
                <a:spcPts val="200"/>
              </a:spcBef>
              <a:buClr>
                <a:srgbClr val="5382AB"/>
              </a:buClr>
              <a:buSzPct val="128000"/>
              <a:buFont typeface="Wingdings" panose="05000000000000000000" pitchFamily="2" charset="2"/>
              <a:buChar char=""/>
            </a:pPr>
            <a:r>
              <a:rPr lang="en-US" altLang="en-US" sz="2000">
                <a:latin typeface="Arial" panose="020B0604020202020204" pitchFamily="34" charset="0"/>
              </a:rPr>
              <a:t>The burden of demonstrating that a product is </a:t>
            </a:r>
            <a:r>
              <a:rPr lang="en-US" altLang="en-US" sz="2000" i="1">
                <a:latin typeface="Arial" panose="020B0604020202020204" pitchFamily="34" charset="0"/>
              </a:rPr>
              <a:t>not </a:t>
            </a:r>
            <a:r>
              <a:rPr lang="en-US" altLang="en-US" sz="2000">
                <a:latin typeface="Arial" panose="020B0604020202020204" pitchFamily="34" charset="0"/>
              </a:rPr>
              <a:t>a security is on the promoter of such product</a:t>
            </a:r>
          </a:p>
          <a:p>
            <a:pPr algn="just">
              <a:spcBef>
                <a:spcPts val="200"/>
              </a:spcBef>
              <a:buClr>
                <a:srgbClr val="5382AB"/>
              </a:buClr>
              <a:buSzPct val="128000"/>
              <a:buFont typeface="Wingdings" panose="05000000000000000000" pitchFamily="2" charset="2"/>
              <a:buChar char=""/>
            </a:pPr>
            <a:r>
              <a:rPr lang="en-US" altLang="en-US" sz="2000">
                <a:latin typeface="Arial" panose="020B0604020202020204" pitchFamily="34" charset="0"/>
              </a:rPr>
              <a:t>In DAO investigation, SEC undertook “Howey Test” analysis to conclude that DAO Tokens are  securities and to assert its jurisdiction over virtual organizations that raise capital using similar  processes and technologies</a:t>
            </a:r>
          </a:p>
          <a:p>
            <a:pPr>
              <a:spcBef>
                <a:spcPts val="200"/>
              </a:spcBef>
              <a:buClr>
                <a:srgbClr val="5382AB"/>
              </a:buClr>
              <a:buSzPct val="128000"/>
              <a:buFont typeface="Wingdings" panose="05000000000000000000" pitchFamily="2" charset="2"/>
              <a:buChar char=""/>
            </a:pPr>
            <a:r>
              <a:rPr lang="en-US" altLang="en-US" sz="2000">
                <a:latin typeface="Arial" panose="020B0604020202020204" pitchFamily="34" charset="0"/>
              </a:rPr>
              <a:t>Under the “Howey Test,” a security includes an investment contract with the following elements:</a:t>
            </a:r>
          </a:p>
          <a:p>
            <a:pPr lvl="1">
              <a:spcBef>
                <a:spcPts val="200"/>
              </a:spcBef>
              <a:buClr>
                <a:srgbClr val="5382AB"/>
              </a:buClr>
              <a:buSzPct val="128000"/>
              <a:buFontTx/>
              <a:buAutoNum type="romanLcPeriod"/>
            </a:pPr>
            <a:r>
              <a:rPr lang="en-US" altLang="en-US" sz="2000">
                <a:latin typeface="Arial" panose="020B0604020202020204" pitchFamily="34" charset="0"/>
              </a:rPr>
              <a:t>Investment of money</a:t>
            </a:r>
          </a:p>
          <a:p>
            <a:pPr lvl="1">
              <a:spcBef>
                <a:spcPts val="200"/>
              </a:spcBef>
              <a:buClr>
                <a:srgbClr val="5382AB"/>
              </a:buClr>
              <a:buSzPct val="128000"/>
              <a:buFontTx/>
              <a:buAutoNum type="romanLcPeriod"/>
            </a:pPr>
            <a:r>
              <a:rPr lang="en-US" altLang="en-US" sz="2000">
                <a:latin typeface="Arial" panose="020B0604020202020204" pitchFamily="34" charset="0"/>
              </a:rPr>
              <a:t>In a common enterprise</a:t>
            </a:r>
          </a:p>
          <a:p>
            <a:pPr lvl="1">
              <a:spcBef>
                <a:spcPts val="200"/>
              </a:spcBef>
              <a:buClr>
                <a:srgbClr val="5382AB"/>
              </a:buClr>
              <a:buSzPct val="128000"/>
              <a:buFontTx/>
              <a:buAutoNum type="romanLcPeriod"/>
            </a:pPr>
            <a:r>
              <a:rPr lang="en-US" altLang="en-US" sz="2000">
                <a:latin typeface="Arial" panose="020B0604020202020204" pitchFamily="34" charset="0"/>
              </a:rPr>
              <a:t>With reasonable expectation of profits</a:t>
            </a:r>
          </a:p>
          <a:p>
            <a:pPr lvl="1">
              <a:spcBef>
                <a:spcPts val="200"/>
              </a:spcBef>
              <a:buClr>
                <a:srgbClr val="5382AB"/>
              </a:buClr>
              <a:buSzPct val="128000"/>
              <a:buFontTx/>
              <a:buAutoNum type="romanLcPeriod"/>
            </a:pPr>
            <a:r>
              <a:rPr lang="en-US" altLang="en-US" sz="2000">
                <a:latin typeface="Arial" panose="020B0604020202020204" pitchFamily="34" charset="0"/>
              </a:rPr>
              <a:t>Derived solely from the entrepreneurial or managerial efforts of others</a:t>
            </a:r>
          </a:p>
        </p:txBody>
      </p:sp>
      <p:sp>
        <p:nvSpPr>
          <p:cNvPr id="33797"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BF8A3D-F861-4380-9296-22B0A7788799}" type="slidenum">
              <a:rPr lang="en-US" altLang="en-US" smtClean="0">
                <a:solidFill>
                  <a:srgbClr val="FFFFFF"/>
                </a:solidFill>
              </a:rPr>
              <a:t>19</a:t>
            </a:fld>
            <a:endParaRPr lang="en-US" altLang="en-US">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u="sng"/>
              <a:t>Presenters</a:t>
            </a:r>
          </a:p>
        </p:txBody>
      </p:sp>
      <p:sp>
        <p:nvSpPr>
          <p:cNvPr id="6147"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08703C-6CD1-4460-B686-3CFD401377D7}" type="slidenum">
              <a:rPr lang="en-US" altLang="en-US" smtClean="0">
                <a:solidFill>
                  <a:srgbClr val="FFFFFF"/>
                </a:solidFill>
              </a:rPr>
              <a:t>2</a:t>
            </a:fld>
            <a:endParaRPr lang="en-US" altLang="en-US">
              <a:solidFill>
                <a:srgbClr val="FFFFFF"/>
              </a:solidFill>
            </a:endParaRPr>
          </a:p>
        </p:txBody>
      </p:sp>
      <p:pic>
        <p:nvPicPr>
          <p:cNvPr id="6148" name="Content Placeholder 5"/>
          <p:cNvPicPr>
            <a:picLocks noGrp="1" noChangeAspect="1"/>
          </p:cNvPicPr>
          <p:nvPr>
            <p:ph idx="1"/>
          </p:nvPr>
        </p:nvPicPr>
        <p:blipFill>
          <a:blip r:embed="rId2"/>
          <a:srcRect/>
          <a:stretch>
            <a:fillRect/>
          </a:stretch>
        </p:blipFill>
        <p:spPr>
          <a:xfrm>
            <a:off x="6324600" y="5038725"/>
            <a:ext cx="1536700" cy="1581150"/>
          </a:xfrm>
        </p:spPr>
      </p:pic>
      <p:pic>
        <p:nvPicPr>
          <p:cNvPr id="6149" name="Picture 6"/>
          <p:cNvPicPr>
            <a:picLocks noChangeAspect="1"/>
          </p:cNvPicPr>
          <p:nvPr/>
        </p:nvPicPr>
        <p:blipFill>
          <a:blip r:embed="rId3"/>
          <a:srcRect/>
          <a:stretch>
            <a:fillRect/>
          </a:stretch>
        </p:blipFill>
        <p:spPr>
          <a:xfrm>
            <a:off x="6324600" y="1417638"/>
            <a:ext cx="153511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http://savoynetwork.com/wp-content/uploads/2018/06/SAVSUM18PG160_Page_1_Image_0006.jpg"/>
          <p:cNvPicPr>
            <a:picLocks noChangeAspect="1" noChangeArrowheads="1"/>
          </p:cNvPicPr>
          <p:nvPr/>
        </p:nvPicPr>
        <p:blipFill>
          <a:blip r:embed="rId4"/>
          <a:srcRect/>
          <a:stretch>
            <a:fillRect/>
          </a:stretch>
        </p:blipFill>
        <p:spPr>
          <a:xfrm>
            <a:off x="6324600" y="3243263"/>
            <a:ext cx="15351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2"/>
          <p:cNvSpPr txBox="1">
            <a:spLocks noChangeArrowheads="1"/>
          </p:cNvSpPr>
          <p:nvPr/>
        </p:nvSpPr>
        <p:spPr>
          <a:xfrm>
            <a:off x="228600" y="1524000"/>
            <a:ext cx="5878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t>Tracey Salmon-Smith</a:t>
            </a:r>
            <a:r>
              <a:rPr lang="en-US" altLang="en-US" sz="1600"/>
              <a:t> is a partner at Drinker Biddle &amp; Reath LLP in the Commercial Litigation Group/Broker-Dealer Team.  She assists clients in complex commercial disputes, including class and collective actions, and internal investigations.  She also advises clients on e-discovery and information management issues.</a:t>
            </a:r>
          </a:p>
        </p:txBody>
      </p:sp>
      <p:sp>
        <p:nvSpPr>
          <p:cNvPr id="6152" name="TextBox 3"/>
          <p:cNvSpPr txBox="1">
            <a:spLocks noChangeArrowheads="1"/>
          </p:cNvSpPr>
          <p:nvPr/>
        </p:nvSpPr>
        <p:spPr>
          <a:xfrm>
            <a:off x="223838" y="3243263"/>
            <a:ext cx="6019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t>Andrea Watson</a:t>
            </a:r>
            <a:r>
              <a:rPr lang="en-US" altLang="en-US" sz="1600"/>
              <a:t> is the Group Counsel for the Compute Performance and Developer Products group and the Advanced Rendering and Visualization group at Intel Corporation. In these roles, Andrea is the lead counsel to cross-functional teams that bring Intel software products to market in the areas of artificial intelligence, rendering, autonomous driving, analytics and high performance computing. </a:t>
            </a:r>
          </a:p>
        </p:txBody>
      </p:sp>
      <p:sp>
        <p:nvSpPr>
          <p:cNvPr id="6153" name="TextBox 4"/>
          <p:cNvSpPr txBox="1">
            <a:spLocks noChangeArrowheads="1"/>
          </p:cNvSpPr>
          <p:nvPr/>
        </p:nvSpPr>
        <p:spPr>
          <a:xfrm>
            <a:off x="223838" y="5038725"/>
            <a:ext cx="6019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b="1"/>
              <a:t>Erica Williams</a:t>
            </a:r>
            <a:r>
              <a:rPr lang="en-US" altLang="en-US" sz="1600"/>
              <a:t> is a partner in the Government, Regulatory &amp; Investigations Group of Kirkland &amp; Ellis LLP. She focuses her practice on internal investigations and defense of companies and individuals accused by the government of involvement in securities law violations, white-collar crime and other major business litigation disputes and crises.</a:t>
            </a:r>
          </a:p>
          <a:p>
            <a:endParaRPr lang="en-US" altLang="en-US"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4963"/>
            <a:ext cx="7620000" cy="731837"/>
          </a:xfrm>
        </p:spPr>
        <p:txBody>
          <a:bodyPr/>
          <a:lstStyle/>
          <a:p>
            <a:pPr>
              <a:defRPr/>
            </a:pPr>
            <a:r>
              <a:rPr lang="en-US" sz="3200" b="1" u="sng"/>
              <a:t>Current SEC views</a:t>
            </a:r>
          </a:p>
        </p:txBody>
      </p:sp>
      <p:sp>
        <p:nvSpPr>
          <p:cNvPr id="30723" name="Content Placeholder 2"/>
          <p:cNvSpPr>
            <a:spLocks noGrp="1"/>
          </p:cNvSpPr>
          <p:nvPr>
            <p:ph idx="1"/>
          </p:nvPr>
        </p:nvSpPr>
        <p:spPr>
          <a:xfrm>
            <a:off x="457200" y="1219200"/>
            <a:ext cx="7620000" cy="4826000"/>
          </a:xfrm>
        </p:spPr>
        <p:txBody>
          <a:bodyPr/>
          <a:lstStyle/>
          <a:p>
            <a:pPr>
              <a:defRPr/>
            </a:pPr>
            <a:r>
              <a:rPr lang="en-US" altLang="en-US" sz="2400"/>
              <a:t>“… those who operate systems and platforms that effect or facilitate transactions in [digital assets] should be aware that they may be operating unregistered exchanges or broker-dealers that are in violation of the Securities Exchange Act of 1934…</a:t>
            </a:r>
          </a:p>
          <a:p>
            <a:pPr>
              <a:defRPr/>
            </a:pPr>
            <a:r>
              <a:rPr lang="en-US" altLang="en-US" sz="2400"/>
              <a:t>If a platform offers trading of digital assets that are securities and operated as an exchange, as defined by federal securities laws, then the platform must register with the SEC as a national securities exchange or be exempt from registration.” </a:t>
            </a:r>
          </a:p>
          <a:p>
            <a:pPr marL="114300" indent="0">
              <a:buFont typeface="Arial" panose="020B0604020202020204" pitchFamily="34" charset="0"/>
              <a:buNone/>
              <a:defRPr/>
            </a:pPr>
            <a:r>
              <a:rPr lang="en-US" altLang="en-US" sz="2400"/>
              <a:t>                                          - </a:t>
            </a:r>
            <a:r>
              <a:rPr lang="en-US" altLang="en-US" sz="1600" i="1"/>
              <a:t>SEC Spotlight on Initial Coin Offerings – Feb 2019</a:t>
            </a:r>
          </a:p>
          <a:p>
            <a:pPr marL="114300" indent="0">
              <a:buFont typeface="Arial" panose="020B0604020202020204" pitchFamily="34" charset="0"/>
              <a:buNone/>
              <a:defRPr/>
            </a:pPr>
            <a:r>
              <a:rPr lang="en-US" altLang="en-US" sz="2400"/>
              <a:t>	</a:t>
            </a:r>
          </a:p>
        </p:txBody>
      </p:sp>
      <p:sp>
        <p:nvSpPr>
          <p:cNvPr id="34820"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453517-7361-4171-BA88-939A72FE375B}" type="slidenum">
              <a:rPr lang="en-US" altLang="en-US" smtClean="0">
                <a:solidFill>
                  <a:srgbClr val="FFFFFF"/>
                </a:solidFill>
              </a:rPr>
              <a:t>20</a:t>
            </a:fld>
            <a:endParaRPr lang="en-US" altLang="en-US">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2"/>
          <p:cNvSpPr txBox="1">
            <a:spLocks noChangeArrowheads="1"/>
          </p:cNvSpPr>
          <p:nvPr/>
        </p:nvSpPr>
        <p:spPr>
          <a:xfrm>
            <a:off x="585788" y="1371600"/>
            <a:ext cx="7491412"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399" rIns="0" bIns="0">
            <a:spAutoFit/>
          </a:bodyPr>
          <a:lstStyle>
            <a:lvl1pPr marL="212725" indent="-201613">
              <a:tabLst>
                <a:tab pos="212725" algn="l"/>
              </a:tabLst>
              <a:defRPr>
                <a:solidFill>
                  <a:schemeClr val="tx1"/>
                </a:solidFill>
                <a:latin typeface="Calibri" panose="020F0502020204030204" pitchFamily="34" charset="0"/>
                <a:cs typeface="Arial" panose="020B0604020202020204" pitchFamily="34" charset="0"/>
              </a:defRPr>
            </a:lvl1pPr>
            <a:lvl2pPr marL="742950" indent="-285750">
              <a:tabLst>
                <a:tab pos="212725" algn="l"/>
              </a:tabLst>
              <a:defRPr>
                <a:solidFill>
                  <a:schemeClr val="tx1"/>
                </a:solidFill>
                <a:latin typeface="Calibri" panose="020F0502020204030204" pitchFamily="34" charset="0"/>
                <a:cs typeface="Arial" panose="020B0604020202020204" pitchFamily="34" charset="0"/>
              </a:defRPr>
            </a:lvl2pPr>
            <a:lvl3pPr marL="1143000" indent="-228600">
              <a:tabLst>
                <a:tab pos="212725" algn="l"/>
              </a:tabLst>
              <a:defRPr>
                <a:solidFill>
                  <a:schemeClr val="tx1"/>
                </a:solidFill>
                <a:latin typeface="Calibri" panose="020F0502020204030204" pitchFamily="34" charset="0"/>
                <a:cs typeface="Arial" panose="020B0604020202020204" pitchFamily="34" charset="0"/>
              </a:defRPr>
            </a:lvl3pPr>
            <a:lvl4pPr marL="1600200" indent="-228600">
              <a:tabLst>
                <a:tab pos="212725" algn="l"/>
              </a:tabLst>
              <a:defRPr>
                <a:solidFill>
                  <a:schemeClr val="tx1"/>
                </a:solidFill>
                <a:latin typeface="Calibri" panose="020F0502020204030204" pitchFamily="34" charset="0"/>
                <a:cs typeface="Arial" panose="020B0604020202020204" pitchFamily="34" charset="0"/>
              </a:defRPr>
            </a:lvl4pPr>
            <a:lvl5pPr marL="2057400" indent="-228600">
              <a:tabLst>
                <a:tab pos="21272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Calibri" panose="020F0502020204030204" pitchFamily="34" charset="0"/>
                <a:cs typeface="Arial" panose="020B0604020202020204" pitchFamily="34" charset="0"/>
              </a:defRPr>
            </a:lvl9pPr>
          </a:lstStyle>
          <a:p>
            <a:pPr>
              <a:spcBef>
                <a:spcPts val="575"/>
              </a:spcBef>
              <a:buClr>
                <a:srgbClr val="5382AB"/>
              </a:buClr>
              <a:buSzPct val="128000"/>
              <a:buFont typeface="Wingdings" panose="05000000000000000000" pitchFamily="2" charset="2"/>
              <a:buChar char=""/>
            </a:pPr>
            <a:r>
              <a:rPr lang="en-US" altLang="en-US" sz="1400">
                <a:latin typeface="Arial" panose="020B0604020202020204" pitchFamily="34" charset="0"/>
              </a:rPr>
              <a:t>State-level regulation vastly varies from state-to-state</a:t>
            </a:r>
          </a:p>
          <a:p>
            <a:pPr>
              <a:spcBef>
                <a:spcPts val="1063"/>
              </a:spcBef>
              <a:buClr>
                <a:srgbClr val="5382AB"/>
              </a:buClr>
              <a:buSzPct val="128000"/>
              <a:buFont typeface="Wingdings" panose="05000000000000000000" pitchFamily="2" charset="2"/>
              <a:buChar char=""/>
            </a:pPr>
            <a:r>
              <a:rPr lang="en-US" altLang="en-US" sz="1400">
                <a:latin typeface="Arial" panose="020B0604020202020204" pitchFamily="34" charset="0"/>
              </a:rPr>
              <a:t>Certain states such as Wyoming and Arizona proposed and/or passed legislation that seeks to bring  more cryptocurrency-related businesses to their states</a:t>
            </a:r>
          </a:p>
          <a:p>
            <a:pPr>
              <a:spcBef>
                <a:spcPts val="1063"/>
              </a:spcBef>
              <a:buClr>
                <a:srgbClr val="5382AB"/>
              </a:buClr>
              <a:buSzPct val="128000"/>
              <a:buFont typeface="Wingdings" panose="05000000000000000000" pitchFamily="2" charset="2"/>
              <a:buChar char=""/>
            </a:pPr>
            <a:r>
              <a:rPr lang="en-US" altLang="en-US" sz="1400">
                <a:latin typeface="Arial" panose="020B0604020202020204" pitchFamily="34" charset="0"/>
              </a:rPr>
              <a:t>Others have taken a firm stance and have recently pursued a number of enforcement actions against  issuers and other participants in ICOs or cryptocurrency businesses (e.g., Texas, Massachusetts)</a:t>
            </a:r>
          </a:p>
        </p:txBody>
      </p:sp>
      <p:sp>
        <p:nvSpPr>
          <p:cNvPr id="3" name="object 3"/>
          <p:cNvSpPr txBox="1"/>
          <p:nvPr/>
        </p:nvSpPr>
        <p:spPr>
          <a:xfrm>
            <a:off x="8720138" y="6618288"/>
            <a:ext cx="122237" cy="120650"/>
          </a:xfrm>
          <a:prstGeom prst="rect">
            <a:avLst/>
          </a:prstGeom>
        </p:spPr>
        <p:txBody>
          <a:bodyPr lIns="0" tIns="10646" rIns="0" bIns="0">
            <a:spAutoFit/>
          </a:bodyPr>
          <a:lstStyle/>
          <a:p>
            <a:pPr marL="11206">
              <a:spcBef>
                <a:spcPts val="84"/>
              </a:spcBef>
              <a:defRPr/>
            </a:pPr>
            <a:r>
              <a:rPr sz="706" spc="-4">
                <a:solidFill>
                  <a:srgbClr val="898989"/>
                </a:solidFill>
                <a:latin typeface="Arial"/>
                <a:cs typeface="Arial"/>
              </a:rPr>
              <a:t>11</a:t>
            </a:r>
            <a:endParaRPr sz="706">
              <a:latin typeface="Arial"/>
              <a:cs typeface="Arial"/>
            </a:endParaRPr>
          </a:p>
        </p:txBody>
      </p:sp>
      <p:sp>
        <p:nvSpPr>
          <p:cNvPr id="4" name="object 4"/>
          <p:cNvSpPr txBox="1">
            <a:spLocks noGrp="1"/>
          </p:cNvSpPr>
          <p:nvPr>
            <p:ph type="title"/>
          </p:nvPr>
        </p:nvSpPr>
        <p:spPr>
          <a:xfrm>
            <a:off x="585788" y="331788"/>
            <a:ext cx="7567612" cy="995362"/>
          </a:xfrm>
        </p:spPr>
        <p:txBody>
          <a:bodyPr wrap="square" lIns="0" tIns="11206" rIns="0" bIns="0">
            <a:spAutoFit/>
          </a:bodyPr>
          <a:lstStyle/>
          <a:p>
            <a:pPr marL="11206">
              <a:spcBef>
                <a:spcPts val="88"/>
              </a:spcBef>
              <a:defRPr/>
            </a:pPr>
            <a:r>
              <a:rPr sz="3200" b="1" u="sng"/>
              <a:t>Overview </a:t>
            </a:r>
            <a:r>
              <a:rPr sz="3200" b="1" u="sng" spc="-4"/>
              <a:t>of U.S. Regulatory Landscape </a:t>
            </a:r>
            <a:r>
              <a:rPr sz="3200" b="1" u="sng"/>
              <a:t>-</a:t>
            </a:r>
            <a:r>
              <a:rPr sz="3200" b="1" u="sng" spc="-26"/>
              <a:t> </a:t>
            </a:r>
            <a:r>
              <a:rPr sz="3200" b="1" u="sng"/>
              <a:t>States</a:t>
            </a:r>
          </a:p>
        </p:txBody>
      </p:sp>
      <p:sp>
        <p:nvSpPr>
          <p:cNvPr id="35845" name="object 5"/>
          <p:cNvSpPr>
            <a:spLocks noChangeArrowheads="1"/>
          </p:cNvSpPr>
          <p:nvPr/>
        </p:nvSpPr>
        <p:spPr>
          <a:xfrm>
            <a:off x="709613" y="3157538"/>
            <a:ext cx="6786562" cy="33194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35846" name="object 6"/>
          <p:cNvSpPr/>
          <p:nvPr/>
        </p:nvSpPr>
        <p:spPr>
          <a:xfrm>
            <a:off x="7199313" y="3116263"/>
            <a:ext cx="350837" cy="531812"/>
          </a:xfrm>
          <a:custGeom>
            <a:avLst/>
            <a:gdLst>
              <a:gd name="T0" fmla="*/ 0 w 398779"/>
              <a:gd name="T1" fmla="*/ 0 h 603250"/>
              <a:gd name="T2" fmla="*/ 0 w 398779"/>
              <a:gd name="T3" fmla="*/ 282941 h 603250"/>
              <a:gd name="T4" fmla="*/ 184796 w 398779"/>
              <a:gd name="T5" fmla="*/ 282941 h 603250"/>
              <a:gd name="T6" fmla="*/ 184796 w 398779"/>
              <a:gd name="T7" fmla="*/ 0 h 603250"/>
              <a:gd name="T8" fmla="*/ 0 w 398779"/>
              <a:gd name="T9" fmla="*/ 0 h 603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779" h="603250">
                <a:moveTo>
                  <a:pt x="0" y="0"/>
                </a:moveTo>
                <a:lnTo>
                  <a:pt x="0" y="602741"/>
                </a:lnTo>
                <a:lnTo>
                  <a:pt x="398525" y="602741"/>
                </a:lnTo>
                <a:lnTo>
                  <a:pt x="3985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5847" name="object 7"/>
          <p:cNvSpPr/>
          <p:nvPr/>
        </p:nvSpPr>
        <p:spPr>
          <a:xfrm>
            <a:off x="7188200" y="3105150"/>
            <a:ext cx="374650" cy="554038"/>
          </a:xfrm>
          <a:custGeom>
            <a:avLst/>
            <a:gdLst>
              <a:gd name="T0" fmla="*/ 199693 w 424815"/>
              <a:gd name="T1" fmla="*/ 291716 h 628650"/>
              <a:gd name="T2" fmla="*/ 199693 w 424815"/>
              <a:gd name="T3" fmla="*/ 2499 h 628650"/>
              <a:gd name="T4" fmla="*/ 196826 w 424815"/>
              <a:gd name="T5" fmla="*/ 0 h 628650"/>
              <a:gd name="T6" fmla="*/ 2867 w 424815"/>
              <a:gd name="T7" fmla="*/ 0 h 628650"/>
              <a:gd name="T8" fmla="*/ 0 w 424815"/>
              <a:gd name="T9" fmla="*/ 2499 h 628650"/>
              <a:gd name="T10" fmla="*/ 0 w 424815"/>
              <a:gd name="T11" fmla="*/ 291716 h 628650"/>
              <a:gd name="T12" fmla="*/ 2868 w 424815"/>
              <a:gd name="T13" fmla="*/ 294573 h 628650"/>
              <a:gd name="T14" fmla="*/ 6095 w 424815"/>
              <a:gd name="T15" fmla="*/ 294573 h 628650"/>
              <a:gd name="T16" fmla="*/ 6095 w 424815"/>
              <a:gd name="T17" fmla="*/ 11783 h 628650"/>
              <a:gd name="T18" fmla="*/ 12189 w 424815"/>
              <a:gd name="T19" fmla="*/ 6070 h 628650"/>
              <a:gd name="T20" fmla="*/ 12189 w 424815"/>
              <a:gd name="T21" fmla="*/ 11783 h 628650"/>
              <a:gd name="T22" fmla="*/ 187863 w 424815"/>
              <a:gd name="T23" fmla="*/ 11783 h 628650"/>
              <a:gd name="T24" fmla="*/ 187863 w 424815"/>
              <a:gd name="T25" fmla="*/ 6070 h 628650"/>
              <a:gd name="T26" fmla="*/ 193600 w 424815"/>
              <a:gd name="T27" fmla="*/ 11783 h 628650"/>
              <a:gd name="T28" fmla="*/ 193600 w 424815"/>
              <a:gd name="T29" fmla="*/ 294573 h 628650"/>
              <a:gd name="T30" fmla="*/ 196826 w 424815"/>
              <a:gd name="T31" fmla="*/ 294573 h 628650"/>
              <a:gd name="T32" fmla="*/ 199693 w 424815"/>
              <a:gd name="T33" fmla="*/ 291716 h 628650"/>
              <a:gd name="T34" fmla="*/ 12189 w 424815"/>
              <a:gd name="T35" fmla="*/ 11783 h 628650"/>
              <a:gd name="T36" fmla="*/ 12189 w 424815"/>
              <a:gd name="T37" fmla="*/ 6070 h 628650"/>
              <a:gd name="T38" fmla="*/ 6095 w 424815"/>
              <a:gd name="T39" fmla="*/ 11783 h 628650"/>
              <a:gd name="T40" fmla="*/ 12189 w 424815"/>
              <a:gd name="T41" fmla="*/ 11783 h 628650"/>
              <a:gd name="T42" fmla="*/ 12189 w 424815"/>
              <a:gd name="T43" fmla="*/ 282432 h 628650"/>
              <a:gd name="T44" fmla="*/ 12189 w 424815"/>
              <a:gd name="T45" fmla="*/ 11783 h 628650"/>
              <a:gd name="T46" fmla="*/ 6095 w 424815"/>
              <a:gd name="T47" fmla="*/ 11783 h 628650"/>
              <a:gd name="T48" fmla="*/ 6095 w 424815"/>
              <a:gd name="T49" fmla="*/ 282432 h 628650"/>
              <a:gd name="T50" fmla="*/ 12189 w 424815"/>
              <a:gd name="T51" fmla="*/ 282432 h 628650"/>
              <a:gd name="T52" fmla="*/ 193600 w 424815"/>
              <a:gd name="T53" fmla="*/ 282432 h 628650"/>
              <a:gd name="T54" fmla="*/ 6095 w 424815"/>
              <a:gd name="T55" fmla="*/ 282432 h 628650"/>
              <a:gd name="T56" fmla="*/ 12189 w 424815"/>
              <a:gd name="T57" fmla="*/ 288502 h 628650"/>
              <a:gd name="T58" fmla="*/ 12189 w 424815"/>
              <a:gd name="T59" fmla="*/ 294573 h 628650"/>
              <a:gd name="T60" fmla="*/ 187863 w 424815"/>
              <a:gd name="T61" fmla="*/ 294573 h 628650"/>
              <a:gd name="T62" fmla="*/ 187863 w 424815"/>
              <a:gd name="T63" fmla="*/ 288502 h 628650"/>
              <a:gd name="T64" fmla="*/ 193600 w 424815"/>
              <a:gd name="T65" fmla="*/ 282432 h 628650"/>
              <a:gd name="T66" fmla="*/ 12189 w 424815"/>
              <a:gd name="T67" fmla="*/ 294573 h 628650"/>
              <a:gd name="T68" fmla="*/ 12189 w 424815"/>
              <a:gd name="T69" fmla="*/ 288502 h 628650"/>
              <a:gd name="T70" fmla="*/ 6095 w 424815"/>
              <a:gd name="T71" fmla="*/ 282432 h 628650"/>
              <a:gd name="T72" fmla="*/ 6095 w 424815"/>
              <a:gd name="T73" fmla="*/ 294573 h 628650"/>
              <a:gd name="T74" fmla="*/ 12189 w 424815"/>
              <a:gd name="T75" fmla="*/ 294573 h 628650"/>
              <a:gd name="T76" fmla="*/ 193600 w 424815"/>
              <a:gd name="T77" fmla="*/ 11783 h 628650"/>
              <a:gd name="T78" fmla="*/ 187863 w 424815"/>
              <a:gd name="T79" fmla="*/ 6070 h 628650"/>
              <a:gd name="T80" fmla="*/ 187863 w 424815"/>
              <a:gd name="T81" fmla="*/ 11783 h 628650"/>
              <a:gd name="T82" fmla="*/ 193600 w 424815"/>
              <a:gd name="T83" fmla="*/ 11783 h 628650"/>
              <a:gd name="T84" fmla="*/ 193600 w 424815"/>
              <a:gd name="T85" fmla="*/ 282432 h 628650"/>
              <a:gd name="T86" fmla="*/ 193600 w 424815"/>
              <a:gd name="T87" fmla="*/ 11783 h 628650"/>
              <a:gd name="T88" fmla="*/ 187863 w 424815"/>
              <a:gd name="T89" fmla="*/ 11783 h 628650"/>
              <a:gd name="T90" fmla="*/ 187863 w 424815"/>
              <a:gd name="T91" fmla="*/ 282432 h 628650"/>
              <a:gd name="T92" fmla="*/ 193600 w 424815"/>
              <a:gd name="T93" fmla="*/ 282432 h 628650"/>
              <a:gd name="T94" fmla="*/ 193600 w 424815"/>
              <a:gd name="T95" fmla="*/ 294573 h 628650"/>
              <a:gd name="T96" fmla="*/ 193600 w 424815"/>
              <a:gd name="T97" fmla="*/ 282432 h 628650"/>
              <a:gd name="T98" fmla="*/ 187863 w 424815"/>
              <a:gd name="T99" fmla="*/ 288502 h 628650"/>
              <a:gd name="T100" fmla="*/ 187863 w 424815"/>
              <a:gd name="T101" fmla="*/ 294573 h 628650"/>
              <a:gd name="T102" fmla="*/ 193600 w 424815"/>
              <a:gd name="T103" fmla="*/ 294573 h 6286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24815" h="628650">
                <a:moveTo>
                  <a:pt x="424434" y="622553"/>
                </a:moveTo>
                <a:lnTo>
                  <a:pt x="424434" y="5333"/>
                </a:lnTo>
                <a:lnTo>
                  <a:pt x="418338" y="0"/>
                </a:lnTo>
                <a:lnTo>
                  <a:pt x="6095" y="0"/>
                </a:lnTo>
                <a:lnTo>
                  <a:pt x="0" y="5333"/>
                </a:lnTo>
                <a:lnTo>
                  <a:pt x="0" y="622553"/>
                </a:lnTo>
                <a:lnTo>
                  <a:pt x="6096" y="628649"/>
                </a:lnTo>
                <a:lnTo>
                  <a:pt x="12954" y="628649"/>
                </a:lnTo>
                <a:lnTo>
                  <a:pt x="12954" y="25145"/>
                </a:lnTo>
                <a:lnTo>
                  <a:pt x="25907" y="12953"/>
                </a:lnTo>
                <a:lnTo>
                  <a:pt x="25907" y="25145"/>
                </a:lnTo>
                <a:lnTo>
                  <a:pt x="399288" y="25145"/>
                </a:lnTo>
                <a:lnTo>
                  <a:pt x="399288" y="12953"/>
                </a:lnTo>
                <a:lnTo>
                  <a:pt x="411480" y="25145"/>
                </a:lnTo>
                <a:lnTo>
                  <a:pt x="411480" y="628649"/>
                </a:lnTo>
                <a:lnTo>
                  <a:pt x="418338" y="628649"/>
                </a:lnTo>
                <a:lnTo>
                  <a:pt x="424434" y="622553"/>
                </a:lnTo>
                <a:close/>
              </a:path>
              <a:path w="424815" h="628650">
                <a:moveTo>
                  <a:pt x="25907" y="25145"/>
                </a:moveTo>
                <a:lnTo>
                  <a:pt x="25907" y="12953"/>
                </a:lnTo>
                <a:lnTo>
                  <a:pt x="12954" y="25145"/>
                </a:lnTo>
                <a:lnTo>
                  <a:pt x="25907" y="25145"/>
                </a:lnTo>
                <a:close/>
              </a:path>
              <a:path w="424815" h="628650">
                <a:moveTo>
                  <a:pt x="25908" y="602741"/>
                </a:moveTo>
                <a:lnTo>
                  <a:pt x="25907" y="25145"/>
                </a:lnTo>
                <a:lnTo>
                  <a:pt x="12954" y="25145"/>
                </a:lnTo>
                <a:lnTo>
                  <a:pt x="12954" y="602741"/>
                </a:lnTo>
                <a:lnTo>
                  <a:pt x="25908" y="602741"/>
                </a:lnTo>
                <a:close/>
              </a:path>
              <a:path w="424815" h="628650">
                <a:moveTo>
                  <a:pt x="411480" y="602741"/>
                </a:moveTo>
                <a:lnTo>
                  <a:pt x="12954" y="602741"/>
                </a:lnTo>
                <a:lnTo>
                  <a:pt x="25908" y="615695"/>
                </a:lnTo>
                <a:lnTo>
                  <a:pt x="25908" y="628649"/>
                </a:lnTo>
                <a:lnTo>
                  <a:pt x="399288" y="628649"/>
                </a:lnTo>
                <a:lnTo>
                  <a:pt x="399288" y="615695"/>
                </a:lnTo>
                <a:lnTo>
                  <a:pt x="411480" y="602741"/>
                </a:lnTo>
                <a:close/>
              </a:path>
              <a:path w="424815" h="628650">
                <a:moveTo>
                  <a:pt x="25908" y="628649"/>
                </a:moveTo>
                <a:lnTo>
                  <a:pt x="25908" y="615695"/>
                </a:lnTo>
                <a:lnTo>
                  <a:pt x="12954" y="602741"/>
                </a:lnTo>
                <a:lnTo>
                  <a:pt x="12954" y="628649"/>
                </a:lnTo>
                <a:lnTo>
                  <a:pt x="25908" y="628649"/>
                </a:lnTo>
                <a:close/>
              </a:path>
              <a:path w="424815" h="628650">
                <a:moveTo>
                  <a:pt x="411480" y="25145"/>
                </a:moveTo>
                <a:lnTo>
                  <a:pt x="399288" y="12953"/>
                </a:lnTo>
                <a:lnTo>
                  <a:pt x="399288" y="25145"/>
                </a:lnTo>
                <a:lnTo>
                  <a:pt x="411480" y="25145"/>
                </a:lnTo>
                <a:close/>
              </a:path>
              <a:path w="424815" h="628650">
                <a:moveTo>
                  <a:pt x="411480" y="602741"/>
                </a:moveTo>
                <a:lnTo>
                  <a:pt x="411480" y="25145"/>
                </a:lnTo>
                <a:lnTo>
                  <a:pt x="399288" y="25145"/>
                </a:lnTo>
                <a:lnTo>
                  <a:pt x="399288" y="602741"/>
                </a:lnTo>
                <a:lnTo>
                  <a:pt x="411480" y="602741"/>
                </a:lnTo>
                <a:close/>
              </a:path>
              <a:path w="424815" h="628650">
                <a:moveTo>
                  <a:pt x="411480" y="628649"/>
                </a:moveTo>
                <a:lnTo>
                  <a:pt x="411480" y="602741"/>
                </a:lnTo>
                <a:lnTo>
                  <a:pt x="399288" y="615695"/>
                </a:lnTo>
                <a:lnTo>
                  <a:pt x="399288" y="628649"/>
                </a:lnTo>
                <a:lnTo>
                  <a:pt x="411480" y="628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8"/>
          <p:cNvSpPr txBox="1"/>
          <p:nvPr/>
        </p:nvSpPr>
        <p:spPr>
          <a:xfrm>
            <a:off x="204788" y="6645275"/>
            <a:ext cx="1063625" cy="119063"/>
          </a:xfrm>
          <a:prstGeom prst="rect">
            <a:avLst/>
          </a:prstGeom>
        </p:spPr>
        <p:txBody>
          <a:bodyPr lIns="0" tIns="10646" rIns="0" bIns="0">
            <a:spAutoFit/>
          </a:bodyPr>
          <a:lstStyle/>
          <a:p>
            <a:pPr marL="11206">
              <a:spcBef>
                <a:spcPts val="84"/>
              </a:spcBef>
              <a:defRPr/>
            </a:pPr>
            <a:r>
              <a:rPr sz="706" spc="-4">
                <a:solidFill>
                  <a:srgbClr val="A6A6A6"/>
                </a:solidFill>
                <a:latin typeface="Arial"/>
                <a:cs typeface="Arial"/>
              </a:rPr>
              <a:t>Source:</a:t>
            </a:r>
            <a:r>
              <a:rPr sz="706" spc="13">
                <a:solidFill>
                  <a:srgbClr val="A6A6A6"/>
                </a:solidFill>
                <a:latin typeface="Arial"/>
                <a:cs typeface="Arial"/>
              </a:rPr>
              <a:t> </a:t>
            </a:r>
            <a:r>
              <a:rPr sz="706" spc="-4">
                <a:solidFill>
                  <a:srgbClr val="A6A6A6"/>
                </a:solidFill>
                <a:latin typeface="Arial"/>
                <a:cs typeface="Arial"/>
              </a:rPr>
              <a:t>Investopedia.com</a:t>
            </a:r>
            <a:endParaRPr sz="706">
              <a:latin typeface="Arial"/>
              <a:cs typeface="Arial"/>
            </a:endParaRPr>
          </a:p>
        </p:txBody>
      </p:sp>
      <p:sp>
        <p:nvSpPr>
          <p:cNvPr id="35849"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5B71357-3B78-44E7-8479-5003EB56CB4F}" type="slidenum">
              <a:rPr lang="en-US" altLang="en-US" smtClean="0">
                <a:solidFill>
                  <a:srgbClr val="FFFFFF"/>
                </a:solidFill>
              </a:rPr>
              <a:t>21</a:t>
            </a:fld>
            <a:endParaRPr lang="en-US" altLang="en-US">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808038"/>
          </a:xfrm>
        </p:spPr>
        <p:txBody>
          <a:bodyPr/>
          <a:lstStyle/>
          <a:p>
            <a:pPr>
              <a:defRPr/>
            </a:pPr>
            <a:r>
              <a:rPr lang="en-US" sz="3200" b="1" u="sng"/>
              <a:t>What is a “Smart Contract”?</a:t>
            </a:r>
          </a:p>
        </p:txBody>
      </p:sp>
      <p:sp>
        <p:nvSpPr>
          <p:cNvPr id="36867" name="Content Placeholder 2"/>
          <p:cNvSpPr>
            <a:spLocks noGrp="1"/>
          </p:cNvSpPr>
          <p:nvPr>
            <p:ph idx="1"/>
          </p:nvPr>
        </p:nvSpPr>
        <p:spPr>
          <a:xfrm>
            <a:off x="457200" y="1295400"/>
            <a:ext cx="7620000" cy="5105400"/>
          </a:xfrm>
        </p:spPr>
        <p:txBody>
          <a:bodyPr/>
          <a:lstStyle/>
          <a:p>
            <a:pPr>
              <a:spcBef>
                <a:spcPts val="800"/>
              </a:spcBef>
            </a:pPr>
            <a:r>
              <a:rPr lang="en-US" altLang="en-US" sz="2800" b="1" dirty="0"/>
              <a:t>A “smart contract” is a set of coded computer functions. </a:t>
            </a:r>
          </a:p>
          <a:p>
            <a:pPr>
              <a:spcBef>
                <a:spcPts val="800"/>
              </a:spcBef>
            </a:pPr>
            <a:r>
              <a:rPr lang="en-US" altLang="en-US" sz="2400" dirty="0"/>
              <a:t>May incorporate the elements of a binding contract (</a:t>
            </a:r>
            <a:r>
              <a:rPr lang="en-US" altLang="en-US" sz="2400" i="1" dirty="0"/>
              <a:t>e.g.</a:t>
            </a:r>
            <a:r>
              <a:rPr lang="en-US" altLang="en-US" sz="2400" dirty="0"/>
              <a:t>, offer, acceptance, and consideration), or may simply execute certain terms of a contract. </a:t>
            </a:r>
          </a:p>
          <a:p>
            <a:pPr>
              <a:spcBef>
                <a:spcPts val="800"/>
              </a:spcBef>
            </a:pPr>
            <a:r>
              <a:rPr lang="en-US" altLang="en-US" sz="2400" dirty="0"/>
              <a:t>Allows self-executing computer code to take actions at specified times and/or based on reference to the occurrence or non-occurrence of an action or event (</a:t>
            </a:r>
            <a:r>
              <a:rPr lang="en-US" altLang="en-US" sz="2400" i="1" dirty="0"/>
              <a:t>e.g.</a:t>
            </a:r>
            <a:r>
              <a:rPr lang="en-US" altLang="en-US" sz="2400" dirty="0"/>
              <a:t>, delivery of an asset, weather conditions, or change in a reference rate). </a:t>
            </a:r>
          </a:p>
          <a:p>
            <a:pPr>
              <a:spcBef>
                <a:spcPts val="800"/>
              </a:spcBef>
            </a:pPr>
            <a:endParaRPr lang="en-US" altLang="en-US" sz="2800" dirty="0"/>
          </a:p>
          <a:p>
            <a:pPr>
              <a:spcBef>
                <a:spcPts val="800"/>
              </a:spcBef>
            </a:pPr>
            <a:endParaRPr lang="en-US" altLang="en-US" sz="2800" dirty="0"/>
          </a:p>
        </p:txBody>
      </p:sp>
      <p:sp>
        <p:nvSpPr>
          <p:cNvPr id="36868"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5EA77B7-C3FE-4864-B30F-6A895AA5F430}" type="slidenum">
              <a:rPr lang="en-US" altLang="en-US" smtClean="0">
                <a:solidFill>
                  <a:srgbClr val="FFFFFF"/>
                </a:solidFill>
              </a:rPr>
              <a:t>22</a:t>
            </a:fld>
            <a:endParaRPr lang="en-US" altLang="en-US">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20000" cy="731838"/>
          </a:xfrm>
        </p:spPr>
        <p:txBody>
          <a:bodyPr/>
          <a:lstStyle/>
          <a:p>
            <a:pPr>
              <a:defRPr/>
            </a:pPr>
            <a:r>
              <a:rPr lang="en-US" sz="3200" b="1" u="sng"/>
              <a:t>Character of Smart Contract</a:t>
            </a:r>
          </a:p>
        </p:txBody>
      </p:sp>
      <p:sp>
        <p:nvSpPr>
          <p:cNvPr id="38915" name="Content Placeholder 2"/>
          <p:cNvSpPr>
            <a:spLocks noGrp="1"/>
          </p:cNvSpPr>
          <p:nvPr>
            <p:ph idx="1"/>
          </p:nvPr>
        </p:nvSpPr>
        <p:spPr>
          <a:xfrm>
            <a:off x="228600" y="1447800"/>
            <a:ext cx="7620000" cy="4800600"/>
          </a:xfrm>
        </p:spPr>
        <p:txBody>
          <a:bodyPr/>
          <a:lstStyle/>
          <a:p>
            <a:pPr lvl="1"/>
            <a:r>
              <a:rPr lang="en-US" altLang="en-US" sz="2800" dirty="0"/>
              <a:t>A “smart contract” is not necessarily “smart.” </a:t>
            </a:r>
            <a:r>
              <a:rPr lang="en-US" altLang="en-US" sz="2400" dirty="0"/>
              <a:t>	</a:t>
            </a:r>
          </a:p>
          <a:p>
            <a:pPr lvl="2"/>
            <a:r>
              <a:rPr lang="en-US" altLang="en-US" sz="2400" dirty="0"/>
              <a:t>The operation is only as smart as the information feed it receives and the machine code that directs it. </a:t>
            </a:r>
          </a:p>
          <a:p>
            <a:pPr lvl="1"/>
            <a:r>
              <a:rPr lang="en-US" altLang="en-US" sz="2400" dirty="0"/>
              <a:t>A “smart contract” may not be a legally </a:t>
            </a:r>
            <a:r>
              <a:rPr lang="en-US" altLang="en-US" sz="2800" dirty="0"/>
              <a:t>binding contract. </a:t>
            </a:r>
          </a:p>
          <a:p>
            <a:pPr lvl="2"/>
            <a:r>
              <a:rPr lang="en-US" altLang="en-US" sz="2400" dirty="0"/>
              <a:t>It may be a gift or some other non-contractual transfer. </a:t>
            </a:r>
          </a:p>
          <a:p>
            <a:pPr lvl="2"/>
            <a:r>
              <a:rPr lang="en-US" altLang="en-US" sz="2400" dirty="0"/>
              <a:t>It may be only part of a broader contract. </a:t>
            </a:r>
          </a:p>
          <a:p>
            <a:pPr lvl="2"/>
            <a:r>
              <a:rPr lang="en-US" altLang="en-US" sz="2400" dirty="0"/>
              <a:t>To the extent a smart contract violates the law, it would not be binding or enforceable. </a:t>
            </a:r>
          </a:p>
          <a:p>
            <a:pPr lvl="1"/>
            <a:endParaRPr lang="en-US" altLang="en-US" sz="2600" dirty="0"/>
          </a:p>
          <a:p>
            <a:pPr lvl="1"/>
            <a:endParaRPr lang="en-US" altLang="en-US" sz="2600" dirty="0"/>
          </a:p>
          <a:p>
            <a:endParaRPr lang="en-US" altLang="en-US" sz="2600" dirty="0"/>
          </a:p>
        </p:txBody>
      </p:sp>
      <p:sp>
        <p:nvSpPr>
          <p:cNvPr id="38916"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4CAA59-B693-43AC-896C-1E1591BA66CC}" type="slidenum">
              <a:rPr lang="en-US" altLang="en-US" smtClean="0">
                <a:solidFill>
                  <a:srgbClr val="FFFFFF"/>
                </a:solidFill>
              </a:rPr>
              <a:t>23</a:t>
            </a:fld>
            <a:endParaRPr lang="en-US" altLang="en-US">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4213" y="412750"/>
            <a:ext cx="7850187" cy="501650"/>
          </a:xfrm>
        </p:spPr>
        <p:txBody>
          <a:bodyPr wrap="square" lIns="0" tIns="9525" rIns="0" bIns="0">
            <a:spAutoFit/>
          </a:bodyPr>
          <a:lstStyle/>
          <a:p>
            <a:pPr marL="9525">
              <a:spcBef>
                <a:spcPts val="75"/>
              </a:spcBef>
              <a:defRPr/>
            </a:pPr>
            <a:r>
              <a:rPr sz="3200" b="1" u="sng" spc="-4"/>
              <a:t>Understanding Smart</a:t>
            </a:r>
            <a:r>
              <a:rPr sz="3200" b="1" u="sng" spc="-15"/>
              <a:t> </a:t>
            </a:r>
            <a:r>
              <a:rPr sz="3200" b="1" u="sng" spc="-4"/>
              <a:t>Contracts</a:t>
            </a:r>
          </a:p>
        </p:txBody>
      </p:sp>
      <p:sp>
        <p:nvSpPr>
          <p:cNvPr id="40963" name="object 5"/>
          <p:cNvSpPr/>
          <p:nvPr/>
        </p:nvSpPr>
        <p:spPr>
          <a:xfrm>
            <a:off x="474663" y="2825750"/>
            <a:ext cx="2290762" cy="3011488"/>
          </a:xfrm>
          <a:custGeom>
            <a:avLst/>
            <a:gdLst>
              <a:gd name="T0" fmla="*/ 90499 w 3054985"/>
              <a:gd name="T1" fmla="*/ 0 h 4015104"/>
              <a:gd name="T2" fmla="*/ 73302 w 3054985"/>
              <a:gd name="T3" fmla="*/ 1634 h 4015104"/>
              <a:gd name="T4" fmla="*/ 57195 w 3054985"/>
              <a:gd name="T5" fmla="*/ 6335 h 4015104"/>
              <a:gd name="T6" fmla="*/ 42479 w 3054985"/>
              <a:gd name="T7" fmla="*/ 13797 h 4015104"/>
              <a:gd name="T8" fmla="*/ 29461 w 3054985"/>
              <a:gd name="T9" fmla="*/ 23719 h 4015104"/>
              <a:gd name="T10" fmla="*/ 18441 w 3054985"/>
              <a:gd name="T11" fmla="*/ 35795 h 4015104"/>
              <a:gd name="T12" fmla="*/ 9725 w 3054985"/>
              <a:gd name="T13" fmla="*/ 49722 h 4015104"/>
              <a:gd name="T14" fmla="*/ 3615 w 3054985"/>
              <a:gd name="T15" fmla="*/ 65195 h 4015104"/>
              <a:gd name="T16" fmla="*/ 414 w 3054985"/>
              <a:gd name="T17" fmla="*/ 81912 h 4015104"/>
              <a:gd name="T18" fmla="*/ 0 w 3054985"/>
              <a:gd name="T19" fmla="*/ 624078 h 4015104"/>
              <a:gd name="T20" fmla="*/ 1632 w 3054985"/>
              <a:gd name="T21" fmla="*/ 641302 h 4015104"/>
              <a:gd name="T22" fmla="*/ 6325 w 3054985"/>
              <a:gd name="T23" fmla="*/ 657435 h 4015104"/>
              <a:gd name="T24" fmla="*/ 13776 w 3054985"/>
              <a:gd name="T25" fmla="*/ 672174 h 4015104"/>
              <a:gd name="T26" fmla="*/ 23682 w 3054985"/>
              <a:gd name="T27" fmla="*/ 685214 h 4015104"/>
              <a:gd name="T28" fmla="*/ 35739 w 3054985"/>
              <a:gd name="T29" fmla="*/ 696251 h 4015104"/>
              <a:gd name="T30" fmla="*/ 49643 w 3054985"/>
              <a:gd name="T31" fmla="*/ 704981 h 4015104"/>
              <a:gd name="T32" fmla="*/ 65093 w 3054985"/>
              <a:gd name="T33" fmla="*/ 711101 h 4015104"/>
              <a:gd name="T34" fmla="*/ 81783 w 3054985"/>
              <a:gd name="T35" fmla="*/ 714306 h 4015104"/>
              <a:gd name="T36" fmla="*/ 452486 w 3054985"/>
              <a:gd name="T37" fmla="*/ 714721 h 4015104"/>
              <a:gd name="T38" fmla="*/ 469682 w 3054985"/>
              <a:gd name="T39" fmla="*/ 713088 h 4015104"/>
              <a:gd name="T40" fmla="*/ 485790 w 3054985"/>
              <a:gd name="T41" fmla="*/ 708386 h 4015104"/>
              <a:gd name="T42" fmla="*/ 500506 w 3054985"/>
              <a:gd name="T43" fmla="*/ 700923 h 4015104"/>
              <a:gd name="T44" fmla="*/ 513524 w 3054985"/>
              <a:gd name="T45" fmla="*/ 691001 h 4015104"/>
              <a:gd name="T46" fmla="*/ 524543 w 3054985"/>
              <a:gd name="T47" fmla="*/ 678925 h 4015104"/>
              <a:gd name="T48" fmla="*/ 533260 w 3054985"/>
              <a:gd name="T49" fmla="*/ 664999 h 4015104"/>
              <a:gd name="T50" fmla="*/ 539369 w 3054985"/>
              <a:gd name="T51" fmla="*/ 649524 h 4015104"/>
              <a:gd name="T52" fmla="*/ 542571 w 3054985"/>
              <a:gd name="T53" fmla="*/ 632808 h 4015104"/>
              <a:gd name="T54" fmla="*/ 542984 w 3054985"/>
              <a:gd name="T55" fmla="*/ 90641 h 4015104"/>
              <a:gd name="T56" fmla="*/ 541352 w 3054985"/>
              <a:gd name="T57" fmla="*/ 73417 h 4015104"/>
              <a:gd name="T58" fmla="*/ 536660 w 3054985"/>
              <a:gd name="T59" fmla="*/ 57284 h 4015104"/>
              <a:gd name="T60" fmla="*/ 529208 w 3054985"/>
              <a:gd name="T61" fmla="*/ 42547 h 4015104"/>
              <a:gd name="T62" fmla="*/ 519303 w 3054985"/>
              <a:gd name="T63" fmla="*/ 29507 h 4015104"/>
              <a:gd name="T64" fmla="*/ 507245 w 3054985"/>
              <a:gd name="T65" fmla="*/ 18470 h 4015104"/>
              <a:gd name="T66" fmla="*/ 493340 w 3054985"/>
              <a:gd name="T67" fmla="*/ 9740 h 4015104"/>
              <a:gd name="T68" fmla="*/ 477891 w 3054985"/>
              <a:gd name="T69" fmla="*/ 3620 h 4015104"/>
              <a:gd name="T70" fmla="*/ 461201 w 3054985"/>
              <a:gd name="T71" fmla="*/ 415 h 4015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54985" h="4015104">
                <a:moveTo>
                  <a:pt x="2545537" y="0"/>
                </a:moveTo>
                <a:lnTo>
                  <a:pt x="509117" y="0"/>
                </a:lnTo>
                <a:lnTo>
                  <a:pt x="460086" y="2330"/>
                </a:lnTo>
                <a:lnTo>
                  <a:pt x="412373" y="9180"/>
                </a:lnTo>
                <a:lnTo>
                  <a:pt x="366192" y="20335"/>
                </a:lnTo>
                <a:lnTo>
                  <a:pt x="321757" y="35582"/>
                </a:lnTo>
                <a:lnTo>
                  <a:pt x="279280" y="54709"/>
                </a:lnTo>
                <a:lnTo>
                  <a:pt x="238975" y="77500"/>
                </a:lnTo>
                <a:lnTo>
                  <a:pt x="201056" y="103744"/>
                </a:lnTo>
                <a:lnTo>
                  <a:pt x="165736" y="133227"/>
                </a:lnTo>
                <a:lnTo>
                  <a:pt x="133227" y="165736"/>
                </a:lnTo>
                <a:lnTo>
                  <a:pt x="103744" y="201056"/>
                </a:lnTo>
                <a:lnTo>
                  <a:pt x="77500" y="238975"/>
                </a:lnTo>
                <a:lnTo>
                  <a:pt x="54709" y="279280"/>
                </a:lnTo>
                <a:lnTo>
                  <a:pt x="35582" y="321757"/>
                </a:lnTo>
                <a:lnTo>
                  <a:pt x="20335" y="366192"/>
                </a:lnTo>
                <a:lnTo>
                  <a:pt x="9180" y="412373"/>
                </a:lnTo>
                <a:lnTo>
                  <a:pt x="2330" y="460086"/>
                </a:lnTo>
                <a:lnTo>
                  <a:pt x="0" y="509117"/>
                </a:lnTo>
                <a:lnTo>
                  <a:pt x="0" y="3505365"/>
                </a:lnTo>
                <a:lnTo>
                  <a:pt x="2330" y="3554396"/>
                </a:lnTo>
                <a:lnTo>
                  <a:pt x="9180" y="3602109"/>
                </a:lnTo>
                <a:lnTo>
                  <a:pt x="20335" y="3648291"/>
                </a:lnTo>
                <a:lnTo>
                  <a:pt x="35582" y="3692727"/>
                </a:lnTo>
                <a:lnTo>
                  <a:pt x="54709" y="3735204"/>
                </a:lnTo>
                <a:lnTo>
                  <a:pt x="77500" y="3775510"/>
                </a:lnTo>
                <a:lnTo>
                  <a:pt x="103744" y="3813430"/>
                </a:lnTo>
                <a:lnTo>
                  <a:pt x="133227" y="3848752"/>
                </a:lnTo>
                <a:lnTo>
                  <a:pt x="165736" y="3881261"/>
                </a:lnTo>
                <a:lnTo>
                  <a:pt x="201056" y="3910745"/>
                </a:lnTo>
                <a:lnTo>
                  <a:pt x="238975" y="3936990"/>
                </a:lnTo>
                <a:lnTo>
                  <a:pt x="279280" y="3959783"/>
                </a:lnTo>
                <a:lnTo>
                  <a:pt x="321757" y="3978910"/>
                </a:lnTo>
                <a:lnTo>
                  <a:pt x="366192" y="3994159"/>
                </a:lnTo>
                <a:lnTo>
                  <a:pt x="412373" y="4005314"/>
                </a:lnTo>
                <a:lnTo>
                  <a:pt x="460086" y="4012164"/>
                </a:lnTo>
                <a:lnTo>
                  <a:pt x="509117" y="4014495"/>
                </a:lnTo>
                <a:lnTo>
                  <a:pt x="2545537" y="4014495"/>
                </a:lnTo>
                <a:lnTo>
                  <a:pt x="2594568" y="4012164"/>
                </a:lnTo>
                <a:lnTo>
                  <a:pt x="2642281" y="4005314"/>
                </a:lnTo>
                <a:lnTo>
                  <a:pt x="2688462" y="3994159"/>
                </a:lnTo>
                <a:lnTo>
                  <a:pt x="2732897" y="3978910"/>
                </a:lnTo>
                <a:lnTo>
                  <a:pt x="2775374" y="3959783"/>
                </a:lnTo>
                <a:lnTo>
                  <a:pt x="2815679" y="3936990"/>
                </a:lnTo>
                <a:lnTo>
                  <a:pt x="2853598" y="3910745"/>
                </a:lnTo>
                <a:lnTo>
                  <a:pt x="2888918" y="3881261"/>
                </a:lnTo>
                <a:lnTo>
                  <a:pt x="2921427" y="3848752"/>
                </a:lnTo>
                <a:lnTo>
                  <a:pt x="2950909" y="3813430"/>
                </a:lnTo>
                <a:lnTo>
                  <a:pt x="2977153" y="3775510"/>
                </a:lnTo>
                <a:lnTo>
                  <a:pt x="2999945" y="3735204"/>
                </a:lnTo>
                <a:lnTo>
                  <a:pt x="3019072" y="3692727"/>
                </a:lnTo>
                <a:lnTo>
                  <a:pt x="3034319" y="3648291"/>
                </a:lnTo>
                <a:lnTo>
                  <a:pt x="3045474" y="3602109"/>
                </a:lnTo>
                <a:lnTo>
                  <a:pt x="3052324" y="3554396"/>
                </a:lnTo>
                <a:lnTo>
                  <a:pt x="3054654" y="3505365"/>
                </a:lnTo>
                <a:lnTo>
                  <a:pt x="3054654" y="509117"/>
                </a:lnTo>
                <a:lnTo>
                  <a:pt x="3052324" y="460086"/>
                </a:lnTo>
                <a:lnTo>
                  <a:pt x="3045474" y="412373"/>
                </a:lnTo>
                <a:lnTo>
                  <a:pt x="3034319" y="366192"/>
                </a:lnTo>
                <a:lnTo>
                  <a:pt x="3019072" y="321757"/>
                </a:lnTo>
                <a:lnTo>
                  <a:pt x="2999945" y="279280"/>
                </a:lnTo>
                <a:lnTo>
                  <a:pt x="2977153" y="238975"/>
                </a:lnTo>
                <a:lnTo>
                  <a:pt x="2950909" y="201056"/>
                </a:lnTo>
                <a:lnTo>
                  <a:pt x="2921427" y="165736"/>
                </a:lnTo>
                <a:lnTo>
                  <a:pt x="2888918" y="133227"/>
                </a:lnTo>
                <a:lnTo>
                  <a:pt x="2853598" y="103744"/>
                </a:lnTo>
                <a:lnTo>
                  <a:pt x="2815679" y="77500"/>
                </a:lnTo>
                <a:lnTo>
                  <a:pt x="2775374" y="54709"/>
                </a:lnTo>
                <a:lnTo>
                  <a:pt x="2732897" y="35582"/>
                </a:lnTo>
                <a:lnTo>
                  <a:pt x="2688462" y="20335"/>
                </a:lnTo>
                <a:lnTo>
                  <a:pt x="2642281" y="9180"/>
                </a:lnTo>
                <a:lnTo>
                  <a:pt x="2594568" y="2330"/>
                </a:lnTo>
                <a:lnTo>
                  <a:pt x="25455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64" name="object 7"/>
          <p:cNvSpPr>
            <a:spLocks noChangeArrowheads="1"/>
          </p:cNvSpPr>
          <p:nvPr/>
        </p:nvSpPr>
        <p:spPr>
          <a:xfrm>
            <a:off x="525463" y="2038350"/>
            <a:ext cx="1958975" cy="3413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0965" name="object 8"/>
          <p:cNvSpPr>
            <a:spLocks noChangeArrowheads="1"/>
          </p:cNvSpPr>
          <p:nvPr/>
        </p:nvSpPr>
        <p:spPr>
          <a:xfrm>
            <a:off x="2279650" y="2038350"/>
            <a:ext cx="255588" cy="3413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0966" name="object 9"/>
          <p:cNvSpPr>
            <a:spLocks noChangeArrowheads="1"/>
          </p:cNvSpPr>
          <p:nvPr/>
        </p:nvSpPr>
        <p:spPr>
          <a:xfrm>
            <a:off x="2330450" y="2038350"/>
            <a:ext cx="298450" cy="3413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0967" name="object 10"/>
          <p:cNvSpPr>
            <a:spLocks noChangeArrowheads="1"/>
          </p:cNvSpPr>
          <p:nvPr/>
        </p:nvSpPr>
        <p:spPr>
          <a:xfrm>
            <a:off x="444500" y="2220913"/>
            <a:ext cx="2263775" cy="3413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0968" name="object 11"/>
          <p:cNvSpPr>
            <a:spLocks noChangeArrowheads="1"/>
          </p:cNvSpPr>
          <p:nvPr/>
        </p:nvSpPr>
        <p:spPr>
          <a:xfrm>
            <a:off x="508000" y="2403475"/>
            <a:ext cx="2095500" cy="3413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0969" name="object 12"/>
          <p:cNvSpPr>
            <a:spLocks noChangeArrowheads="1"/>
          </p:cNvSpPr>
          <p:nvPr/>
        </p:nvSpPr>
        <p:spPr>
          <a:xfrm>
            <a:off x="2398713" y="2403475"/>
            <a:ext cx="246062" cy="34131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15" name="object 15"/>
          <p:cNvSpPr txBox="1"/>
          <p:nvPr/>
        </p:nvSpPr>
        <p:spPr>
          <a:xfrm>
            <a:off x="711200" y="1154113"/>
            <a:ext cx="4318000" cy="255587"/>
          </a:xfrm>
          <a:prstGeom prst="rect">
            <a:avLst/>
          </a:prstGeom>
        </p:spPr>
        <p:txBody>
          <a:bodyPr lIns="0" tIns="9525" rIns="0" bIns="0">
            <a:spAutoFit/>
          </a:bodyPr>
          <a:lstStyle/>
          <a:p>
            <a:pPr marL="9525">
              <a:spcBef>
                <a:spcPts val="75"/>
              </a:spcBef>
              <a:defRPr/>
            </a:pPr>
            <a:r>
              <a:rPr sz="1600" b="1" spc="-4">
                <a:solidFill>
                  <a:srgbClr val="595958"/>
                </a:solidFill>
                <a:latin typeface="Arial"/>
                <a:cs typeface="Arial"/>
              </a:rPr>
              <a:t>Key attributes </a:t>
            </a:r>
            <a:r>
              <a:rPr sz="1600" b="1">
                <a:solidFill>
                  <a:srgbClr val="595958"/>
                </a:solidFill>
                <a:latin typeface="Arial"/>
                <a:cs typeface="Arial"/>
              </a:rPr>
              <a:t>of </a:t>
            </a:r>
            <a:r>
              <a:rPr sz="1600" b="1" spc="-4">
                <a:solidFill>
                  <a:srgbClr val="595958"/>
                </a:solidFill>
                <a:latin typeface="Arial"/>
                <a:cs typeface="Arial"/>
              </a:rPr>
              <a:t>a </a:t>
            </a:r>
            <a:r>
              <a:rPr sz="1600" b="1">
                <a:solidFill>
                  <a:srgbClr val="595958"/>
                </a:solidFill>
                <a:latin typeface="Arial"/>
                <a:cs typeface="Arial"/>
              </a:rPr>
              <a:t>smart </a:t>
            </a:r>
            <a:r>
              <a:rPr sz="1600" b="1" spc="-4">
                <a:solidFill>
                  <a:srgbClr val="595958"/>
                </a:solidFill>
                <a:latin typeface="Arial"/>
                <a:cs typeface="Arial"/>
              </a:rPr>
              <a:t>contract</a:t>
            </a:r>
            <a:r>
              <a:rPr sz="1600" b="1" spc="4">
                <a:solidFill>
                  <a:srgbClr val="595958"/>
                </a:solidFill>
                <a:latin typeface="Arial"/>
                <a:cs typeface="Arial"/>
              </a:rPr>
              <a:t> </a:t>
            </a:r>
            <a:r>
              <a:rPr sz="1600" b="1" spc="-4">
                <a:solidFill>
                  <a:srgbClr val="595958"/>
                </a:solidFill>
                <a:latin typeface="Arial"/>
                <a:cs typeface="Arial"/>
              </a:rPr>
              <a:t>include:</a:t>
            </a:r>
            <a:endParaRPr sz="1600" b="1">
              <a:latin typeface="Arial"/>
              <a:cs typeface="Arial"/>
            </a:endParaRPr>
          </a:p>
        </p:txBody>
      </p:sp>
      <p:sp>
        <p:nvSpPr>
          <p:cNvPr id="40971" name="object 18"/>
          <p:cNvSpPr/>
          <p:nvPr/>
        </p:nvSpPr>
        <p:spPr>
          <a:xfrm>
            <a:off x="3368675" y="2825750"/>
            <a:ext cx="2290763" cy="3011488"/>
          </a:xfrm>
          <a:custGeom>
            <a:avLst/>
            <a:gdLst>
              <a:gd name="T0" fmla="*/ 90499 w 3054984"/>
              <a:gd name="T1" fmla="*/ 0 h 4015104"/>
              <a:gd name="T2" fmla="*/ 73302 w 3054984"/>
              <a:gd name="T3" fmla="*/ 1634 h 4015104"/>
              <a:gd name="T4" fmla="*/ 57195 w 3054984"/>
              <a:gd name="T5" fmla="*/ 6335 h 4015104"/>
              <a:gd name="T6" fmla="*/ 42480 w 3054984"/>
              <a:gd name="T7" fmla="*/ 13797 h 4015104"/>
              <a:gd name="T8" fmla="*/ 29461 w 3054984"/>
              <a:gd name="T9" fmla="*/ 23719 h 4015104"/>
              <a:gd name="T10" fmla="*/ 18441 w 3054984"/>
              <a:gd name="T11" fmla="*/ 35795 h 4015104"/>
              <a:gd name="T12" fmla="*/ 9725 w 3054984"/>
              <a:gd name="T13" fmla="*/ 49722 h 4015104"/>
              <a:gd name="T14" fmla="*/ 3615 w 3054984"/>
              <a:gd name="T15" fmla="*/ 65195 h 4015104"/>
              <a:gd name="T16" fmla="*/ 414 w 3054984"/>
              <a:gd name="T17" fmla="*/ 81912 h 4015104"/>
              <a:gd name="T18" fmla="*/ 0 w 3054984"/>
              <a:gd name="T19" fmla="*/ 624080 h 4015104"/>
              <a:gd name="T20" fmla="*/ 1632 w 3054984"/>
              <a:gd name="T21" fmla="*/ 641305 h 4015104"/>
              <a:gd name="T22" fmla="*/ 6325 w 3054984"/>
              <a:gd name="T23" fmla="*/ 657438 h 4015104"/>
              <a:gd name="T24" fmla="*/ 13776 w 3054984"/>
              <a:gd name="T25" fmla="*/ 672176 h 4015104"/>
              <a:gd name="T26" fmla="*/ 23682 w 3054984"/>
              <a:gd name="T27" fmla="*/ 685215 h 4015104"/>
              <a:gd name="T28" fmla="*/ 35739 w 3054984"/>
              <a:gd name="T29" fmla="*/ 696251 h 4015104"/>
              <a:gd name="T30" fmla="*/ 49644 w 3054984"/>
              <a:gd name="T31" fmla="*/ 704981 h 4015104"/>
              <a:gd name="T32" fmla="*/ 65093 w 3054984"/>
              <a:gd name="T33" fmla="*/ 711102 h 4015104"/>
              <a:gd name="T34" fmla="*/ 81783 w 3054984"/>
              <a:gd name="T35" fmla="*/ 714306 h 4015104"/>
              <a:gd name="T36" fmla="*/ 452488 w 3054984"/>
              <a:gd name="T37" fmla="*/ 714721 h 4015104"/>
              <a:gd name="T38" fmla="*/ 469685 w 3054984"/>
              <a:gd name="T39" fmla="*/ 713088 h 4015104"/>
              <a:gd name="T40" fmla="*/ 485792 w 3054984"/>
              <a:gd name="T41" fmla="*/ 708386 h 4015104"/>
              <a:gd name="T42" fmla="*/ 500507 w 3054984"/>
              <a:gd name="T43" fmla="*/ 700923 h 4015104"/>
              <a:gd name="T44" fmla="*/ 513526 w 3054984"/>
              <a:gd name="T45" fmla="*/ 691003 h 4015104"/>
              <a:gd name="T46" fmla="*/ 524545 w 3054984"/>
              <a:gd name="T47" fmla="*/ 678926 h 4015104"/>
              <a:gd name="T48" fmla="*/ 533262 w 3054984"/>
              <a:gd name="T49" fmla="*/ 665000 h 4015104"/>
              <a:gd name="T50" fmla="*/ 539372 w 3054984"/>
              <a:gd name="T51" fmla="*/ 649526 h 4015104"/>
              <a:gd name="T52" fmla="*/ 542572 w 3054984"/>
              <a:gd name="T53" fmla="*/ 632810 h 4015104"/>
              <a:gd name="T54" fmla="*/ 542987 w 3054984"/>
              <a:gd name="T55" fmla="*/ 90641 h 4015104"/>
              <a:gd name="T56" fmla="*/ 541355 w 3054984"/>
              <a:gd name="T57" fmla="*/ 73417 h 4015104"/>
              <a:gd name="T58" fmla="*/ 536661 w 3054984"/>
              <a:gd name="T59" fmla="*/ 57284 h 4015104"/>
              <a:gd name="T60" fmla="*/ 529210 w 3054984"/>
              <a:gd name="T61" fmla="*/ 42547 h 4015104"/>
              <a:gd name="T62" fmla="*/ 519305 w 3054984"/>
              <a:gd name="T63" fmla="*/ 29507 h 4015104"/>
              <a:gd name="T64" fmla="*/ 507248 w 3054984"/>
              <a:gd name="T65" fmla="*/ 18470 h 4015104"/>
              <a:gd name="T66" fmla="*/ 493343 w 3054984"/>
              <a:gd name="T67" fmla="*/ 9740 h 4015104"/>
              <a:gd name="T68" fmla="*/ 477894 w 3054984"/>
              <a:gd name="T69" fmla="*/ 3620 h 4015104"/>
              <a:gd name="T70" fmla="*/ 461203 w 3054984"/>
              <a:gd name="T71" fmla="*/ 415 h 4015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54984" h="4015104">
                <a:moveTo>
                  <a:pt x="2545537" y="0"/>
                </a:moveTo>
                <a:lnTo>
                  <a:pt x="509117" y="0"/>
                </a:lnTo>
                <a:lnTo>
                  <a:pt x="460086" y="2330"/>
                </a:lnTo>
                <a:lnTo>
                  <a:pt x="412373" y="9180"/>
                </a:lnTo>
                <a:lnTo>
                  <a:pt x="366192" y="20335"/>
                </a:lnTo>
                <a:lnTo>
                  <a:pt x="321757" y="35582"/>
                </a:lnTo>
                <a:lnTo>
                  <a:pt x="279280" y="54709"/>
                </a:lnTo>
                <a:lnTo>
                  <a:pt x="238975" y="77500"/>
                </a:lnTo>
                <a:lnTo>
                  <a:pt x="201056" y="103744"/>
                </a:lnTo>
                <a:lnTo>
                  <a:pt x="165736" y="133227"/>
                </a:lnTo>
                <a:lnTo>
                  <a:pt x="133227" y="165736"/>
                </a:lnTo>
                <a:lnTo>
                  <a:pt x="103744" y="201056"/>
                </a:lnTo>
                <a:lnTo>
                  <a:pt x="77500" y="238975"/>
                </a:lnTo>
                <a:lnTo>
                  <a:pt x="54709" y="279280"/>
                </a:lnTo>
                <a:lnTo>
                  <a:pt x="35582" y="321757"/>
                </a:lnTo>
                <a:lnTo>
                  <a:pt x="20335" y="366192"/>
                </a:lnTo>
                <a:lnTo>
                  <a:pt x="9180" y="412373"/>
                </a:lnTo>
                <a:lnTo>
                  <a:pt x="2330" y="460086"/>
                </a:lnTo>
                <a:lnTo>
                  <a:pt x="0" y="509117"/>
                </a:lnTo>
                <a:lnTo>
                  <a:pt x="0" y="3505377"/>
                </a:lnTo>
                <a:lnTo>
                  <a:pt x="2330" y="3554409"/>
                </a:lnTo>
                <a:lnTo>
                  <a:pt x="9180" y="3602122"/>
                </a:lnTo>
                <a:lnTo>
                  <a:pt x="20335" y="3648302"/>
                </a:lnTo>
                <a:lnTo>
                  <a:pt x="35582" y="3692738"/>
                </a:lnTo>
                <a:lnTo>
                  <a:pt x="54709" y="3735214"/>
                </a:lnTo>
                <a:lnTo>
                  <a:pt x="77500" y="3775519"/>
                </a:lnTo>
                <a:lnTo>
                  <a:pt x="103744" y="3813438"/>
                </a:lnTo>
                <a:lnTo>
                  <a:pt x="133227" y="3848759"/>
                </a:lnTo>
                <a:lnTo>
                  <a:pt x="165736" y="3881267"/>
                </a:lnTo>
                <a:lnTo>
                  <a:pt x="201056" y="3910750"/>
                </a:lnTo>
                <a:lnTo>
                  <a:pt x="238975" y="3936994"/>
                </a:lnTo>
                <a:lnTo>
                  <a:pt x="279280" y="3959786"/>
                </a:lnTo>
                <a:lnTo>
                  <a:pt x="321757" y="3978912"/>
                </a:lnTo>
                <a:lnTo>
                  <a:pt x="366192" y="3994160"/>
                </a:lnTo>
                <a:lnTo>
                  <a:pt x="412373" y="4005315"/>
                </a:lnTo>
                <a:lnTo>
                  <a:pt x="460086" y="4012164"/>
                </a:lnTo>
                <a:lnTo>
                  <a:pt x="509117" y="4014495"/>
                </a:lnTo>
                <a:lnTo>
                  <a:pt x="2545537" y="4014495"/>
                </a:lnTo>
                <a:lnTo>
                  <a:pt x="2594568" y="4012164"/>
                </a:lnTo>
                <a:lnTo>
                  <a:pt x="2642281" y="4005315"/>
                </a:lnTo>
                <a:lnTo>
                  <a:pt x="2688462" y="3994160"/>
                </a:lnTo>
                <a:lnTo>
                  <a:pt x="2732897" y="3978912"/>
                </a:lnTo>
                <a:lnTo>
                  <a:pt x="2775374" y="3959786"/>
                </a:lnTo>
                <a:lnTo>
                  <a:pt x="2815679" y="3936994"/>
                </a:lnTo>
                <a:lnTo>
                  <a:pt x="2853598" y="3910750"/>
                </a:lnTo>
                <a:lnTo>
                  <a:pt x="2888918" y="3881267"/>
                </a:lnTo>
                <a:lnTo>
                  <a:pt x="2921427" y="3848759"/>
                </a:lnTo>
                <a:lnTo>
                  <a:pt x="2950909" y="3813438"/>
                </a:lnTo>
                <a:lnTo>
                  <a:pt x="2977153" y="3775519"/>
                </a:lnTo>
                <a:lnTo>
                  <a:pt x="2999945" y="3735214"/>
                </a:lnTo>
                <a:lnTo>
                  <a:pt x="3019072" y="3692738"/>
                </a:lnTo>
                <a:lnTo>
                  <a:pt x="3034319" y="3648302"/>
                </a:lnTo>
                <a:lnTo>
                  <a:pt x="3045474" y="3602122"/>
                </a:lnTo>
                <a:lnTo>
                  <a:pt x="3052324" y="3554409"/>
                </a:lnTo>
                <a:lnTo>
                  <a:pt x="3054654" y="3505377"/>
                </a:lnTo>
                <a:lnTo>
                  <a:pt x="3054654" y="509117"/>
                </a:lnTo>
                <a:lnTo>
                  <a:pt x="3052324" y="460086"/>
                </a:lnTo>
                <a:lnTo>
                  <a:pt x="3045474" y="412373"/>
                </a:lnTo>
                <a:lnTo>
                  <a:pt x="3034319" y="366192"/>
                </a:lnTo>
                <a:lnTo>
                  <a:pt x="3019072" y="321757"/>
                </a:lnTo>
                <a:lnTo>
                  <a:pt x="2999945" y="279280"/>
                </a:lnTo>
                <a:lnTo>
                  <a:pt x="2977153" y="238975"/>
                </a:lnTo>
                <a:lnTo>
                  <a:pt x="2950909" y="201056"/>
                </a:lnTo>
                <a:lnTo>
                  <a:pt x="2921427" y="165736"/>
                </a:lnTo>
                <a:lnTo>
                  <a:pt x="2888918" y="133227"/>
                </a:lnTo>
                <a:lnTo>
                  <a:pt x="2853598" y="103744"/>
                </a:lnTo>
                <a:lnTo>
                  <a:pt x="2815679" y="77500"/>
                </a:lnTo>
                <a:lnTo>
                  <a:pt x="2775374" y="54709"/>
                </a:lnTo>
                <a:lnTo>
                  <a:pt x="2732897" y="35582"/>
                </a:lnTo>
                <a:lnTo>
                  <a:pt x="2688462" y="20335"/>
                </a:lnTo>
                <a:lnTo>
                  <a:pt x="2642281" y="9180"/>
                </a:lnTo>
                <a:lnTo>
                  <a:pt x="2594568" y="2330"/>
                </a:lnTo>
                <a:lnTo>
                  <a:pt x="25455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72" name="object 24"/>
          <p:cNvSpPr/>
          <p:nvPr/>
        </p:nvSpPr>
        <p:spPr>
          <a:xfrm>
            <a:off x="6275388" y="2825750"/>
            <a:ext cx="2290762" cy="3011488"/>
          </a:xfrm>
          <a:custGeom>
            <a:avLst/>
            <a:gdLst>
              <a:gd name="T0" fmla="*/ 90499 w 3054984"/>
              <a:gd name="T1" fmla="*/ 0 h 4015104"/>
              <a:gd name="T2" fmla="*/ 73302 w 3054984"/>
              <a:gd name="T3" fmla="*/ 1634 h 4015104"/>
              <a:gd name="T4" fmla="*/ 57195 w 3054984"/>
              <a:gd name="T5" fmla="*/ 6335 h 4015104"/>
              <a:gd name="T6" fmla="*/ 42479 w 3054984"/>
              <a:gd name="T7" fmla="*/ 13797 h 4015104"/>
              <a:gd name="T8" fmla="*/ 29461 w 3054984"/>
              <a:gd name="T9" fmla="*/ 23719 h 4015104"/>
              <a:gd name="T10" fmla="*/ 18441 w 3054984"/>
              <a:gd name="T11" fmla="*/ 35795 h 4015104"/>
              <a:gd name="T12" fmla="*/ 9725 w 3054984"/>
              <a:gd name="T13" fmla="*/ 49722 h 4015104"/>
              <a:gd name="T14" fmla="*/ 3615 w 3054984"/>
              <a:gd name="T15" fmla="*/ 65195 h 4015104"/>
              <a:gd name="T16" fmla="*/ 414 w 3054984"/>
              <a:gd name="T17" fmla="*/ 81912 h 4015104"/>
              <a:gd name="T18" fmla="*/ 0 w 3054984"/>
              <a:gd name="T19" fmla="*/ 624078 h 4015104"/>
              <a:gd name="T20" fmla="*/ 1632 w 3054984"/>
              <a:gd name="T21" fmla="*/ 641302 h 4015104"/>
              <a:gd name="T22" fmla="*/ 6325 w 3054984"/>
              <a:gd name="T23" fmla="*/ 657435 h 4015104"/>
              <a:gd name="T24" fmla="*/ 13776 w 3054984"/>
              <a:gd name="T25" fmla="*/ 672174 h 4015104"/>
              <a:gd name="T26" fmla="*/ 23682 w 3054984"/>
              <a:gd name="T27" fmla="*/ 685212 h 4015104"/>
              <a:gd name="T28" fmla="*/ 35739 w 3054984"/>
              <a:gd name="T29" fmla="*/ 696249 h 4015104"/>
              <a:gd name="T30" fmla="*/ 49643 w 3054984"/>
              <a:gd name="T31" fmla="*/ 704980 h 4015104"/>
              <a:gd name="T32" fmla="*/ 65093 w 3054984"/>
              <a:gd name="T33" fmla="*/ 711099 h 4015104"/>
              <a:gd name="T34" fmla="*/ 81783 w 3054984"/>
              <a:gd name="T35" fmla="*/ 714304 h 4015104"/>
              <a:gd name="T36" fmla="*/ 452487 w 3054984"/>
              <a:gd name="T37" fmla="*/ 714719 h 4015104"/>
              <a:gd name="T38" fmla="*/ 469684 w 3054984"/>
              <a:gd name="T39" fmla="*/ 713085 h 4015104"/>
              <a:gd name="T40" fmla="*/ 485791 w 3054984"/>
              <a:gd name="T41" fmla="*/ 708384 h 4015104"/>
              <a:gd name="T42" fmla="*/ 500507 w 3054984"/>
              <a:gd name="T43" fmla="*/ 700921 h 4015104"/>
              <a:gd name="T44" fmla="*/ 513525 w 3054984"/>
              <a:gd name="T45" fmla="*/ 691000 h 4015104"/>
              <a:gd name="T46" fmla="*/ 524544 w 3054984"/>
              <a:gd name="T47" fmla="*/ 678924 h 4015104"/>
              <a:gd name="T48" fmla="*/ 533261 w 3054984"/>
              <a:gd name="T49" fmla="*/ 664997 h 4015104"/>
              <a:gd name="T50" fmla="*/ 539370 w 3054984"/>
              <a:gd name="T51" fmla="*/ 649524 h 4015104"/>
              <a:gd name="T52" fmla="*/ 542572 w 3054984"/>
              <a:gd name="T53" fmla="*/ 632808 h 4015104"/>
              <a:gd name="T54" fmla="*/ 542985 w 3054984"/>
              <a:gd name="T55" fmla="*/ 90641 h 4015104"/>
              <a:gd name="T56" fmla="*/ 541353 w 3054984"/>
              <a:gd name="T57" fmla="*/ 73417 h 4015104"/>
              <a:gd name="T58" fmla="*/ 536660 w 3054984"/>
              <a:gd name="T59" fmla="*/ 57284 h 4015104"/>
              <a:gd name="T60" fmla="*/ 529209 w 3054984"/>
              <a:gd name="T61" fmla="*/ 42547 h 4015104"/>
              <a:gd name="T62" fmla="*/ 519304 w 3054984"/>
              <a:gd name="T63" fmla="*/ 29507 h 4015104"/>
              <a:gd name="T64" fmla="*/ 507247 w 3054984"/>
              <a:gd name="T65" fmla="*/ 18470 h 4015104"/>
              <a:gd name="T66" fmla="*/ 493341 w 3054984"/>
              <a:gd name="T67" fmla="*/ 9740 h 4015104"/>
              <a:gd name="T68" fmla="*/ 477892 w 3054984"/>
              <a:gd name="T69" fmla="*/ 3620 h 4015104"/>
              <a:gd name="T70" fmla="*/ 461201 w 3054984"/>
              <a:gd name="T71" fmla="*/ 415 h 4015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54984" h="4015104">
                <a:moveTo>
                  <a:pt x="2545537" y="0"/>
                </a:moveTo>
                <a:lnTo>
                  <a:pt x="509117" y="0"/>
                </a:lnTo>
                <a:lnTo>
                  <a:pt x="460086" y="2330"/>
                </a:lnTo>
                <a:lnTo>
                  <a:pt x="412373" y="9180"/>
                </a:lnTo>
                <a:lnTo>
                  <a:pt x="366192" y="20335"/>
                </a:lnTo>
                <a:lnTo>
                  <a:pt x="321757" y="35582"/>
                </a:lnTo>
                <a:lnTo>
                  <a:pt x="279280" y="54709"/>
                </a:lnTo>
                <a:lnTo>
                  <a:pt x="238975" y="77500"/>
                </a:lnTo>
                <a:lnTo>
                  <a:pt x="201056" y="103744"/>
                </a:lnTo>
                <a:lnTo>
                  <a:pt x="165736" y="133227"/>
                </a:lnTo>
                <a:lnTo>
                  <a:pt x="133227" y="165736"/>
                </a:lnTo>
                <a:lnTo>
                  <a:pt x="103744" y="201056"/>
                </a:lnTo>
                <a:lnTo>
                  <a:pt x="77500" y="238975"/>
                </a:lnTo>
                <a:lnTo>
                  <a:pt x="54709" y="279280"/>
                </a:lnTo>
                <a:lnTo>
                  <a:pt x="35582" y="321757"/>
                </a:lnTo>
                <a:lnTo>
                  <a:pt x="20335" y="366192"/>
                </a:lnTo>
                <a:lnTo>
                  <a:pt x="9180" y="412373"/>
                </a:lnTo>
                <a:lnTo>
                  <a:pt x="2330" y="460086"/>
                </a:lnTo>
                <a:lnTo>
                  <a:pt x="0" y="509117"/>
                </a:lnTo>
                <a:lnTo>
                  <a:pt x="0" y="3505365"/>
                </a:lnTo>
                <a:lnTo>
                  <a:pt x="2330" y="3554396"/>
                </a:lnTo>
                <a:lnTo>
                  <a:pt x="9180" y="3602109"/>
                </a:lnTo>
                <a:lnTo>
                  <a:pt x="20335" y="3648290"/>
                </a:lnTo>
                <a:lnTo>
                  <a:pt x="35582" y="3692725"/>
                </a:lnTo>
                <a:lnTo>
                  <a:pt x="54709" y="3735202"/>
                </a:lnTo>
                <a:lnTo>
                  <a:pt x="77500" y="3775506"/>
                </a:lnTo>
                <a:lnTo>
                  <a:pt x="103744" y="3813426"/>
                </a:lnTo>
                <a:lnTo>
                  <a:pt x="133227" y="3848746"/>
                </a:lnTo>
                <a:lnTo>
                  <a:pt x="165736" y="3881254"/>
                </a:lnTo>
                <a:lnTo>
                  <a:pt x="201056" y="3910737"/>
                </a:lnTo>
                <a:lnTo>
                  <a:pt x="238975" y="3936981"/>
                </a:lnTo>
                <a:lnTo>
                  <a:pt x="279280" y="3959773"/>
                </a:lnTo>
                <a:lnTo>
                  <a:pt x="321757" y="3978899"/>
                </a:lnTo>
                <a:lnTo>
                  <a:pt x="366192" y="3994147"/>
                </a:lnTo>
                <a:lnTo>
                  <a:pt x="412373" y="4005302"/>
                </a:lnTo>
                <a:lnTo>
                  <a:pt x="460086" y="4012152"/>
                </a:lnTo>
                <a:lnTo>
                  <a:pt x="509117" y="4014482"/>
                </a:lnTo>
                <a:lnTo>
                  <a:pt x="2545537" y="4014482"/>
                </a:lnTo>
                <a:lnTo>
                  <a:pt x="2594568" y="4012152"/>
                </a:lnTo>
                <a:lnTo>
                  <a:pt x="2642281" y="4005302"/>
                </a:lnTo>
                <a:lnTo>
                  <a:pt x="2688462" y="3994147"/>
                </a:lnTo>
                <a:lnTo>
                  <a:pt x="2732897" y="3978899"/>
                </a:lnTo>
                <a:lnTo>
                  <a:pt x="2775374" y="3959773"/>
                </a:lnTo>
                <a:lnTo>
                  <a:pt x="2815679" y="3936981"/>
                </a:lnTo>
                <a:lnTo>
                  <a:pt x="2853598" y="3910737"/>
                </a:lnTo>
                <a:lnTo>
                  <a:pt x="2888918" y="3881254"/>
                </a:lnTo>
                <a:lnTo>
                  <a:pt x="2921427" y="3848746"/>
                </a:lnTo>
                <a:lnTo>
                  <a:pt x="2950909" y="3813426"/>
                </a:lnTo>
                <a:lnTo>
                  <a:pt x="2977153" y="3775506"/>
                </a:lnTo>
                <a:lnTo>
                  <a:pt x="2999945" y="3735202"/>
                </a:lnTo>
                <a:lnTo>
                  <a:pt x="3019072" y="3692725"/>
                </a:lnTo>
                <a:lnTo>
                  <a:pt x="3034319" y="3648290"/>
                </a:lnTo>
                <a:lnTo>
                  <a:pt x="3045474" y="3602109"/>
                </a:lnTo>
                <a:lnTo>
                  <a:pt x="3052324" y="3554396"/>
                </a:lnTo>
                <a:lnTo>
                  <a:pt x="3054654" y="3505365"/>
                </a:lnTo>
                <a:lnTo>
                  <a:pt x="3054654" y="509117"/>
                </a:lnTo>
                <a:lnTo>
                  <a:pt x="3052324" y="460086"/>
                </a:lnTo>
                <a:lnTo>
                  <a:pt x="3045474" y="412373"/>
                </a:lnTo>
                <a:lnTo>
                  <a:pt x="3034319" y="366192"/>
                </a:lnTo>
                <a:lnTo>
                  <a:pt x="3019072" y="321757"/>
                </a:lnTo>
                <a:lnTo>
                  <a:pt x="2999945" y="279280"/>
                </a:lnTo>
                <a:lnTo>
                  <a:pt x="2977153" y="238975"/>
                </a:lnTo>
                <a:lnTo>
                  <a:pt x="2950909" y="201056"/>
                </a:lnTo>
                <a:lnTo>
                  <a:pt x="2921427" y="165736"/>
                </a:lnTo>
                <a:lnTo>
                  <a:pt x="2888918" y="133227"/>
                </a:lnTo>
                <a:lnTo>
                  <a:pt x="2853598" y="103744"/>
                </a:lnTo>
                <a:lnTo>
                  <a:pt x="2815679" y="77500"/>
                </a:lnTo>
                <a:lnTo>
                  <a:pt x="2775374" y="54709"/>
                </a:lnTo>
                <a:lnTo>
                  <a:pt x="2732897" y="35582"/>
                </a:lnTo>
                <a:lnTo>
                  <a:pt x="2688462" y="20335"/>
                </a:lnTo>
                <a:lnTo>
                  <a:pt x="2642281" y="9180"/>
                </a:lnTo>
                <a:lnTo>
                  <a:pt x="2594568" y="2330"/>
                </a:lnTo>
                <a:lnTo>
                  <a:pt x="25455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40973" name="Group 2"/>
          <p:cNvGrpSpPr/>
          <p:nvPr/>
        </p:nvGrpSpPr>
        <p:grpSpPr>
          <a:xfrm>
            <a:off x="228600" y="2030413"/>
            <a:ext cx="8439150" cy="3806825"/>
            <a:chOff x="228600" y="2030413"/>
            <a:chExt cx="8439150" cy="3806825"/>
          </a:xfrm>
        </p:grpSpPr>
        <p:sp>
          <p:nvSpPr>
            <p:cNvPr id="40975" name="object 3"/>
            <p:cNvSpPr/>
            <p:nvPr/>
          </p:nvSpPr>
          <p:spPr>
            <a:xfrm>
              <a:off x="2343150" y="2449513"/>
              <a:ext cx="523875" cy="439737"/>
            </a:xfrm>
            <a:custGeom>
              <a:avLst/>
              <a:gdLst>
                <a:gd name="T0" fmla="*/ 71663 w 699135"/>
                <a:gd name="T1" fmla="*/ 0 h 588010"/>
                <a:gd name="T2" fmla="*/ 71663 w 699135"/>
                <a:gd name="T3" fmla="*/ 25708 h 588010"/>
                <a:gd name="T4" fmla="*/ 0 w 699135"/>
                <a:gd name="T5" fmla="*/ 25708 h 588010"/>
                <a:gd name="T6" fmla="*/ 0 w 699135"/>
                <a:gd name="T7" fmla="*/ 77122 h 588010"/>
                <a:gd name="T8" fmla="*/ 71663 w 699135"/>
                <a:gd name="T9" fmla="*/ 77122 h 588010"/>
                <a:gd name="T10" fmla="*/ 71663 w 699135"/>
                <a:gd name="T11" fmla="*/ 102832 h 588010"/>
                <a:gd name="T12" fmla="*/ 123691 w 699135"/>
                <a:gd name="T13" fmla="*/ 51415 h 588010"/>
                <a:gd name="T14" fmla="*/ 71663 w 699135"/>
                <a:gd name="T15" fmla="*/ 0 h 5880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9135" h="588010">
                  <a:moveTo>
                    <a:pt x="404850" y="0"/>
                  </a:moveTo>
                  <a:lnTo>
                    <a:pt x="404850" y="146964"/>
                  </a:lnTo>
                  <a:lnTo>
                    <a:pt x="0" y="146964"/>
                  </a:lnTo>
                  <a:lnTo>
                    <a:pt x="0" y="440893"/>
                  </a:lnTo>
                  <a:lnTo>
                    <a:pt x="404850" y="440893"/>
                  </a:lnTo>
                  <a:lnTo>
                    <a:pt x="404850" y="587870"/>
                  </a:lnTo>
                  <a:lnTo>
                    <a:pt x="698779" y="293928"/>
                  </a:lnTo>
                  <a:lnTo>
                    <a:pt x="404850" y="0"/>
                  </a:lnTo>
                  <a:close/>
                </a:path>
              </a:pathLst>
            </a:custGeom>
            <a:solidFill>
              <a:srgbClr val="507C8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76" name="object 4"/>
            <p:cNvSpPr/>
            <p:nvPr/>
          </p:nvSpPr>
          <p:spPr>
            <a:xfrm>
              <a:off x="228600" y="2030413"/>
              <a:ext cx="2290762" cy="755650"/>
            </a:xfrm>
            <a:custGeom>
              <a:avLst/>
              <a:gdLst>
                <a:gd name="T0" fmla="*/ 513117 w 3054985"/>
                <a:gd name="T1" fmla="*/ 0 h 1008380"/>
                <a:gd name="T2" fmla="*/ 29867 w 3054985"/>
                <a:gd name="T3" fmla="*/ 0 h 1008380"/>
                <a:gd name="T4" fmla="*/ 21927 w 3054985"/>
                <a:gd name="T5" fmla="*/ 1063 h 1008380"/>
                <a:gd name="T6" fmla="*/ 14792 w 3054985"/>
                <a:gd name="T7" fmla="*/ 4062 h 1008380"/>
                <a:gd name="T8" fmla="*/ 8747 w 3054985"/>
                <a:gd name="T9" fmla="*/ 8714 h 1008380"/>
                <a:gd name="T10" fmla="*/ 4078 w 3054985"/>
                <a:gd name="T11" fmla="*/ 14736 h 1008380"/>
                <a:gd name="T12" fmla="*/ 1066 w 3054985"/>
                <a:gd name="T13" fmla="*/ 21844 h 1008380"/>
                <a:gd name="T14" fmla="*/ 0 w 3054985"/>
                <a:gd name="T15" fmla="*/ 29754 h 1008380"/>
                <a:gd name="T16" fmla="*/ 0 w 3054985"/>
                <a:gd name="T17" fmla="*/ 148766 h 1008380"/>
                <a:gd name="T18" fmla="*/ 1066 w 3054985"/>
                <a:gd name="T19" fmla="*/ 156677 h 1008380"/>
                <a:gd name="T20" fmla="*/ 4078 w 3054985"/>
                <a:gd name="T21" fmla="*/ 163785 h 1008380"/>
                <a:gd name="T22" fmla="*/ 8747 w 3054985"/>
                <a:gd name="T23" fmla="*/ 169806 h 1008380"/>
                <a:gd name="T24" fmla="*/ 14792 w 3054985"/>
                <a:gd name="T25" fmla="*/ 174458 h 1008380"/>
                <a:gd name="T26" fmla="*/ 21927 w 3054985"/>
                <a:gd name="T27" fmla="*/ 177458 h 1008380"/>
                <a:gd name="T28" fmla="*/ 29867 w 3054985"/>
                <a:gd name="T29" fmla="*/ 178521 h 1008380"/>
                <a:gd name="T30" fmla="*/ 513117 w 3054985"/>
                <a:gd name="T31" fmla="*/ 178521 h 1008380"/>
                <a:gd name="T32" fmla="*/ 521058 w 3054985"/>
                <a:gd name="T33" fmla="*/ 177458 h 1008380"/>
                <a:gd name="T34" fmla="*/ 528192 w 3054985"/>
                <a:gd name="T35" fmla="*/ 174458 h 1008380"/>
                <a:gd name="T36" fmla="*/ 534237 w 3054985"/>
                <a:gd name="T37" fmla="*/ 169806 h 1008380"/>
                <a:gd name="T38" fmla="*/ 538907 w 3054985"/>
                <a:gd name="T39" fmla="*/ 163785 h 1008380"/>
                <a:gd name="T40" fmla="*/ 541917 w 3054985"/>
                <a:gd name="T41" fmla="*/ 156677 h 1008380"/>
                <a:gd name="T42" fmla="*/ 542984 w 3054985"/>
                <a:gd name="T43" fmla="*/ 148766 h 1008380"/>
                <a:gd name="T44" fmla="*/ 542984 w 3054985"/>
                <a:gd name="T45" fmla="*/ 29754 h 1008380"/>
                <a:gd name="T46" fmla="*/ 541917 w 3054985"/>
                <a:gd name="T47" fmla="*/ 21844 h 1008380"/>
                <a:gd name="T48" fmla="*/ 538907 w 3054985"/>
                <a:gd name="T49" fmla="*/ 14736 h 1008380"/>
                <a:gd name="T50" fmla="*/ 534237 w 3054985"/>
                <a:gd name="T51" fmla="*/ 8714 h 1008380"/>
                <a:gd name="T52" fmla="*/ 528192 w 3054985"/>
                <a:gd name="T53" fmla="*/ 4062 h 1008380"/>
                <a:gd name="T54" fmla="*/ 521058 w 3054985"/>
                <a:gd name="T55" fmla="*/ 1063 h 1008380"/>
                <a:gd name="T56" fmla="*/ 513117 w 3054985"/>
                <a:gd name="T57" fmla="*/ 0 h 1008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54985" h="1008380">
                  <a:moveTo>
                    <a:pt x="2886633" y="0"/>
                  </a:moveTo>
                  <a:lnTo>
                    <a:pt x="168021" y="0"/>
                  </a:lnTo>
                  <a:lnTo>
                    <a:pt x="123353" y="6001"/>
                  </a:lnTo>
                  <a:lnTo>
                    <a:pt x="83216" y="22939"/>
                  </a:lnTo>
                  <a:lnTo>
                    <a:pt x="49210" y="49210"/>
                  </a:lnTo>
                  <a:lnTo>
                    <a:pt x="22939" y="83216"/>
                  </a:lnTo>
                  <a:lnTo>
                    <a:pt x="6001" y="123353"/>
                  </a:lnTo>
                  <a:lnTo>
                    <a:pt x="0" y="168021"/>
                  </a:lnTo>
                  <a:lnTo>
                    <a:pt x="0" y="840092"/>
                  </a:lnTo>
                  <a:lnTo>
                    <a:pt x="6001" y="884760"/>
                  </a:lnTo>
                  <a:lnTo>
                    <a:pt x="22939" y="924897"/>
                  </a:lnTo>
                  <a:lnTo>
                    <a:pt x="49210" y="958902"/>
                  </a:lnTo>
                  <a:lnTo>
                    <a:pt x="83216" y="985174"/>
                  </a:lnTo>
                  <a:lnTo>
                    <a:pt x="123353" y="1002111"/>
                  </a:lnTo>
                  <a:lnTo>
                    <a:pt x="168021" y="1008113"/>
                  </a:lnTo>
                  <a:lnTo>
                    <a:pt x="2886633" y="1008113"/>
                  </a:lnTo>
                  <a:lnTo>
                    <a:pt x="2931301" y="1002111"/>
                  </a:lnTo>
                  <a:lnTo>
                    <a:pt x="2971438" y="985174"/>
                  </a:lnTo>
                  <a:lnTo>
                    <a:pt x="3005443" y="958902"/>
                  </a:lnTo>
                  <a:lnTo>
                    <a:pt x="3031715" y="924897"/>
                  </a:lnTo>
                  <a:lnTo>
                    <a:pt x="3048653" y="884760"/>
                  </a:lnTo>
                  <a:lnTo>
                    <a:pt x="3054654" y="840092"/>
                  </a:lnTo>
                  <a:lnTo>
                    <a:pt x="3054654" y="168021"/>
                  </a:lnTo>
                  <a:lnTo>
                    <a:pt x="3048653" y="123353"/>
                  </a:lnTo>
                  <a:lnTo>
                    <a:pt x="3031715" y="83216"/>
                  </a:lnTo>
                  <a:lnTo>
                    <a:pt x="3005443" y="49210"/>
                  </a:lnTo>
                  <a:lnTo>
                    <a:pt x="2971438" y="22939"/>
                  </a:lnTo>
                  <a:lnTo>
                    <a:pt x="2931301" y="6001"/>
                  </a:lnTo>
                  <a:lnTo>
                    <a:pt x="2886633" y="0"/>
                  </a:lnTo>
                  <a:close/>
                </a:path>
              </a:pathLst>
            </a:custGeom>
            <a:solidFill>
              <a:srgbClr val="507C8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77" name="object 6"/>
            <p:cNvSpPr/>
            <p:nvPr/>
          </p:nvSpPr>
          <p:spPr>
            <a:xfrm>
              <a:off x="228600" y="2825750"/>
              <a:ext cx="2290762" cy="3011488"/>
            </a:xfrm>
            <a:custGeom>
              <a:avLst/>
              <a:gdLst>
                <a:gd name="T0" fmla="*/ 414 w 3054985"/>
                <a:gd name="T1" fmla="*/ 81912 h 4015104"/>
                <a:gd name="T2" fmla="*/ 3615 w 3054985"/>
                <a:gd name="T3" fmla="*/ 65195 h 4015104"/>
                <a:gd name="T4" fmla="*/ 9725 w 3054985"/>
                <a:gd name="T5" fmla="*/ 49722 h 4015104"/>
                <a:gd name="T6" fmla="*/ 18441 w 3054985"/>
                <a:gd name="T7" fmla="*/ 35795 h 4015104"/>
                <a:gd name="T8" fmla="*/ 29461 w 3054985"/>
                <a:gd name="T9" fmla="*/ 23719 h 4015104"/>
                <a:gd name="T10" fmla="*/ 42479 w 3054985"/>
                <a:gd name="T11" fmla="*/ 13797 h 4015104"/>
                <a:gd name="T12" fmla="*/ 57195 w 3054985"/>
                <a:gd name="T13" fmla="*/ 6335 h 4015104"/>
                <a:gd name="T14" fmla="*/ 73302 w 3054985"/>
                <a:gd name="T15" fmla="*/ 1634 h 4015104"/>
                <a:gd name="T16" fmla="*/ 90499 w 3054985"/>
                <a:gd name="T17" fmla="*/ 0 h 4015104"/>
                <a:gd name="T18" fmla="*/ 461201 w 3054985"/>
                <a:gd name="T19" fmla="*/ 415 h 4015104"/>
                <a:gd name="T20" fmla="*/ 477891 w 3054985"/>
                <a:gd name="T21" fmla="*/ 3620 h 4015104"/>
                <a:gd name="T22" fmla="*/ 493340 w 3054985"/>
                <a:gd name="T23" fmla="*/ 9740 h 4015104"/>
                <a:gd name="T24" fmla="*/ 507245 w 3054985"/>
                <a:gd name="T25" fmla="*/ 18470 h 4015104"/>
                <a:gd name="T26" fmla="*/ 519303 w 3054985"/>
                <a:gd name="T27" fmla="*/ 29507 h 4015104"/>
                <a:gd name="T28" fmla="*/ 529208 w 3054985"/>
                <a:gd name="T29" fmla="*/ 42547 h 4015104"/>
                <a:gd name="T30" fmla="*/ 536660 w 3054985"/>
                <a:gd name="T31" fmla="*/ 57284 h 4015104"/>
                <a:gd name="T32" fmla="*/ 541352 w 3054985"/>
                <a:gd name="T33" fmla="*/ 73417 h 4015104"/>
                <a:gd name="T34" fmla="*/ 542984 w 3054985"/>
                <a:gd name="T35" fmla="*/ 90641 h 4015104"/>
                <a:gd name="T36" fmla="*/ 542571 w 3054985"/>
                <a:gd name="T37" fmla="*/ 632808 h 4015104"/>
                <a:gd name="T38" fmla="*/ 539369 w 3054985"/>
                <a:gd name="T39" fmla="*/ 649524 h 4015104"/>
                <a:gd name="T40" fmla="*/ 533260 w 3054985"/>
                <a:gd name="T41" fmla="*/ 664999 h 4015104"/>
                <a:gd name="T42" fmla="*/ 524543 w 3054985"/>
                <a:gd name="T43" fmla="*/ 678925 h 4015104"/>
                <a:gd name="T44" fmla="*/ 513524 w 3054985"/>
                <a:gd name="T45" fmla="*/ 691001 h 4015104"/>
                <a:gd name="T46" fmla="*/ 500506 w 3054985"/>
                <a:gd name="T47" fmla="*/ 700923 h 4015104"/>
                <a:gd name="T48" fmla="*/ 485790 w 3054985"/>
                <a:gd name="T49" fmla="*/ 708386 h 4015104"/>
                <a:gd name="T50" fmla="*/ 469682 w 3054985"/>
                <a:gd name="T51" fmla="*/ 713088 h 4015104"/>
                <a:gd name="T52" fmla="*/ 452486 w 3054985"/>
                <a:gd name="T53" fmla="*/ 714721 h 4015104"/>
                <a:gd name="T54" fmla="*/ 81783 w 3054985"/>
                <a:gd name="T55" fmla="*/ 714306 h 4015104"/>
                <a:gd name="T56" fmla="*/ 65093 w 3054985"/>
                <a:gd name="T57" fmla="*/ 711101 h 4015104"/>
                <a:gd name="T58" fmla="*/ 49643 w 3054985"/>
                <a:gd name="T59" fmla="*/ 704981 h 4015104"/>
                <a:gd name="T60" fmla="*/ 35739 w 3054985"/>
                <a:gd name="T61" fmla="*/ 696251 h 4015104"/>
                <a:gd name="T62" fmla="*/ 23682 w 3054985"/>
                <a:gd name="T63" fmla="*/ 685214 h 4015104"/>
                <a:gd name="T64" fmla="*/ 13776 w 3054985"/>
                <a:gd name="T65" fmla="*/ 672174 h 4015104"/>
                <a:gd name="T66" fmla="*/ 6325 w 3054985"/>
                <a:gd name="T67" fmla="*/ 657435 h 4015104"/>
                <a:gd name="T68" fmla="*/ 1632 w 3054985"/>
                <a:gd name="T69" fmla="*/ 641302 h 4015104"/>
                <a:gd name="T70" fmla="*/ 0 w 3054985"/>
                <a:gd name="T71" fmla="*/ 624078 h 4015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54985" h="4015104">
                  <a:moveTo>
                    <a:pt x="0" y="509117"/>
                  </a:moveTo>
                  <a:lnTo>
                    <a:pt x="2330" y="460086"/>
                  </a:lnTo>
                  <a:lnTo>
                    <a:pt x="9180" y="412373"/>
                  </a:lnTo>
                  <a:lnTo>
                    <a:pt x="20335" y="366192"/>
                  </a:lnTo>
                  <a:lnTo>
                    <a:pt x="35582" y="321757"/>
                  </a:lnTo>
                  <a:lnTo>
                    <a:pt x="54709" y="279280"/>
                  </a:lnTo>
                  <a:lnTo>
                    <a:pt x="77500" y="238975"/>
                  </a:lnTo>
                  <a:lnTo>
                    <a:pt x="103744" y="201056"/>
                  </a:lnTo>
                  <a:lnTo>
                    <a:pt x="133227" y="165736"/>
                  </a:lnTo>
                  <a:lnTo>
                    <a:pt x="165736" y="133227"/>
                  </a:lnTo>
                  <a:lnTo>
                    <a:pt x="201056" y="103744"/>
                  </a:lnTo>
                  <a:lnTo>
                    <a:pt x="238975" y="77500"/>
                  </a:lnTo>
                  <a:lnTo>
                    <a:pt x="279280" y="54709"/>
                  </a:lnTo>
                  <a:lnTo>
                    <a:pt x="321757" y="35582"/>
                  </a:lnTo>
                  <a:lnTo>
                    <a:pt x="366192" y="20335"/>
                  </a:lnTo>
                  <a:lnTo>
                    <a:pt x="412373" y="9180"/>
                  </a:lnTo>
                  <a:lnTo>
                    <a:pt x="460086" y="2330"/>
                  </a:lnTo>
                  <a:lnTo>
                    <a:pt x="509117" y="0"/>
                  </a:lnTo>
                  <a:lnTo>
                    <a:pt x="2545537" y="0"/>
                  </a:lnTo>
                  <a:lnTo>
                    <a:pt x="2594568" y="2330"/>
                  </a:lnTo>
                  <a:lnTo>
                    <a:pt x="2642281" y="9180"/>
                  </a:lnTo>
                  <a:lnTo>
                    <a:pt x="2688462" y="20335"/>
                  </a:lnTo>
                  <a:lnTo>
                    <a:pt x="2732897" y="35582"/>
                  </a:lnTo>
                  <a:lnTo>
                    <a:pt x="2775374" y="54709"/>
                  </a:lnTo>
                  <a:lnTo>
                    <a:pt x="2815679" y="77500"/>
                  </a:lnTo>
                  <a:lnTo>
                    <a:pt x="2853598" y="103744"/>
                  </a:lnTo>
                  <a:lnTo>
                    <a:pt x="2888918" y="133227"/>
                  </a:lnTo>
                  <a:lnTo>
                    <a:pt x="2921427" y="165736"/>
                  </a:lnTo>
                  <a:lnTo>
                    <a:pt x="2950909" y="201056"/>
                  </a:lnTo>
                  <a:lnTo>
                    <a:pt x="2977153" y="238975"/>
                  </a:lnTo>
                  <a:lnTo>
                    <a:pt x="2999945" y="279280"/>
                  </a:lnTo>
                  <a:lnTo>
                    <a:pt x="3019072" y="321757"/>
                  </a:lnTo>
                  <a:lnTo>
                    <a:pt x="3034319" y="366192"/>
                  </a:lnTo>
                  <a:lnTo>
                    <a:pt x="3045474" y="412373"/>
                  </a:lnTo>
                  <a:lnTo>
                    <a:pt x="3052324" y="460086"/>
                  </a:lnTo>
                  <a:lnTo>
                    <a:pt x="3054654" y="509117"/>
                  </a:lnTo>
                  <a:lnTo>
                    <a:pt x="3054654" y="3505365"/>
                  </a:lnTo>
                  <a:lnTo>
                    <a:pt x="3052324" y="3554396"/>
                  </a:lnTo>
                  <a:lnTo>
                    <a:pt x="3045474" y="3602109"/>
                  </a:lnTo>
                  <a:lnTo>
                    <a:pt x="3034319" y="3648291"/>
                  </a:lnTo>
                  <a:lnTo>
                    <a:pt x="3019072" y="3692727"/>
                  </a:lnTo>
                  <a:lnTo>
                    <a:pt x="2999945" y="3735204"/>
                  </a:lnTo>
                  <a:lnTo>
                    <a:pt x="2977153" y="3775510"/>
                  </a:lnTo>
                  <a:lnTo>
                    <a:pt x="2950909" y="3813430"/>
                  </a:lnTo>
                  <a:lnTo>
                    <a:pt x="2921427" y="3848752"/>
                  </a:lnTo>
                  <a:lnTo>
                    <a:pt x="2888918" y="3881261"/>
                  </a:lnTo>
                  <a:lnTo>
                    <a:pt x="2853598" y="3910745"/>
                  </a:lnTo>
                  <a:lnTo>
                    <a:pt x="2815679" y="3936990"/>
                  </a:lnTo>
                  <a:lnTo>
                    <a:pt x="2775374" y="3959783"/>
                  </a:lnTo>
                  <a:lnTo>
                    <a:pt x="2732897" y="3978910"/>
                  </a:lnTo>
                  <a:lnTo>
                    <a:pt x="2688462" y="3994159"/>
                  </a:lnTo>
                  <a:lnTo>
                    <a:pt x="2642281" y="4005314"/>
                  </a:lnTo>
                  <a:lnTo>
                    <a:pt x="2594568" y="4012164"/>
                  </a:lnTo>
                  <a:lnTo>
                    <a:pt x="2545537" y="4014495"/>
                  </a:lnTo>
                  <a:lnTo>
                    <a:pt x="509117" y="4014495"/>
                  </a:lnTo>
                  <a:lnTo>
                    <a:pt x="460086" y="4012164"/>
                  </a:lnTo>
                  <a:lnTo>
                    <a:pt x="412373" y="4005314"/>
                  </a:lnTo>
                  <a:lnTo>
                    <a:pt x="366192" y="3994159"/>
                  </a:lnTo>
                  <a:lnTo>
                    <a:pt x="321757" y="3978910"/>
                  </a:lnTo>
                  <a:lnTo>
                    <a:pt x="279280" y="3959783"/>
                  </a:lnTo>
                  <a:lnTo>
                    <a:pt x="238975" y="3936990"/>
                  </a:lnTo>
                  <a:lnTo>
                    <a:pt x="201056" y="3910745"/>
                  </a:lnTo>
                  <a:lnTo>
                    <a:pt x="165736" y="3881261"/>
                  </a:lnTo>
                  <a:lnTo>
                    <a:pt x="133227" y="3848752"/>
                  </a:lnTo>
                  <a:lnTo>
                    <a:pt x="103744" y="3813430"/>
                  </a:lnTo>
                  <a:lnTo>
                    <a:pt x="77500" y="3775510"/>
                  </a:lnTo>
                  <a:lnTo>
                    <a:pt x="54709" y="3735204"/>
                  </a:lnTo>
                  <a:lnTo>
                    <a:pt x="35582" y="3692727"/>
                  </a:lnTo>
                  <a:lnTo>
                    <a:pt x="20335" y="3648291"/>
                  </a:lnTo>
                  <a:lnTo>
                    <a:pt x="9180" y="3602109"/>
                  </a:lnTo>
                  <a:lnTo>
                    <a:pt x="2330" y="3554396"/>
                  </a:lnTo>
                  <a:lnTo>
                    <a:pt x="0" y="3505365"/>
                  </a:lnTo>
                  <a:lnTo>
                    <a:pt x="0" y="509117"/>
                  </a:lnTo>
                  <a:close/>
                </a:path>
              </a:pathLst>
            </a:custGeom>
            <a:noFill/>
            <a:ln w="63500">
              <a:solidFill>
                <a:srgbClr val="507C89"/>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8" name="object 13"/>
            <p:cNvSpPr txBox="1">
              <a:spLocks noChangeArrowheads="1"/>
            </p:cNvSpPr>
            <p:nvPr/>
          </p:nvSpPr>
          <p:spPr>
            <a:xfrm>
              <a:off x="284162" y="2073275"/>
              <a:ext cx="20367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75"/>
                </a:spcBef>
              </a:pPr>
              <a:r>
                <a:rPr lang="en-US" altLang="en-US" sz="1200">
                  <a:solidFill>
                    <a:srgbClr val="FFFFFF"/>
                  </a:solidFill>
                  <a:latin typeface="Arial" panose="020B0604020202020204" pitchFamily="34" charset="0"/>
                </a:rPr>
                <a:t>Can authenticate (counter-)  party identities, the ownership  of assets and claims of right</a:t>
              </a:r>
              <a:endParaRPr lang="en-US" altLang="en-US" sz="1200">
                <a:latin typeface="Arial" panose="020B0604020202020204" pitchFamily="34" charset="0"/>
              </a:endParaRPr>
            </a:p>
          </p:txBody>
        </p:sp>
        <p:sp>
          <p:nvSpPr>
            <p:cNvPr id="40979" name="object 14"/>
            <p:cNvSpPr txBox="1">
              <a:spLocks noChangeArrowheads="1"/>
            </p:cNvSpPr>
            <p:nvPr/>
          </p:nvSpPr>
          <p:spPr>
            <a:xfrm>
              <a:off x="406400" y="3009900"/>
              <a:ext cx="192405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75"/>
                </a:spcBef>
              </a:pPr>
              <a:r>
                <a:rPr lang="en-US" altLang="en-US" sz="1400">
                  <a:solidFill>
                    <a:srgbClr val="3E3E3E"/>
                  </a:solidFill>
                  <a:latin typeface="Arial" panose="020B0604020202020204" pitchFamily="34" charset="0"/>
                </a:rPr>
                <a:t>Smart contracts use  </a:t>
              </a:r>
              <a:r>
                <a:rPr lang="en-US" altLang="en-US" sz="1400" b="1" i="1">
                  <a:solidFill>
                    <a:srgbClr val="3E3E3E"/>
                  </a:solidFill>
                  <a:latin typeface="Arial" panose="020B0604020202020204" pitchFamily="34" charset="0"/>
                </a:rPr>
                <a:t>digital signatures </a:t>
              </a:r>
              <a:r>
                <a:rPr lang="en-US" altLang="en-US" sz="1400">
                  <a:solidFill>
                    <a:srgbClr val="3E3E3E"/>
                  </a:solidFill>
                  <a:latin typeface="Arial" panose="020B0604020202020204" pitchFamily="34" charset="0"/>
                </a:rPr>
                <a:t>–  private cryptographic  keys held by each party  to verify participation  and assent to agreed  terms.</a:t>
              </a:r>
              <a:endParaRPr lang="en-US" altLang="en-US" sz="1400">
                <a:latin typeface="Arial" panose="020B0604020202020204" pitchFamily="34" charset="0"/>
              </a:endParaRPr>
            </a:p>
          </p:txBody>
        </p:sp>
        <p:sp>
          <p:nvSpPr>
            <p:cNvPr id="40980" name="object 16"/>
            <p:cNvSpPr/>
            <p:nvPr/>
          </p:nvSpPr>
          <p:spPr>
            <a:xfrm>
              <a:off x="5237162" y="2449513"/>
              <a:ext cx="523875" cy="439737"/>
            </a:xfrm>
            <a:custGeom>
              <a:avLst/>
              <a:gdLst>
                <a:gd name="T0" fmla="*/ 71663 w 699134"/>
                <a:gd name="T1" fmla="*/ 0 h 588010"/>
                <a:gd name="T2" fmla="*/ 71663 w 699134"/>
                <a:gd name="T3" fmla="*/ 25708 h 588010"/>
                <a:gd name="T4" fmla="*/ 0 w 699134"/>
                <a:gd name="T5" fmla="*/ 25708 h 588010"/>
                <a:gd name="T6" fmla="*/ 0 w 699134"/>
                <a:gd name="T7" fmla="*/ 77122 h 588010"/>
                <a:gd name="T8" fmla="*/ 71663 w 699134"/>
                <a:gd name="T9" fmla="*/ 77122 h 588010"/>
                <a:gd name="T10" fmla="*/ 71663 w 699134"/>
                <a:gd name="T11" fmla="*/ 102832 h 588010"/>
                <a:gd name="T12" fmla="*/ 123692 w 699134"/>
                <a:gd name="T13" fmla="*/ 51415 h 588010"/>
                <a:gd name="T14" fmla="*/ 71663 w 699134"/>
                <a:gd name="T15" fmla="*/ 0 h 5880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9134" h="588010">
                  <a:moveTo>
                    <a:pt x="404850" y="0"/>
                  </a:moveTo>
                  <a:lnTo>
                    <a:pt x="404850" y="146964"/>
                  </a:lnTo>
                  <a:lnTo>
                    <a:pt x="0" y="146964"/>
                  </a:lnTo>
                  <a:lnTo>
                    <a:pt x="0" y="440893"/>
                  </a:lnTo>
                  <a:lnTo>
                    <a:pt x="404850" y="440893"/>
                  </a:lnTo>
                  <a:lnTo>
                    <a:pt x="404850" y="587870"/>
                  </a:lnTo>
                  <a:lnTo>
                    <a:pt x="698779" y="293928"/>
                  </a:lnTo>
                  <a:lnTo>
                    <a:pt x="404850" y="0"/>
                  </a:lnTo>
                  <a:close/>
                </a:path>
              </a:pathLst>
            </a:custGeom>
            <a:solidFill>
              <a:srgbClr val="8CBAB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81" name="object 17"/>
            <p:cNvSpPr/>
            <p:nvPr/>
          </p:nvSpPr>
          <p:spPr>
            <a:xfrm>
              <a:off x="3122612" y="2030413"/>
              <a:ext cx="2290763" cy="755650"/>
            </a:xfrm>
            <a:custGeom>
              <a:avLst/>
              <a:gdLst>
                <a:gd name="T0" fmla="*/ 513120 w 3054984"/>
                <a:gd name="T1" fmla="*/ 0 h 1008380"/>
                <a:gd name="T2" fmla="*/ 29867 w 3054984"/>
                <a:gd name="T3" fmla="*/ 0 h 1008380"/>
                <a:gd name="T4" fmla="*/ 21927 w 3054984"/>
                <a:gd name="T5" fmla="*/ 1063 h 1008380"/>
                <a:gd name="T6" fmla="*/ 14792 w 3054984"/>
                <a:gd name="T7" fmla="*/ 4062 h 1008380"/>
                <a:gd name="T8" fmla="*/ 8747 w 3054984"/>
                <a:gd name="T9" fmla="*/ 8714 h 1008380"/>
                <a:gd name="T10" fmla="*/ 4078 w 3054984"/>
                <a:gd name="T11" fmla="*/ 14736 h 1008380"/>
                <a:gd name="T12" fmla="*/ 1066 w 3054984"/>
                <a:gd name="T13" fmla="*/ 21844 h 1008380"/>
                <a:gd name="T14" fmla="*/ 0 w 3054984"/>
                <a:gd name="T15" fmla="*/ 29754 h 1008380"/>
                <a:gd name="T16" fmla="*/ 0 w 3054984"/>
                <a:gd name="T17" fmla="*/ 148766 h 1008380"/>
                <a:gd name="T18" fmla="*/ 1066 w 3054984"/>
                <a:gd name="T19" fmla="*/ 156677 h 1008380"/>
                <a:gd name="T20" fmla="*/ 4078 w 3054984"/>
                <a:gd name="T21" fmla="*/ 163785 h 1008380"/>
                <a:gd name="T22" fmla="*/ 8747 w 3054984"/>
                <a:gd name="T23" fmla="*/ 169806 h 1008380"/>
                <a:gd name="T24" fmla="*/ 14792 w 3054984"/>
                <a:gd name="T25" fmla="*/ 174458 h 1008380"/>
                <a:gd name="T26" fmla="*/ 21927 w 3054984"/>
                <a:gd name="T27" fmla="*/ 177458 h 1008380"/>
                <a:gd name="T28" fmla="*/ 29867 w 3054984"/>
                <a:gd name="T29" fmla="*/ 178521 h 1008380"/>
                <a:gd name="T30" fmla="*/ 513120 w 3054984"/>
                <a:gd name="T31" fmla="*/ 178521 h 1008380"/>
                <a:gd name="T32" fmla="*/ 521060 w 3054984"/>
                <a:gd name="T33" fmla="*/ 177458 h 1008380"/>
                <a:gd name="T34" fmla="*/ 528194 w 3054984"/>
                <a:gd name="T35" fmla="*/ 174458 h 1008380"/>
                <a:gd name="T36" fmla="*/ 534239 w 3054984"/>
                <a:gd name="T37" fmla="*/ 169806 h 1008380"/>
                <a:gd name="T38" fmla="*/ 538910 w 3054984"/>
                <a:gd name="T39" fmla="*/ 163785 h 1008380"/>
                <a:gd name="T40" fmla="*/ 541920 w 3054984"/>
                <a:gd name="T41" fmla="*/ 156677 h 1008380"/>
                <a:gd name="T42" fmla="*/ 542987 w 3054984"/>
                <a:gd name="T43" fmla="*/ 148766 h 1008380"/>
                <a:gd name="T44" fmla="*/ 542987 w 3054984"/>
                <a:gd name="T45" fmla="*/ 29754 h 1008380"/>
                <a:gd name="T46" fmla="*/ 541920 w 3054984"/>
                <a:gd name="T47" fmla="*/ 21844 h 1008380"/>
                <a:gd name="T48" fmla="*/ 538910 w 3054984"/>
                <a:gd name="T49" fmla="*/ 14736 h 1008380"/>
                <a:gd name="T50" fmla="*/ 534239 w 3054984"/>
                <a:gd name="T51" fmla="*/ 8714 h 1008380"/>
                <a:gd name="T52" fmla="*/ 528194 w 3054984"/>
                <a:gd name="T53" fmla="*/ 4062 h 1008380"/>
                <a:gd name="T54" fmla="*/ 521060 w 3054984"/>
                <a:gd name="T55" fmla="*/ 1063 h 1008380"/>
                <a:gd name="T56" fmla="*/ 513120 w 3054984"/>
                <a:gd name="T57" fmla="*/ 0 h 1008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54984" h="1008380">
                  <a:moveTo>
                    <a:pt x="2886633" y="0"/>
                  </a:moveTo>
                  <a:lnTo>
                    <a:pt x="168021" y="0"/>
                  </a:lnTo>
                  <a:lnTo>
                    <a:pt x="123353" y="6001"/>
                  </a:lnTo>
                  <a:lnTo>
                    <a:pt x="83216" y="22939"/>
                  </a:lnTo>
                  <a:lnTo>
                    <a:pt x="49210" y="49210"/>
                  </a:lnTo>
                  <a:lnTo>
                    <a:pt x="22939" y="83216"/>
                  </a:lnTo>
                  <a:lnTo>
                    <a:pt x="6001" y="123353"/>
                  </a:lnTo>
                  <a:lnTo>
                    <a:pt x="0" y="168021"/>
                  </a:lnTo>
                  <a:lnTo>
                    <a:pt x="0" y="840092"/>
                  </a:lnTo>
                  <a:lnTo>
                    <a:pt x="6001" y="884760"/>
                  </a:lnTo>
                  <a:lnTo>
                    <a:pt x="22939" y="924897"/>
                  </a:lnTo>
                  <a:lnTo>
                    <a:pt x="49210" y="958902"/>
                  </a:lnTo>
                  <a:lnTo>
                    <a:pt x="83216" y="985174"/>
                  </a:lnTo>
                  <a:lnTo>
                    <a:pt x="123353" y="1002111"/>
                  </a:lnTo>
                  <a:lnTo>
                    <a:pt x="168021" y="1008113"/>
                  </a:lnTo>
                  <a:lnTo>
                    <a:pt x="2886633" y="1008113"/>
                  </a:lnTo>
                  <a:lnTo>
                    <a:pt x="2931301" y="1002111"/>
                  </a:lnTo>
                  <a:lnTo>
                    <a:pt x="2971438" y="985174"/>
                  </a:lnTo>
                  <a:lnTo>
                    <a:pt x="3005443" y="958902"/>
                  </a:lnTo>
                  <a:lnTo>
                    <a:pt x="3031715" y="924897"/>
                  </a:lnTo>
                  <a:lnTo>
                    <a:pt x="3048653" y="884760"/>
                  </a:lnTo>
                  <a:lnTo>
                    <a:pt x="3054654" y="840092"/>
                  </a:lnTo>
                  <a:lnTo>
                    <a:pt x="3054654" y="168021"/>
                  </a:lnTo>
                  <a:lnTo>
                    <a:pt x="3048653" y="123353"/>
                  </a:lnTo>
                  <a:lnTo>
                    <a:pt x="3031715" y="83216"/>
                  </a:lnTo>
                  <a:lnTo>
                    <a:pt x="3005443" y="49210"/>
                  </a:lnTo>
                  <a:lnTo>
                    <a:pt x="2971438" y="22939"/>
                  </a:lnTo>
                  <a:lnTo>
                    <a:pt x="2931301" y="6001"/>
                  </a:lnTo>
                  <a:lnTo>
                    <a:pt x="2886633" y="0"/>
                  </a:lnTo>
                  <a:close/>
                </a:path>
              </a:pathLst>
            </a:custGeom>
            <a:solidFill>
              <a:srgbClr val="8CBAB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82" name="object 19"/>
            <p:cNvSpPr/>
            <p:nvPr/>
          </p:nvSpPr>
          <p:spPr>
            <a:xfrm>
              <a:off x="3122612" y="2825750"/>
              <a:ext cx="2290763" cy="3011488"/>
            </a:xfrm>
            <a:custGeom>
              <a:avLst/>
              <a:gdLst>
                <a:gd name="T0" fmla="*/ 414 w 3054984"/>
                <a:gd name="T1" fmla="*/ 81912 h 4015104"/>
                <a:gd name="T2" fmla="*/ 3615 w 3054984"/>
                <a:gd name="T3" fmla="*/ 65195 h 4015104"/>
                <a:gd name="T4" fmla="*/ 9725 w 3054984"/>
                <a:gd name="T5" fmla="*/ 49722 h 4015104"/>
                <a:gd name="T6" fmla="*/ 18441 w 3054984"/>
                <a:gd name="T7" fmla="*/ 35795 h 4015104"/>
                <a:gd name="T8" fmla="*/ 29461 w 3054984"/>
                <a:gd name="T9" fmla="*/ 23719 h 4015104"/>
                <a:gd name="T10" fmla="*/ 42480 w 3054984"/>
                <a:gd name="T11" fmla="*/ 13797 h 4015104"/>
                <a:gd name="T12" fmla="*/ 57195 w 3054984"/>
                <a:gd name="T13" fmla="*/ 6335 h 4015104"/>
                <a:gd name="T14" fmla="*/ 73302 w 3054984"/>
                <a:gd name="T15" fmla="*/ 1634 h 4015104"/>
                <a:gd name="T16" fmla="*/ 90499 w 3054984"/>
                <a:gd name="T17" fmla="*/ 0 h 4015104"/>
                <a:gd name="T18" fmla="*/ 461203 w 3054984"/>
                <a:gd name="T19" fmla="*/ 415 h 4015104"/>
                <a:gd name="T20" fmla="*/ 477894 w 3054984"/>
                <a:gd name="T21" fmla="*/ 3620 h 4015104"/>
                <a:gd name="T22" fmla="*/ 493343 w 3054984"/>
                <a:gd name="T23" fmla="*/ 9740 h 4015104"/>
                <a:gd name="T24" fmla="*/ 507248 w 3054984"/>
                <a:gd name="T25" fmla="*/ 18470 h 4015104"/>
                <a:gd name="T26" fmla="*/ 519305 w 3054984"/>
                <a:gd name="T27" fmla="*/ 29507 h 4015104"/>
                <a:gd name="T28" fmla="*/ 529210 w 3054984"/>
                <a:gd name="T29" fmla="*/ 42547 h 4015104"/>
                <a:gd name="T30" fmla="*/ 536661 w 3054984"/>
                <a:gd name="T31" fmla="*/ 57284 h 4015104"/>
                <a:gd name="T32" fmla="*/ 541355 w 3054984"/>
                <a:gd name="T33" fmla="*/ 73417 h 4015104"/>
                <a:gd name="T34" fmla="*/ 542987 w 3054984"/>
                <a:gd name="T35" fmla="*/ 90641 h 4015104"/>
                <a:gd name="T36" fmla="*/ 542572 w 3054984"/>
                <a:gd name="T37" fmla="*/ 632810 h 4015104"/>
                <a:gd name="T38" fmla="*/ 539372 w 3054984"/>
                <a:gd name="T39" fmla="*/ 649526 h 4015104"/>
                <a:gd name="T40" fmla="*/ 533262 w 3054984"/>
                <a:gd name="T41" fmla="*/ 665000 h 4015104"/>
                <a:gd name="T42" fmla="*/ 524545 w 3054984"/>
                <a:gd name="T43" fmla="*/ 678926 h 4015104"/>
                <a:gd name="T44" fmla="*/ 513526 w 3054984"/>
                <a:gd name="T45" fmla="*/ 691003 h 4015104"/>
                <a:gd name="T46" fmla="*/ 500507 w 3054984"/>
                <a:gd name="T47" fmla="*/ 700923 h 4015104"/>
                <a:gd name="T48" fmla="*/ 485792 w 3054984"/>
                <a:gd name="T49" fmla="*/ 708386 h 4015104"/>
                <a:gd name="T50" fmla="*/ 469685 w 3054984"/>
                <a:gd name="T51" fmla="*/ 713088 h 4015104"/>
                <a:gd name="T52" fmla="*/ 452488 w 3054984"/>
                <a:gd name="T53" fmla="*/ 714721 h 4015104"/>
                <a:gd name="T54" fmla="*/ 81783 w 3054984"/>
                <a:gd name="T55" fmla="*/ 714306 h 4015104"/>
                <a:gd name="T56" fmla="*/ 65093 w 3054984"/>
                <a:gd name="T57" fmla="*/ 711102 h 4015104"/>
                <a:gd name="T58" fmla="*/ 49644 w 3054984"/>
                <a:gd name="T59" fmla="*/ 704981 h 4015104"/>
                <a:gd name="T60" fmla="*/ 35739 w 3054984"/>
                <a:gd name="T61" fmla="*/ 696251 h 4015104"/>
                <a:gd name="T62" fmla="*/ 23682 w 3054984"/>
                <a:gd name="T63" fmla="*/ 685215 h 4015104"/>
                <a:gd name="T64" fmla="*/ 13776 w 3054984"/>
                <a:gd name="T65" fmla="*/ 672176 h 4015104"/>
                <a:gd name="T66" fmla="*/ 6325 w 3054984"/>
                <a:gd name="T67" fmla="*/ 657438 h 4015104"/>
                <a:gd name="T68" fmla="*/ 1632 w 3054984"/>
                <a:gd name="T69" fmla="*/ 641305 h 4015104"/>
                <a:gd name="T70" fmla="*/ 0 w 3054984"/>
                <a:gd name="T71" fmla="*/ 624080 h 4015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54984" h="4015104">
                  <a:moveTo>
                    <a:pt x="0" y="509117"/>
                  </a:moveTo>
                  <a:lnTo>
                    <a:pt x="2330" y="460086"/>
                  </a:lnTo>
                  <a:lnTo>
                    <a:pt x="9180" y="412373"/>
                  </a:lnTo>
                  <a:lnTo>
                    <a:pt x="20335" y="366192"/>
                  </a:lnTo>
                  <a:lnTo>
                    <a:pt x="35582" y="321757"/>
                  </a:lnTo>
                  <a:lnTo>
                    <a:pt x="54709" y="279280"/>
                  </a:lnTo>
                  <a:lnTo>
                    <a:pt x="77500" y="238975"/>
                  </a:lnTo>
                  <a:lnTo>
                    <a:pt x="103744" y="201056"/>
                  </a:lnTo>
                  <a:lnTo>
                    <a:pt x="133227" y="165736"/>
                  </a:lnTo>
                  <a:lnTo>
                    <a:pt x="165736" y="133227"/>
                  </a:lnTo>
                  <a:lnTo>
                    <a:pt x="201056" y="103744"/>
                  </a:lnTo>
                  <a:lnTo>
                    <a:pt x="238975" y="77500"/>
                  </a:lnTo>
                  <a:lnTo>
                    <a:pt x="279280" y="54709"/>
                  </a:lnTo>
                  <a:lnTo>
                    <a:pt x="321757" y="35582"/>
                  </a:lnTo>
                  <a:lnTo>
                    <a:pt x="366192" y="20335"/>
                  </a:lnTo>
                  <a:lnTo>
                    <a:pt x="412373" y="9180"/>
                  </a:lnTo>
                  <a:lnTo>
                    <a:pt x="460086" y="2330"/>
                  </a:lnTo>
                  <a:lnTo>
                    <a:pt x="509117" y="0"/>
                  </a:lnTo>
                  <a:lnTo>
                    <a:pt x="2545537" y="0"/>
                  </a:lnTo>
                  <a:lnTo>
                    <a:pt x="2594568" y="2330"/>
                  </a:lnTo>
                  <a:lnTo>
                    <a:pt x="2642281" y="9180"/>
                  </a:lnTo>
                  <a:lnTo>
                    <a:pt x="2688462" y="20335"/>
                  </a:lnTo>
                  <a:lnTo>
                    <a:pt x="2732897" y="35582"/>
                  </a:lnTo>
                  <a:lnTo>
                    <a:pt x="2775374" y="54709"/>
                  </a:lnTo>
                  <a:lnTo>
                    <a:pt x="2815679" y="77500"/>
                  </a:lnTo>
                  <a:lnTo>
                    <a:pt x="2853598" y="103744"/>
                  </a:lnTo>
                  <a:lnTo>
                    <a:pt x="2888918" y="133227"/>
                  </a:lnTo>
                  <a:lnTo>
                    <a:pt x="2921427" y="165736"/>
                  </a:lnTo>
                  <a:lnTo>
                    <a:pt x="2950909" y="201056"/>
                  </a:lnTo>
                  <a:lnTo>
                    <a:pt x="2977153" y="238975"/>
                  </a:lnTo>
                  <a:lnTo>
                    <a:pt x="2999945" y="279280"/>
                  </a:lnTo>
                  <a:lnTo>
                    <a:pt x="3019072" y="321757"/>
                  </a:lnTo>
                  <a:lnTo>
                    <a:pt x="3034319" y="366192"/>
                  </a:lnTo>
                  <a:lnTo>
                    <a:pt x="3045474" y="412373"/>
                  </a:lnTo>
                  <a:lnTo>
                    <a:pt x="3052324" y="460086"/>
                  </a:lnTo>
                  <a:lnTo>
                    <a:pt x="3054654" y="509117"/>
                  </a:lnTo>
                  <a:lnTo>
                    <a:pt x="3054654" y="3505377"/>
                  </a:lnTo>
                  <a:lnTo>
                    <a:pt x="3052324" y="3554409"/>
                  </a:lnTo>
                  <a:lnTo>
                    <a:pt x="3045474" y="3602122"/>
                  </a:lnTo>
                  <a:lnTo>
                    <a:pt x="3034319" y="3648302"/>
                  </a:lnTo>
                  <a:lnTo>
                    <a:pt x="3019072" y="3692738"/>
                  </a:lnTo>
                  <a:lnTo>
                    <a:pt x="2999945" y="3735214"/>
                  </a:lnTo>
                  <a:lnTo>
                    <a:pt x="2977153" y="3775519"/>
                  </a:lnTo>
                  <a:lnTo>
                    <a:pt x="2950909" y="3813438"/>
                  </a:lnTo>
                  <a:lnTo>
                    <a:pt x="2921427" y="3848759"/>
                  </a:lnTo>
                  <a:lnTo>
                    <a:pt x="2888918" y="3881267"/>
                  </a:lnTo>
                  <a:lnTo>
                    <a:pt x="2853598" y="3910750"/>
                  </a:lnTo>
                  <a:lnTo>
                    <a:pt x="2815679" y="3936994"/>
                  </a:lnTo>
                  <a:lnTo>
                    <a:pt x="2775374" y="3959786"/>
                  </a:lnTo>
                  <a:lnTo>
                    <a:pt x="2732897" y="3978912"/>
                  </a:lnTo>
                  <a:lnTo>
                    <a:pt x="2688462" y="3994160"/>
                  </a:lnTo>
                  <a:lnTo>
                    <a:pt x="2642281" y="4005315"/>
                  </a:lnTo>
                  <a:lnTo>
                    <a:pt x="2594568" y="4012164"/>
                  </a:lnTo>
                  <a:lnTo>
                    <a:pt x="2545537" y="4014495"/>
                  </a:lnTo>
                  <a:lnTo>
                    <a:pt x="509117" y="4014495"/>
                  </a:lnTo>
                  <a:lnTo>
                    <a:pt x="460086" y="4012164"/>
                  </a:lnTo>
                  <a:lnTo>
                    <a:pt x="412373" y="4005315"/>
                  </a:lnTo>
                  <a:lnTo>
                    <a:pt x="366192" y="3994160"/>
                  </a:lnTo>
                  <a:lnTo>
                    <a:pt x="321757" y="3978912"/>
                  </a:lnTo>
                  <a:lnTo>
                    <a:pt x="279280" y="3959786"/>
                  </a:lnTo>
                  <a:lnTo>
                    <a:pt x="238975" y="3936994"/>
                  </a:lnTo>
                  <a:lnTo>
                    <a:pt x="201056" y="3910750"/>
                  </a:lnTo>
                  <a:lnTo>
                    <a:pt x="165736" y="3881267"/>
                  </a:lnTo>
                  <a:lnTo>
                    <a:pt x="133227" y="3848759"/>
                  </a:lnTo>
                  <a:lnTo>
                    <a:pt x="103744" y="3813438"/>
                  </a:lnTo>
                  <a:lnTo>
                    <a:pt x="77500" y="3775519"/>
                  </a:lnTo>
                  <a:lnTo>
                    <a:pt x="54709" y="3735214"/>
                  </a:lnTo>
                  <a:lnTo>
                    <a:pt x="35582" y="3692738"/>
                  </a:lnTo>
                  <a:lnTo>
                    <a:pt x="20335" y="3648302"/>
                  </a:lnTo>
                  <a:lnTo>
                    <a:pt x="9180" y="3602122"/>
                  </a:lnTo>
                  <a:lnTo>
                    <a:pt x="2330" y="3554409"/>
                  </a:lnTo>
                  <a:lnTo>
                    <a:pt x="0" y="3505377"/>
                  </a:lnTo>
                  <a:lnTo>
                    <a:pt x="0" y="509117"/>
                  </a:lnTo>
                  <a:close/>
                </a:path>
              </a:pathLst>
            </a:custGeom>
            <a:noFill/>
            <a:ln w="38100">
              <a:solidFill>
                <a:srgbClr val="9CCCD2"/>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3" name="object 20"/>
            <p:cNvSpPr txBox="1">
              <a:spLocks noChangeArrowheads="1"/>
            </p:cNvSpPr>
            <p:nvPr/>
          </p:nvSpPr>
          <p:spPr>
            <a:xfrm>
              <a:off x="3168650" y="2073275"/>
              <a:ext cx="20542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75"/>
                </a:spcBef>
              </a:pPr>
              <a:r>
                <a:rPr lang="en-US" altLang="en-US" sz="1200">
                  <a:latin typeface="Arial" panose="020B0604020202020204" pitchFamily="34" charset="0"/>
                </a:rPr>
                <a:t>Can access or refer to outside  information or data to trigger  action(s)</a:t>
              </a:r>
            </a:p>
          </p:txBody>
        </p:sp>
        <p:sp>
          <p:nvSpPr>
            <p:cNvPr id="40984" name="object 21"/>
            <p:cNvSpPr txBox="1">
              <a:spLocks noChangeArrowheads="1"/>
            </p:cNvSpPr>
            <p:nvPr/>
          </p:nvSpPr>
          <p:spPr>
            <a:xfrm>
              <a:off x="3309937" y="2946400"/>
              <a:ext cx="20764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75"/>
                </a:spcBef>
              </a:pPr>
              <a:r>
                <a:rPr lang="en-US" altLang="en-US" sz="1400">
                  <a:solidFill>
                    <a:srgbClr val="3E3E3E"/>
                  </a:solidFill>
                  <a:latin typeface="Arial" panose="020B0604020202020204" pitchFamily="34" charset="0"/>
                </a:rPr>
                <a:t>Smart contracts use  </a:t>
              </a:r>
              <a:r>
                <a:rPr lang="en-US" altLang="en-US" sz="1400" b="1" i="1">
                  <a:solidFill>
                    <a:srgbClr val="3E3E3E"/>
                  </a:solidFill>
                  <a:latin typeface="Arial" panose="020B0604020202020204" pitchFamily="34" charset="0"/>
                </a:rPr>
                <a:t>oracles </a:t>
              </a:r>
              <a:r>
                <a:rPr lang="en-US" altLang="en-US" sz="1400">
                  <a:solidFill>
                    <a:srgbClr val="3E3E3E"/>
                  </a:solidFill>
                  <a:latin typeface="Arial" panose="020B0604020202020204" pitchFamily="34" charset="0"/>
                </a:rPr>
                <a:t>– a mutually  agreed upon, network-  authenticated reference  data provider (potentially  a third-party); this is a  source of information to  determine actions and/or  contractual outcomes, for  example, commodity  prices, weather data,  interest rates, or an event  occurrence.</a:t>
              </a:r>
              <a:endParaRPr lang="en-US" altLang="en-US" sz="1400">
                <a:latin typeface="Arial" panose="020B0604020202020204" pitchFamily="34" charset="0"/>
              </a:endParaRPr>
            </a:p>
          </p:txBody>
        </p:sp>
        <p:sp>
          <p:nvSpPr>
            <p:cNvPr id="40985" name="object 22"/>
            <p:cNvSpPr/>
            <p:nvPr/>
          </p:nvSpPr>
          <p:spPr>
            <a:xfrm>
              <a:off x="8143875" y="2449513"/>
              <a:ext cx="523875" cy="439737"/>
            </a:xfrm>
            <a:custGeom>
              <a:avLst/>
              <a:gdLst>
                <a:gd name="T0" fmla="*/ 71663 w 699134"/>
                <a:gd name="T1" fmla="*/ 0 h 588010"/>
                <a:gd name="T2" fmla="*/ 71663 w 699134"/>
                <a:gd name="T3" fmla="*/ 25708 h 588010"/>
                <a:gd name="T4" fmla="*/ 0 w 699134"/>
                <a:gd name="T5" fmla="*/ 25708 h 588010"/>
                <a:gd name="T6" fmla="*/ 0 w 699134"/>
                <a:gd name="T7" fmla="*/ 77122 h 588010"/>
                <a:gd name="T8" fmla="*/ 71663 w 699134"/>
                <a:gd name="T9" fmla="*/ 77122 h 588010"/>
                <a:gd name="T10" fmla="*/ 71663 w 699134"/>
                <a:gd name="T11" fmla="*/ 102832 h 588010"/>
                <a:gd name="T12" fmla="*/ 123692 w 699134"/>
                <a:gd name="T13" fmla="*/ 51415 h 588010"/>
                <a:gd name="T14" fmla="*/ 71663 w 699134"/>
                <a:gd name="T15" fmla="*/ 0 h 5880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9134" h="588010">
                  <a:moveTo>
                    <a:pt x="404850" y="0"/>
                  </a:moveTo>
                  <a:lnTo>
                    <a:pt x="404850" y="146964"/>
                  </a:lnTo>
                  <a:lnTo>
                    <a:pt x="0" y="146964"/>
                  </a:lnTo>
                  <a:lnTo>
                    <a:pt x="0" y="440893"/>
                  </a:lnTo>
                  <a:lnTo>
                    <a:pt x="404850" y="440893"/>
                  </a:lnTo>
                  <a:lnTo>
                    <a:pt x="404850" y="587870"/>
                  </a:lnTo>
                  <a:lnTo>
                    <a:pt x="698779" y="293928"/>
                  </a:lnTo>
                  <a:lnTo>
                    <a:pt x="404850" y="0"/>
                  </a:lnTo>
                  <a:close/>
                </a:path>
              </a:pathLst>
            </a:custGeom>
            <a:solidFill>
              <a:srgbClr val="9CCC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86" name="object 23"/>
            <p:cNvSpPr/>
            <p:nvPr/>
          </p:nvSpPr>
          <p:spPr>
            <a:xfrm>
              <a:off x="6029325" y="2030413"/>
              <a:ext cx="2290762" cy="755650"/>
            </a:xfrm>
            <a:custGeom>
              <a:avLst/>
              <a:gdLst>
                <a:gd name="T0" fmla="*/ 513118 w 3054984"/>
                <a:gd name="T1" fmla="*/ 0 h 1008380"/>
                <a:gd name="T2" fmla="*/ 29867 w 3054984"/>
                <a:gd name="T3" fmla="*/ 0 h 1008380"/>
                <a:gd name="T4" fmla="*/ 21927 w 3054984"/>
                <a:gd name="T5" fmla="*/ 1063 h 1008380"/>
                <a:gd name="T6" fmla="*/ 14792 w 3054984"/>
                <a:gd name="T7" fmla="*/ 4062 h 1008380"/>
                <a:gd name="T8" fmla="*/ 8747 w 3054984"/>
                <a:gd name="T9" fmla="*/ 8714 h 1008380"/>
                <a:gd name="T10" fmla="*/ 4078 w 3054984"/>
                <a:gd name="T11" fmla="*/ 14736 h 1008380"/>
                <a:gd name="T12" fmla="*/ 1066 w 3054984"/>
                <a:gd name="T13" fmla="*/ 21844 h 1008380"/>
                <a:gd name="T14" fmla="*/ 0 w 3054984"/>
                <a:gd name="T15" fmla="*/ 29754 h 1008380"/>
                <a:gd name="T16" fmla="*/ 0 w 3054984"/>
                <a:gd name="T17" fmla="*/ 148766 h 1008380"/>
                <a:gd name="T18" fmla="*/ 1066 w 3054984"/>
                <a:gd name="T19" fmla="*/ 156677 h 1008380"/>
                <a:gd name="T20" fmla="*/ 4078 w 3054984"/>
                <a:gd name="T21" fmla="*/ 163785 h 1008380"/>
                <a:gd name="T22" fmla="*/ 8747 w 3054984"/>
                <a:gd name="T23" fmla="*/ 169806 h 1008380"/>
                <a:gd name="T24" fmla="*/ 14792 w 3054984"/>
                <a:gd name="T25" fmla="*/ 174458 h 1008380"/>
                <a:gd name="T26" fmla="*/ 21927 w 3054984"/>
                <a:gd name="T27" fmla="*/ 177458 h 1008380"/>
                <a:gd name="T28" fmla="*/ 29867 w 3054984"/>
                <a:gd name="T29" fmla="*/ 178521 h 1008380"/>
                <a:gd name="T30" fmla="*/ 513118 w 3054984"/>
                <a:gd name="T31" fmla="*/ 178521 h 1008380"/>
                <a:gd name="T32" fmla="*/ 521058 w 3054984"/>
                <a:gd name="T33" fmla="*/ 177458 h 1008380"/>
                <a:gd name="T34" fmla="*/ 528193 w 3054984"/>
                <a:gd name="T35" fmla="*/ 174458 h 1008380"/>
                <a:gd name="T36" fmla="*/ 534238 w 3054984"/>
                <a:gd name="T37" fmla="*/ 169806 h 1008380"/>
                <a:gd name="T38" fmla="*/ 538908 w 3054984"/>
                <a:gd name="T39" fmla="*/ 163785 h 1008380"/>
                <a:gd name="T40" fmla="*/ 541918 w 3054984"/>
                <a:gd name="T41" fmla="*/ 156677 h 1008380"/>
                <a:gd name="T42" fmla="*/ 542985 w 3054984"/>
                <a:gd name="T43" fmla="*/ 148766 h 1008380"/>
                <a:gd name="T44" fmla="*/ 542985 w 3054984"/>
                <a:gd name="T45" fmla="*/ 29754 h 1008380"/>
                <a:gd name="T46" fmla="*/ 541918 w 3054984"/>
                <a:gd name="T47" fmla="*/ 21844 h 1008380"/>
                <a:gd name="T48" fmla="*/ 538908 w 3054984"/>
                <a:gd name="T49" fmla="*/ 14736 h 1008380"/>
                <a:gd name="T50" fmla="*/ 534238 w 3054984"/>
                <a:gd name="T51" fmla="*/ 8714 h 1008380"/>
                <a:gd name="T52" fmla="*/ 528193 w 3054984"/>
                <a:gd name="T53" fmla="*/ 4062 h 1008380"/>
                <a:gd name="T54" fmla="*/ 521058 w 3054984"/>
                <a:gd name="T55" fmla="*/ 1063 h 1008380"/>
                <a:gd name="T56" fmla="*/ 513118 w 3054984"/>
                <a:gd name="T57" fmla="*/ 0 h 1008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54984" h="1008380">
                  <a:moveTo>
                    <a:pt x="2886633" y="0"/>
                  </a:moveTo>
                  <a:lnTo>
                    <a:pt x="168021" y="0"/>
                  </a:lnTo>
                  <a:lnTo>
                    <a:pt x="123353" y="6001"/>
                  </a:lnTo>
                  <a:lnTo>
                    <a:pt x="83216" y="22939"/>
                  </a:lnTo>
                  <a:lnTo>
                    <a:pt x="49210" y="49210"/>
                  </a:lnTo>
                  <a:lnTo>
                    <a:pt x="22939" y="83216"/>
                  </a:lnTo>
                  <a:lnTo>
                    <a:pt x="6001" y="123353"/>
                  </a:lnTo>
                  <a:lnTo>
                    <a:pt x="0" y="168021"/>
                  </a:lnTo>
                  <a:lnTo>
                    <a:pt x="0" y="840092"/>
                  </a:lnTo>
                  <a:lnTo>
                    <a:pt x="6001" y="884760"/>
                  </a:lnTo>
                  <a:lnTo>
                    <a:pt x="22939" y="924897"/>
                  </a:lnTo>
                  <a:lnTo>
                    <a:pt x="49210" y="958902"/>
                  </a:lnTo>
                  <a:lnTo>
                    <a:pt x="83216" y="985174"/>
                  </a:lnTo>
                  <a:lnTo>
                    <a:pt x="123353" y="1002111"/>
                  </a:lnTo>
                  <a:lnTo>
                    <a:pt x="168021" y="1008113"/>
                  </a:lnTo>
                  <a:lnTo>
                    <a:pt x="2886633" y="1008113"/>
                  </a:lnTo>
                  <a:lnTo>
                    <a:pt x="2931301" y="1002111"/>
                  </a:lnTo>
                  <a:lnTo>
                    <a:pt x="2971438" y="985174"/>
                  </a:lnTo>
                  <a:lnTo>
                    <a:pt x="3005443" y="958902"/>
                  </a:lnTo>
                  <a:lnTo>
                    <a:pt x="3031715" y="924897"/>
                  </a:lnTo>
                  <a:lnTo>
                    <a:pt x="3048653" y="884760"/>
                  </a:lnTo>
                  <a:lnTo>
                    <a:pt x="3054654" y="840092"/>
                  </a:lnTo>
                  <a:lnTo>
                    <a:pt x="3054654" y="168021"/>
                  </a:lnTo>
                  <a:lnTo>
                    <a:pt x="3048653" y="123353"/>
                  </a:lnTo>
                  <a:lnTo>
                    <a:pt x="3031715" y="83216"/>
                  </a:lnTo>
                  <a:lnTo>
                    <a:pt x="3005443" y="49210"/>
                  </a:lnTo>
                  <a:lnTo>
                    <a:pt x="2971438" y="22939"/>
                  </a:lnTo>
                  <a:lnTo>
                    <a:pt x="2931301" y="6001"/>
                  </a:lnTo>
                  <a:lnTo>
                    <a:pt x="2886633" y="0"/>
                  </a:lnTo>
                  <a:close/>
                </a:path>
              </a:pathLst>
            </a:custGeom>
            <a:solidFill>
              <a:srgbClr val="9CCC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0987" name="object 25"/>
            <p:cNvSpPr/>
            <p:nvPr/>
          </p:nvSpPr>
          <p:spPr>
            <a:xfrm>
              <a:off x="6029325" y="2825750"/>
              <a:ext cx="2290762" cy="3011488"/>
            </a:xfrm>
            <a:custGeom>
              <a:avLst/>
              <a:gdLst>
                <a:gd name="T0" fmla="*/ 414 w 3054984"/>
                <a:gd name="T1" fmla="*/ 81912 h 4015104"/>
                <a:gd name="T2" fmla="*/ 3615 w 3054984"/>
                <a:gd name="T3" fmla="*/ 65195 h 4015104"/>
                <a:gd name="T4" fmla="*/ 9725 w 3054984"/>
                <a:gd name="T5" fmla="*/ 49722 h 4015104"/>
                <a:gd name="T6" fmla="*/ 18441 w 3054984"/>
                <a:gd name="T7" fmla="*/ 35795 h 4015104"/>
                <a:gd name="T8" fmla="*/ 29461 w 3054984"/>
                <a:gd name="T9" fmla="*/ 23719 h 4015104"/>
                <a:gd name="T10" fmla="*/ 42479 w 3054984"/>
                <a:gd name="T11" fmla="*/ 13797 h 4015104"/>
                <a:gd name="T12" fmla="*/ 57195 w 3054984"/>
                <a:gd name="T13" fmla="*/ 6335 h 4015104"/>
                <a:gd name="T14" fmla="*/ 73302 w 3054984"/>
                <a:gd name="T15" fmla="*/ 1634 h 4015104"/>
                <a:gd name="T16" fmla="*/ 90499 w 3054984"/>
                <a:gd name="T17" fmla="*/ 0 h 4015104"/>
                <a:gd name="T18" fmla="*/ 461201 w 3054984"/>
                <a:gd name="T19" fmla="*/ 415 h 4015104"/>
                <a:gd name="T20" fmla="*/ 477892 w 3054984"/>
                <a:gd name="T21" fmla="*/ 3620 h 4015104"/>
                <a:gd name="T22" fmla="*/ 493341 w 3054984"/>
                <a:gd name="T23" fmla="*/ 9740 h 4015104"/>
                <a:gd name="T24" fmla="*/ 507247 w 3054984"/>
                <a:gd name="T25" fmla="*/ 18470 h 4015104"/>
                <a:gd name="T26" fmla="*/ 519304 w 3054984"/>
                <a:gd name="T27" fmla="*/ 29507 h 4015104"/>
                <a:gd name="T28" fmla="*/ 529209 w 3054984"/>
                <a:gd name="T29" fmla="*/ 42547 h 4015104"/>
                <a:gd name="T30" fmla="*/ 536660 w 3054984"/>
                <a:gd name="T31" fmla="*/ 57284 h 4015104"/>
                <a:gd name="T32" fmla="*/ 541353 w 3054984"/>
                <a:gd name="T33" fmla="*/ 73417 h 4015104"/>
                <a:gd name="T34" fmla="*/ 542985 w 3054984"/>
                <a:gd name="T35" fmla="*/ 90641 h 4015104"/>
                <a:gd name="T36" fmla="*/ 542572 w 3054984"/>
                <a:gd name="T37" fmla="*/ 632808 h 4015104"/>
                <a:gd name="T38" fmla="*/ 539370 w 3054984"/>
                <a:gd name="T39" fmla="*/ 649524 h 4015104"/>
                <a:gd name="T40" fmla="*/ 533261 w 3054984"/>
                <a:gd name="T41" fmla="*/ 664997 h 4015104"/>
                <a:gd name="T42" fmla="*/ 524544 w 3054984"/>
                <a:gd name="T43" fmla="*/ 678924 h 4015104"/>
                <a:gd name="T44" fmla="*/ 513525 w 3054984"/>
                <a:gd name="T45" fmla="*/ 691000 h 4015104"/>
                <a:gd name="T46" fmla="*/ 500507 w 3054984"/>
                <a:gd name="T47" fmla="*/ 700921 h 4015104"/>
                <a:gd name="T48" fmla="*/ 485791 w 3054984"/>
                <a:gd name="T49" fmla="*/ 708384 h 4015104"/>
                <a:gd name="T50" fmla="*/ 469684 w 3054984"/>
                <a:gd name="T51" fmla="*/ 713085 h 4015104"/>
                <a:gd name="T52" fmla="*/ 452487 w 3054984"/>
                <a:gd name="T53" fmla="*/ 714719 h 4015104"/>
                <a:gd name="T54" fmla="*/ 81783 w 3054984"/>
                <a:gd name="T55" fmla="*/ 714304 h 4015104"/>
                <a:gd name="T56" fmla="*/ 65093 w 3054984"/>
                <a:gd name="T57" fmla="*/ 711099 h 4015104"/>
                <a:gd name="T58" fmla="*/ 49643 w 3054984"/>
                <a:gd name="T59" fmla="*/ 704980 h 4015104"/>
                <a:gd name="T60" fmla="*/ 35739 w 3054984"/>
                <a:gd name="T61" fmla="*/ 696249 h 4015104"/>
                <a:gd name="T62" fmla="*/ 23682 w 3054984"/>
                <a:gd name="T63" fmla="*/ 685212 h 4015104"/>
                <a:gd name="T64" fmla="*/ 13776 w 3054984"/>
                <a:gd name="T65" fmla="*/ 672174 h 4015104"/>
                <a:gd name="T66" fmla="*/ 6325 w 3054984"/>
                <a:gd name="T67" fmla="*/ 657435 h 4015104"/>
                <a:gd name="T68" fmla="*/ 1632 w 3054984"/>
                <a:gd name="T69" fmla="*/ 641302 h 4015104"/>
                <a:gd name="T70" fmla="*/ 0 w 3054984"/>
                <a:gd name="T71" fmla="*/ 624078 h 4015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54984" h="4015104">
                  <a:moveTo>
                    <a:pt x="0" y="509117"/>
                  </a:moveTo>
                  <a:lnTo>
                    <a:pt x="2330" y="460086"/>
                  </a:lnTo>
                  <a:lnTo>
                    <a:pt x="9180" y="412373"/>
                  </a:lnTo>
                  <a:lnTo>
                    <a:pt x="20335" y="366192"/>
                  </a:lnTo>
                  <a:lnTo>
                    <a:pt x="35582" y="321757"/>
                  </a:lnTo>
                  <a:lnTo>
                    <a:pt x="54709" y="279280"/>
                  </a:lnTo>
                  <a:lnTo>
                    <a:pt x="77500" y="238975"/>
                  </a:lnTo>
                  <a:lnTo>
                    <a:pt x="103744" y="201056"/>
                  </a:lnTo>
                  <a:lnTo>
                    <a:pt x="133227" y="165736"/>
                  </a:lnTo>
                  <a:lnTo>
                    <a:pt x="165736" y="133227"/>
                  </a:lnTo>
                  <a:lnTo>
                    <a:pt x="201056" y="103744"/>
                  </a:lnTo>
                  <a:lnTo>
                    <a:pt x="238975" y="77500"/>
                  </a:lnTo>
                  <a:lnTo>
                    <a:pt x="279280" y="54709"/>
                  </a:lnTo>
                  <a:lnTo>
                    <a:pt x="321757" y="35582"/>
                  </a:lnTo>
                  <a:lnTo>
                    <a:pt x="366192" y="20335"/>
                  </a:lnTo>
                  <a:lnTo>
                    <a:pt x="412373" y="9180"/>
                  </a:lnTo>
                  <a:lnTo>
                    <a:pt x="460086" y="2330"/>
                  </a:lnTo>
                  <a:lnTo>
                    <a:pt x="509117" y="0"/>
                  </a:lnTo>
                  <a:lnTo>
                    <a:pt x="2545537" y="0"/>
                  </a:lnTo>
                  <a:lnTo>
                    <a:pt x="2594568" y="2330"/>
                  </a:lnTo>
                  <a:lnTo>
                    <a:pt x="2642281" y="9180"/>
                  </a:lnTo>
                  <a:lnTo>
                    <a:pt x="2688462" y="20335"/>
                  </a:lnTo>
                  <a:lnTo>
                    <a:pt x="2732897" y="35582"/>
                  </a:lnTo>
                  <a:lnTo>
                    <a:pt x="2775374" y="54709"/>
                  </a:lnTo>
                  <a:lnTo>
                    <a:pt x="2815679" y="77500"/>
                  </a:lnTo>
                  <a:lnTo>
                    <a:pt x="2853598" y="103744"/>
                  </a:lnTo>
                  <a:lnTo>
                    <a:pt x="2888918" y="133227"/>
                  </a:lnTo>
                  <a:lnTo>
                    <a:pt x="2921427" y="165736"/>
                  </a:lnTo>
                  <a:lnTo>
                    <a:pt x="2950909" y="201056"/>
                  </a:lnTo>
                  <a:lnTo>
                    <a:pt x="2977153" y="238975"/>
                  </a:lnTo>
                  <a:lnTo>
                    <a:pt x="2999945" y="279280"/>
                  </a:lnTo>
                  <a:lnTo>
                    <a:pt x="3019072" y="321757"/>
                  </a:lnTo>
                  <a:lnTo>
                    <a:pt x="3034319" y="366192"/>
                  </a:lnTo>
                  <a:lnTo>
                    <a:pt x="3045474" y="412373"/>
                  </a:lnTo>
                  <a:lnTo>
                    <a:pt x="3052324" y="460086"/>
                  </a:lnTo>
                  <a:lnTo>
                    <a:pt x="3054654" y="509117"/>
                  </a:lnTo>
                  <a:lnTo>
                    <a:pt x="3054654" y="3505365"/>
                  </a:lnTo>
                  <a:lnTo>
                    <a:pt x="3052324" y="3554396"/>
                  </a:lnTo>
                  <a:lnTo>
                    <a:pt x="3045474" y="3602109"/>
                  </a:lnTo>
                  <a:lnTo>
                    <a:pt x="3034319" y="3648290"/>
                  </a:lnTo>
                  <a:lnTo>
                    <a:pt x="3019072" y="3692725"/>
                  </a:lnTo>
                  <a:lnTo>
                    <a:pt x="2999945" y="3735202"/>
                  </a:lnTo>
                  <a:lnTo>
                    <a:pt x="2977153" y="3775506"/>
                  </a:lnTo>
                  <a:lnTo>
                    <a:pt x="2950909" y="3813426"/>
                  </a:lnTo>
                  <a:lnTo>
                    <a:pt x="2921427" y="3848746"/>
                  </a:lnTo>
                  <a:lnTo>
                    <a:pt x="2888918" y="3881254"/>
                  </a:lnTo>
                  <a:lnTo>
                    <a:pt x="2853598" y="3910737"/>
                  </a:lnTo>
                  <a:lnTo>
                    <a:pt x="2815679" y="3936981"/>
                  </a:lnTo>
                  <a:lnTo>
                    <a:pt x="2775374" y="3959773"/>
                  </a:lnTo>
                  <a:lnTo>
                    <a:pt x="2732897" y="3978899"/>
                  </a:lnTo>
                  <a:lnTo>
                    <a:pt x="2688462" y="3994147"/>
                  </a:lnTo>
                  <a:lnTo>
                    <a:pt x="2642281" y="4005302"/>
                  </a:lnTo>
                  <a:lnTo>
                    <a:pt x="2594568" y="4012152"/>
                  </a:lnTo>
                  <a:lnTo>
                    <a:pt x="2545537" y="4014482"/>
                  </a:lnTo>
                  <a:lnTo>
                    <a:pt x="509117" y="4014482"/>
                  </a:lnTo>
                  <a:lnTo>
                    <a:pt x="460086" y="4012152"/>
                  </a:lnTo>
                  <a:lnTo>
                    <a:pt x="412373" y="4005302"/>
                  </a:lnTo>
                  <a:lnTo>
                    <a:pt x="366192" y="3994147"/>
                  </a:lnTo>
                  <a:lnTo>
                    <a:pt x="321757" y="3978899"/>
                  </a:lnTo>
                  <a:lnTo>
                    <a:pt x="279280" y="3959773"/>
                  </a:lnTo>
                  <a:lnTo>
                    <a:pt x="238975" y="3936981"/>
                  </a:lnTo>
                  <a:lnTo>
                    <a:pt x="201056" y="3910737"/>
                  </a:lnTo>
                  <a:lnTo>
                    <a:pt x="165736" y="3881254"/>
                  </a:lnTo>
                  <a:lnTo>
                    <a:pt x="133227" y="3848746"/>
                  </a:lnTo>
                  <a:lnTo>
                    <a:pt x="103744" y="3813426"/>
                  </a:lnTo>
                  <a:lnTo>
                    <a:pt x="77500" y="3775506"/>
                  </a:lnTo>
                  <a:lnTo>
                    <a:pt x="54709" y="3735202"/>
                  </a:lnTo>
                  <a:lnTo>
                    <a:pt x="35582" y="3692725"/>
                  </a:lnTo>
                  <a:lnTo>
                    <a:pt x="20335" y="3648290"/>
                  </a:lnTo>
                  <a:lnTo>
                    <a:pt x="9180" y="3602109"/>
                  </a:lnTo>
                  <a:lnTo>
                    <a:pt x="2330" y="3554396"/>
                  </a:lnTo>
                  <a:lnTo>
                    <a:pt x="0" y="3505365"/>
                  </a:lnTo>
                  <a:lnTo>
                    <a:pt x="0" y="509117"/>
                  </a:lnTo>
                  <a:close/>
                </a:path>
              </a:pathLst>
            </a:custGeom>
            <a:noFill/>
            <a:ln w="38100">
              <a:solidFill>
                <a:srgbClr val="B5CDD4"/>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8" name="object 26"/>
            <p:cNvSpPr txBox="1">
              <a:spLocks noChangeArrowheads="1"/>
            </p:cNvSpPr>
            <p:nvPr/>
          </p:nvSpPr>
          <p:spPr>
            <a:xfrm>
              <a:off x="6267450" y="2165350"/>
              <a:ext cx="16716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487363" indent="-47783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75"/>
                </a:spcBef>
              </a:pPr>
              <a:r>
                <a:rPr lang="en-US" altLang="en-US" sz="1200">
                  <a:latin typeface="Arial" panose="020B0604020202020204" pitchFamily="34" charset="0"/>
                </a:rPr>
                <a:t>Can automate execution  processes</a:t>
              </a:r>
            </a:p>
          </p:txBody>
        </p:sp>
        <p:sp>
          <p:nvSpPr>
            <p:cNvPr id="40989" name="object 27"/>
            <p:cNvSpPr txBox="1">
              <a:spLocks noChangeArrowheads="1"/>
            </p:cNvSpPr>
            <p:nvPr/>
          </p:nvSpPr>
          <p:spPr>
            <a:xfrm>
              <a:off x="6184900" y="3009900"/>
              <a:ext cx="18637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75"/>
                </a:spcBef>
              </a:pPr>
              <a:r>
                <a:rPr lang="en-US" altLang="en-US" sz="1400" b="1" i="1">
                  <a:solidFill>
                    <a:srgbClr val="3E3E3E"/>
                  </a:solidFill>
                  <a:latin typeface="Arial" panose="020B0604020202020204" pitchFamily="34" charset="0"/>
                </a:rPr>
                <a:t>Self-execution</a:t>
              </a:r>
              <a:r>
                <a:rPr lang="en-US" altLang="en-US" sz="1400">
                  <a:solidFill>
                    <a:srgbClr val="3E3E3E"/>
                  </a:solidFill>
                  <a:latin typeface="Arial" panose="020B0604020202020204" pitchFamily="34" charset="0"/>
                </a:rPr>
                <a:t>: A  smart contract will take  actions, </a:t>
              </a:r>
              <a:r>
                <a:rPr lang="en-US" altLang="en-US" sz="1400" i="1">
                  <a:solidFill>
                    <a:srgbClr val="3E3E3E"/>
                  </a:solidFill>
                  <a:latin typeface="Arial" panose="020B0604020202020204" pitchFamily="34" charset="0"/>
                </a:rPr>
                <a:t>e.g.</a:t>
              </a:r>
              <a:r>
                <a:rPr lang="en-US" altLang="en-US" sz="1400">
                  <a:solidFill>
                    <a:srgbClr val="3E3E3E"/>
                  </a:solidFill>
                  <a:latin typeface="Arial" panose="020B0604020202020204" pitchFamily="34" charset="0"/>
                </a:rPr>
                <a:t>, disperse  payments, without  further action by the  counterparties.</a:t>
              </a:r>
              <a:endParaRPr lang="en-US" altLang="en-US" sz="1400">
                <a:latin typeface="Arial" panose="020B0604020202020204" pitchFamily="34" charset="0"/>
              </a:endParaRPr>
            </a:p>
          </p:txBody>
        </p:sp>
      </p:grpSp>
      <p:sp>
        <p:nvSpPr>
          <p:cNvPr id="40974"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8193FBF-5E6C-4EBE-82BB-ED8819F509B0}" type="slidenum">
              <a:rPr lang="en-US" altLang="en-US" smtClean="0">
                <a:solidFill>
                  <a:srgbClr val="FFFFFF"/>
                </a:solidFill>
              </a:rPr>
              <a:t>24</a:t>
            </a:fld>
            <a:endParaRPr lang="en-US" altLang="en-US">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20000" cy="579438"/>
          </a:xfrm>
        </p:spPr>
        <p:txBody>
          <a:bodyPr/>
          <a:lstStyle/>
          <a:p>
            <a:pPr>
              <a:defRPr/>
            </a:pPr>
            <a:r>
              <a:rPr lang="en-US" sz="2800" b="1" u="sng" dirty="0"/>
              <a:t>Smart Contracts Leverage </a:t>
            </a:r>
            <a:r>
              <a:rPr lang="en-US" sz="2800" b="1" u="sng" dirty="0" err="1"/>
              <a:t>Blockchain</a:t>
            </a:r>
            <a:r>
              <a:rPr lang="en-US" sz="2800" b="1" u="sng" dirty="0"/>
              <a:t> Technology</a:t>
            </a:r>
          </a:p>
        </p:txBody>
      </p:sp>
      <p:sp>
        <p:nvSpPr>
          <p:cNvPr id="41987"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96B4D1E-768A-4FAB-AAE0-29FB7C0AD3A9}" type="slidenum">
              <a:rPr lang="en-US" altLang="en-US" smtClean="0">
                <a:solidFill>
                  <a:srgbClr val="FFFFFF"/>
                </a:solidFill>
              </a:rPr>
              <a:t>25</a:t>
            </a:fld>
            <a:endParaRPr lang="en-US" altLang="en-US">
              <a:solidFill>
                <a:srgbClr val="FFFFFF"/>
              </a:solidFill>
            </a:endParaRPr>
          </a:p>
        </p:txBody>
      </p:sp>
      <p:sp>
        <p:nvSpPr>
          <p:cNvPr id="41988" name="object 23"/>
          <p:cNvSpPr>
            <a:spLocks noGrp="1"/>
          </p:cNvSpPr>
          <p:nvPr>
            <p:ph idx="1"/>
          </p:nvPr>
        </p:nvSpPr>
        <p:spPr>
          <a:xfrm>
            <a:off x="762000" y="990600"/>
            <a:ext cx="7315200" cy="3146425"/>
          </a:xfrm>
        </p:spPr>
        <p:txBody>
          <a:bodyPr lIns="0" tIns="73660" rIns="0" bIns="0">
            <a:spAutoFit/>
          </a:bodyPr>
          <a:lstStyle/>
          <a:p>
            <a:pPr marL="354013" indent="-341313">
              <a:lnSpc>
                <a:spcPts val="2025"/>
              </a:lnSpc>
              <a:spcBef>
                <a:spcPts val="600"/>
              </a:spcBef>
              <a:tabLst>
                <a:tab pos="354013" algn="l"/>
                <a:tab pos="355600" algn="l"/>
              </a:tabLst>
            </a:pPr>
            <a:r>
              <a:rPr lang="en-US" altLang="en-US" sz="1800">
                <a:latin typeface="Arial" panose="020B0604020202020204" pitchFamily="34" charset="0"/>
                <a:cs typeface="Arial" panose="020B0604020202020204" pitchFamily="34" charset="0"/>
              </a:rPr>
              <a:t>Smart contracts can be stored and executed on a </a:t>
            </a:r>
            <a:r>
              <a:rPr lang="en-US" altLang="en-US" sz="1800" b="1" i="1">
                <a:latin typeface="Arial" panose="020B0604020202020204" pitchFamily="34" charset="0"/>
                <a:cs typeface="Arial" panose="020B0604020202020204" pitchFamily="34" charset="0"/>
              </a:rPr>
              <a:t>distributed ledger</a:t>
            </a:r>
            <a:r>
              <a:rPr lang="en-US" altLang="en-US" sz="1800">
                <a:latin typeface="Arial" panose="020B0604020202020204" pitchFamily="34" charset="0"/>
                <a:cs typeface="Arial" panose="020B0604020202020204" pitchFamily="34" charset="0"/>
              </a:rPr>
              <a:t>, an electronic record  that is updated in real-time and intended to be maintained on geographically disperse  servers or </a:t>
            </a:r>
            <a:r>
              <a:rPr lang="en-US" altLang="en-US" sz="1800" b="1">
                <a:latin typeface="Arial" panose="020B0604020202020204" pitchFamily="34" charset="0"/>
                <a:cs typeface="Arial" panose="020B0604020202020204" pitchFamily="34" charset="0"/>
              </a:rPr>
              <a:t>nodes</a:t>
            </a:r>
            <a:r>
              <a:rPr lang="en-US" altLang="en-US" sz="1800">
                <a:latin typeface="Arial" panose="020B0604020202020204" pitchFamily="34" charset="0"/>
                <a:cs typeface="Arial" panose="020B0604020202020204" pitchFamily="34" charset="0"/>
              </a:rPr>
              <a:t>.</a:t>
            </a:r>
          </a:p>
          <a:p>
            <a:pPr marL="354013" indent="-341313">
              <a:lnSpc>
                <a:spcPts val="2025"/>
              </a:lnSpc>
              <a:spcBef>
                <a:spcPts val="600"/>
              </a:spcBef>
              <a:tabLst>
                <a:tab pos="354013" algn="l"/>
                <a:tab pos="355600" algn="l"/>
              </a:tabLst>
            </a:pPr>
            <a:r>
              <a:rPr lang="en-US" altLang="en-US" sz="1800">
                <a:latin typeface="Arial" panose="020B0604020202020204" pitchFamily="34" charset="0"/>
                <a:cs typeface="Arial" panose="020B0604020202020204" pitchFamily="34" charset="0"/>
              </a:rPr>
              <a:t>Through </a:t>
            </a:r>
            <a:r>
              <a:rPr lang="en-US" altLang="en-US" sz="1800" b="1" i="1">
                <a:latin typeface="Arial" panose="020B0604020202020204" pitchFamily="34" charset="0"/>
                <a:cs typeface="Arial" panose="020B0604020202020204" pitchFamily="34" charset="0"/>
              </a:rPr>
              <a:t>decentralization</a:t>
            </a:r>
            <a:r>
              <a:rPr lang="en-US" altLang="en-US" sz="1800">
                <a:latin typeface="Arial" panose="020B0604020202020204" pitchFamily="34" charset="0"/>
                <a:cs typeface="Arial" panose="020B0604020202020204" pitchFamily="34" charset="0"/>
              </a:rPr>
              <a:t>, evidence of the smart contract is deployed to all nodes on a  network, which effectively prevents modifications not authorized or agreed by the parties.</a:t>
            </a:r>
          </a:p>
          <a:p>
            <a:pPr marL="354013" indent="-341313">
              <a:lnSpc>
                <a:spcPts val="2025"/>
              </a:lnSpc>
              <a:spcBef>
                <a:spcPts val="600"/>
              </a:spcBef>
              <a:tabLst>
                <a:tab pos="354013" algn="l"/>
                <a:tab pos="355600" algn="l"/>
              </a:tabLst>
            </a:pPr>
            <a:r>
              <a:rPr lang="en-US" altLang="en-US" sz="1800" b="1" i="1">
                <a:latin typeface="Arial" panose="020B0604020202020204" pitchFamily="34" charset="0"/>
                <a:cs typeface="Arial" panose="020B0604020202020204" pitchFamily="34" charset="0"/>
              </a:rPr>
              <a:t>Blockchain </a:t>
            </a:r>
            <a:r>
              <a:rPr lang="en-US" altLang="en-US" sz="1800">
                <a:latin typeface="Arial" panose="020B0604020202020204" pitchFamily="34" charset="0"/>
                <a:cs typeface="Arial" panose="020B0604020202020204" pitchFamily="34" charset="0"/>
              </a:rPr>
              <a:t>is a continuously growing database of permanent records, “blocks,” which are  linked and secured using cryptography.</a:t>
            </a:r>
            <a:r>
              <a:rPr lang="en-US" altLang="en-US" sz="1800" baseline="26000">
                <a:latin typeface="Arial" panose="020B0604020202020204" pitchFamily="34" charset="0"/>
                <a:cs typeface="Arial" panose="020B0604020202020204" pitchFamily="34" charset="0"/>
              </a:rPr>
              <a:t>‡</a:t>
            </a:r>
          </a:p>
          <a:p>
            <a:pPr marL="354013" indent="-341313">
              <a:spcBef>
                <a:spcPts val="600"/>
              </a:spcBef>
              <a:tabLst>
                <a:tab pos="354013" algn="l"/>
                <a:tab pos="355600" algn="l"/>
              </a:tabLst>
            </a:pPr>
            <a:r>
              <a:rPr lang="en-US" altLang="en-US" sz="1800">
                <a:latin typeface="Arial" panose="020B0604020202020204" pitchFamily="34" charset="0"/>
                <a:cs typeface="Arial" panose="020B0604020202020204" pitchFamily="34" charset="0"/>
              </a:rPr>
              <a:t>Blockchain of Smart Contracts</a:t>
            </a:r>
          </a:p>
        </p:txBody>
      </p:sp>
      <p:pic>
        <p:nvPicPr>
          <p:cNvPr id="41989" name="Picture 6"/>
          <p:cNvPicPr>
            <a:picLocks noChangeAspect="1"/>
          </p:cNvPicPr>
          <p:nvPr/>
        </p:nvPicPr>
        <p:blipFill>
          <a:blip r:embed="rId2"/>
          <a:srcRect/>
          <a:stretch>
            <a:fillRect/>
          </a:stretch>
        </p:blipFill>
        <p:spPr>
          <a:xfrm>
            <a:off x="1143000" y="3886200"/>
            <a:ext cx="6454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bject 2"/>
          <p:cNvSpPr>
            <a:spLocks noChangeArrowheads="1"/>
          </p:cNvSpPr>
          <p:nvPr/>
        </p:nvSpPr>
        <p:spPr>
          <a:xfrm>
            <a:off x="3340100" y="2590800"/>
            <a:ext cx="1765300" cy="18462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 name="object 4"/>
          <p:cNvSpPr txBox="1">
            <a:spLocks noGrp="1"/>
          </p:cNvSpPr>
          <p:nvPr>
            <p:ph type="title"/>
          </p:nvPr>
        </p:nvSpPr>
        <p:spPr>
          <a:xfrm>
            <a:off x="668338" y="457200"/>
            <a:ext cx="7561262" cy="501650"/>
          </a:xfrm>
        </p:spPr>
        <p:txBody>
          <a:bodyPr wrap="square" lIns="0" tIns="9525" rIns="0" bIns="0">
            <a:spAutoFit/>
          </a:bodyPr>
          <a:lstStyle/>
          <a:p>
            <a:pPr marL="9525">
              <a:spcBef>
                <a:spcPts val="75"/>
              </a:spcBef>
              <a:defRPr/>
            </a:pPr>
            <a:r>
              <a:rPr sz="3200" b="1" u="sng" spc="-4"/>
              <a:t>Potential Benefits </a:t>
            </a:r>
            <a:r>
              <a:rPr sz="3200" b="1" u="sng"/>
              <a:t>of </a:t>
            </a:r>
            <a:r>
              <a:rPr sz="3200" b="1" u="sng" spc="-4"/>
              <a:t>a Smart</a:t>
            </a:r>
            <a:r>
              <a:rPr sz="3200" b="1" u="sng" spc="-11"/>
              <a:t> </a:t>
            </a:r>
            <a:r>
              <a:rPr sz="3200" b="1" u="sng" spc="-4"/>
              <a:t>Contract</a:t>
            </a:r>
          </a:p>
        </p:txBody>
      </p:sp>
      <p:grpSp>
        <p:nvGrpSpPr>
          <p:cNvPr id="45060" name="Group 1"/>
          <p:cNvGrpSpPr/>
          <p:nvPr/>
        </p:nvGrpSpPr>
        <p:grpSpPr>
          <a:xfrm>
            <a:off x="3352800" y="2613025"/>
            <a:ext cx="1677988" cy="1757363"/>
            <a:chOff x="3732213" y="2613025"/>
            <a:chExt cx="1677987" cy="1757363"/>
          </a:xfrm>
        </p:grpSpPr>
        <p:sp>
          <p:nvSpPr>
            <p:cNvPr id="45092" name="object 3"/>
            <p:cNvSpPr/>
            <p:nvPr/>
          </p:nvSpPr>
          <p:spPr>
            <a:xfrm>
              <a:off x="3732213" y="2613025"/>
              <a:ext cx="1677987" cy="1757363"/>
            </a:xfrm>
            <a:custGeom>
              <a:avLst/>
              <a:gdLst>
                <a:gd name="T0" fmla="*/ 694 w 2237740"/>
                <a:gd name="T1" fmla="*/ 190433 h 2344420"/>
                <a:gd name="T2" fmla="*/ 4247 w 2237740"/>
                <a:gd name="T3" fmla="*/ 164974 h 2344420"/>
                <a:gd name="T4" fmla="*/ 10652 w 2237740"/>
                <a:gd name="T5" fmla="*/ 140613 h 2344420"/>
                <a:gd name="T6" fmla="*/ 19720 w 2237740"/>
                <a:gd name="T7" fmla="*/ 117544 h 2344420"/>
                <a:gd name="T8" fmla="*/ 31267 w 2237740"/>
                <a:gd name="T9" fmla="*/ 95960 h 2344420"/>
                <a:gd name="T10" fmla="*/ 45105 w 2237740"/>
                <a:gd name="T11" fmla="*/ 76058 h 2344420"/>
                <a:gd name="T12" fmla="*/ 61049 w 2237740"/>
                <a:gd name="T13" fmla="*/ 58031 h 2344420"/>
                <a:gd name="T14" fmla="*/ 78911 w 2237740"/>
                <a:gd name="T15" fmla="*/ 42076 h 2344420"/>
                <a:gd name="T16" fmla="*/ 98506 w 2237740"/>
                <a:gd name="T17" fmla="*/ 28386 h 2344420"/>
                <a:gd name="T18" fmla="*/ 119647 w 2237740"/>
                <a:gd name="T19" fmla="*/ 17157 h 2344420"/>
                <a:gd name="T20" fmla="*/ 142147 w 2237740"/>
                <a:gd name="T21" fmla="*/ 8584 h 2344420"/>
                <a:gd name="T22" fmla="*/ 165820 w 2237740"/>
                <a:gd name="T23" fmla="*/ 2860 h 2344420"/>
                <a:gd name="T24" fmla="*/ 190481 w 2237740"/>
                <a:gd name="T25" fmla="*/ 183 h 2344420"/>
                <a:gd name="T26" fmla="*/ 215614 w 2237740"/>
                <a:gd name="T27" fmla="*/ 724 h 2344420"/>
                <a:gd name="T28" fmla="*/ 239967 w 2237740"/>
                <a:gd name="T29" fmla="*/ 4440 h 2344420"/>
                <a:gd name="T30" fmla="*/ 263271 w 2237740"/>
                <a:gd name="T31" fmla="*/ 11135 h 2344420"/>
                <a:gd name="T32" fmla="*/ 285338 w 2237740"/>
                <a:gd name="T33" fmla="*/ 20615 h 2344420"/>
                <a:gd name="T34" fmla="*/ 305985 w 2237740"/>
                <a:gd name="T35" fmla="*/ 32686 h 2344420"/>
                <a:gd name="T36" fmla="*/ 325023 w 2237740"/>
                <a:gd name="T37" fmla="*/ 47152 h 2344420"/>
                <a:gd name="T38" fmla="*/ 342266 w 2237740"/>
                <a:gd name="T39" fmla="*/ 63820 h 2344420"/>
                <a:gd name="T40" fmla="*/ 357529 w 2237740"/>
                <a:gd name="T41" fmla="*/ 82492 h 2344420"/>
                <a:gd name="T42" fmla="*/ 370624 w 2237740"/>
                <a:gd name="T43" fmla="*/ 102977 h 2344420"/>
                <a:gd name="T44" fmla="*/ 381366 w 2237740"/>
                <a:gd name="T45" fmla="*/ 125078 h 2344420"/>
                <a:gd name="T46" fmla="*/ 389567 w 2237740"/>
                <a:gd name="T47" fmla="*/ 148600 h 2344420"/>
                <a:gd name="T48" fmla="*/ 395042 w 2237740"/>
                <a:gd name="T49" fmla="*/ 173348 h 2344420"/>
                <a:gd name="T50" fmla="*/ 397605 w 2237740"/>
                <a:gd name="T51" fmla="*/ 199129 h 2344420"/>
                <a:gd name="T52" fmla="*/ 397085 w 2237740"/>
                <a:gd name="T53" fmla="*/ 225403 h 2344420"/>
                <a:gd name="T54" fmla="*/ 393531 w 2237740"/>
                <a:gd name="T55" fmla="*/ 250861 h 2344420"/>
                <a:gd name="T56" fmla="*/ 387127 w 2237740"/>
                <a:gd name="T57" fmla="*/ 275222 h 2344420"/>
                <a:gd name="T58" fmla="*/ 378059 w 2237740"/>
                <a:gd name="T59" fmla="*/ 298292 h 2344420"/>
                <a:gd name="T60" fmla="*/ 366512 w 2237740"/>
                <a:gd name="T61" fmla="*/ 319876 h 2344420"/>
                <a:gd name="T62" fmla="*/ 352673 w 2237740"/>
                <a:gd name="T63" fmla="*/ 339777 h 2344420"/>
                <a:gd name="T64" fmla="*/ 336730 w 2237740"/>
                <a:gd name="T65" fmla="*/ 357804 h 2344420"/>
                <a:gd name="T66" fmla="*/ 318867 w 2237740"/>
                <a:gd name="T67" fmla="*/ 373759 h 2344420"/>
                <a:gd name="T68" fmla="*/ 299272 w 2237740"/>
                <a:gd name="T69" fmla="*/ 387449 h 2344420"/>
                <a:gd name="T70" fmla="*/ 278131 w 2237740"/>
                <a:gd name="T71" fmla="*/ 398678 h 2344420"/>
                <a:gd name="T72" fmla="*/ 255630 w 2237740"/>
                <a:gd name="T73" fmla="*/ 407251 h 2344420"/>
                <a:gd name="T74" fmla="*/ 231957 w 2237740"/>
                <a:gd name="T75" fmla="*/ 412975 h 2344420"/>
                <a:gd name="T76" fmla="*/ 207295 w 2237740"/>
                <a:gd name="T77" fmla="*/ 415652 h 2344420"/>
                <a:gd name="T78" fmla="*/ 182162 w 2237740"/>
                <a:gd name="T79" fmla="*/ 415111 h 2344420"/>
                <a:gd name="T80" fmla="*/ 157811 w 2237740"/>
                <a:gd name="T81" fmla="*/ 411395 h 2344420"/>
                <a:gd name="T82" fmla="*/ 134507 w 2237740"/>
                <a:gd name="T83" fmla="*/ 404701 h 2344420"/>
                <a:gd name="T84" fmla="*/ 112440 w 2237740"/>
                <a:gd name="T85" fmla="*/ 395220 h 2344420"/>
                <a:gd name="T86" fmla="*/ 91793 w 2237740"/>
                <a:gd name="T87" fmla="*/ 383149 h 2344420"/>
                <a:gd name="T88" fmla="*/ 72756 w 2237740"/>
                <a:gd name="T89" fmla="*/ 368683 h 2344420"/>
                <a:gd name="T90" fmla="*/ 55512 w 2237740"/>
                <a:gd name="T91" fmla="*/ 352015 h 2344420"/>
                <a:gd name="T92" fmla="*/ 40249 w 2237740"/>
                <a:gd name="T93" fmla="*/ 333342 h 2344420"/>
                <a:gd name="T94" fmla="*/ 27154 w 2237740"/>
                <a:gd name="T95" fmla="*/ 312857 h 2344420"/>
                <a:gd name="T96" fmla="*/ 16413 w 2237740"/>
                <a:gd name="T97" fmla="*/ 290757 h 2344420"/>
                <a:gd name="T98" fmla="*/ 8211 w 2237740"/>
                <a:gd name="T99" fmla="*/ 267235 h 2344420"/>
                <a:gd name="T100" fmla="*/ 2737 w 2237740"/>
                <a:gd name="T101" fmla="*/ 242487 h 2344420"/>
                <a:gd name="T102" fmla="*/ 174 w 2237740"/>
                <a:gd name="T103" fmla="*/ 216706 h 2344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37740" h="2344420">
                  <a:moveTo>
                    <a:pt x="0" y="1172019"/>
                  </a:moveTo>
                  <a:lnTo>
                    <a:pt x="981" y="1122476"/>
                  </a:lnTo>
                  <a:lnTo>
                    <a:pt x="3900" y="1073457"/>
                  </a:lnTo>
                  <a:lnTo>
                    <a:pt x="8716" y="1025002"/>
                  </a:lnTo>
                  <a:lnTo>
                    <a:pt x="15392" y="977154"/>
                  </a:lnTo>
                  <a:lnTo>
                    <a:pt x="23889" y="929951"/>
                  </a:lnTo>
                  <a:lnTo>
                    <a:pt x="34168" y="883436"/>
                  </a:lnTo>
                  <a:lnTo>
                    <a:pt x="46189" y="837647"/>
                  </a:lnTo>
                  <a:lnTo>
                    <a:pt x="59914" y="792628"/>
                  </a:lnTo>
                  <a:lnTo>
                    <a:pt x="75305" y="748417"/>
                  </a:lnTo>
                  <a:lnTo>
                    <a:pt x="92322" y="705056"/>
                  </a:lnTo>
                  <a:lnTo>
                    <a:pt x="110927" y="662585"/>
                  </a:lnTo>
                  <a:lnTo>
                    <a:pt x="131080" y="621044"/>
                  </a:lnTo>
                  <a:lnTo>
                    <a:pt x="152743" y="580476"/>
                  </a:lnTo>
                  <a:lnTo>
                    <a:pt x="175878" y="540920"/>
                  </a:lnTo>
                  <a:lnTo>
                    <a:pt x="200444" y="502417"/>
                  </a:lnTo>
                  <a:lnTo>
                    <a:pt x="226404" y="465007"/>
                  </a:lnTo>
                  <a:lnTo>
                    <a:pt x="253719" y="428732"/>
                  </a:lnTo>
                  <a:lnTo>
                    <a:pt x="282349" y="393632"/>
                  </a:lnTo>
                  <a:lnTo>
                    <a:pt x="312257" y="359748"/>
                  </a:lnTo>
                  <a:lnTo>
                    <a:pt x="343402" y="327120"/>
                  </a:lnTo>
                  <a:lnTo>
                    <a:pt x="375747" y="295789"/>
                  </a:lnTo>
                  <a:lnTo>
                    <a:pt x="409252" y="265796"/>
                  </a:lnTo>
                  <a:lnTo>
                    <a:pt x="443878" y="237181"/>
                  </a:lnTo>
                  <a:lnTo>
                    <a:pt x="479588" y="209985"/>
                  </a:lnTo>
                  <a:lnTo>
                    <a:pt x="516341" y="184249"/>
                  </a:lnTo>
                  <a:lnTo>
                    <a:pt x="554100" y="160013"/>
                  </a:lnTo>
                  <a:lnTo>
                    <a:pt x="592824" y="137319"/>
                  </a:lnTo>
                  <a:lnTo>
                    <a:pt x="632476" y="116206"/>
                  </a:lnTo>
                  <a:lnTo>
                    <a:pt x="673017" y="96716"/>
                  </a:lnTo>
                  <a:lnTo>
                    <a:pt x="714408" y="78889"/>
                  </a:lnTo>
                  <a:lnTo>
                    <a:pt x="756609" y="62766"/>
                  </a:lnTo>
                  <a:lnTo>
                    <a:pt x="799583" y="48387"/>
                  </a:lnTo>
                  <a:lnTo>
                    <a:pt x="843290" y="35794"/>
                  </a:lnTo>
                  <a:lnTo>
                    <a:pt x="887691" y="25026"/>
                  </a:lnTo>
                  <a:lnTo>
                    <a:pt x="932748" y="16125"/>
                  </a:lnTo>
                  <a:lnTo>
                    <a:pt x="978422" y="9131"/>
                  </a:lnTo>
                  <a:lnTo>
                    <a:pt x="1024673" y="4085"/>
                  </a:lnTo>
                  <a:lnTo>
                    <a:pt x="1071464" y="1028"/>
                  </a:lnTo>
                  <a:lnTo>
                    <a:pt x="1118755" y="0"/>
                  </a:lnTo>
                  <a:lnTo>
                    <a:pt x="1166047" y="1028"/>
                  </a:lnTo>
                  <a:lnTo>
                    <a:pt x="1212839" y="4085"/>
                  </a:lnTo>
                  <a:lnTo>
                    <a:pt x="1259091" y="9131"/>
                  </a:lnTo>
                  <a:lnTo>
                    <a:pt x="1304766" y="16125"/>
                  </a:lnTo>
                  <a:lnTo>
                    <a:pt x="1349824" y="25026"/>
                  </a:lnTo>
                  <a:lnTo>
                    <a:pt x="1394226" y="35794"/>
                  </a:lnTo>
                  <a:lnTo>
                    <a:pt x="1437933" y="48387"/>
                  </a:lnTo>
                  <a:lnTo>
                    <a:pt x="1480908" y="62766"/>
                  </a:lnTo>
                  <a:lnTo>
                    <a:pt x="1523110" y="78889"/>
                  </a:lnTo>
                  <a:lnTo>
                    <a:pt x="1564501" y="96716"/>
                  </a:lnTo>
                  <a:lnTo>
                    <a:pt x="1605042" y="116206"/>
                  </a:lnTo>
                  <a:lnTo>
                    <a:pt x="1644695" y="137319"/>
                  </a:lnTo>
                  <a:lnTo>
                    <a:pt x="1683420" y="160013"/>
                  </a:lnTo>
                  <a:lnTo>
                    <a:pt x="1721179" y="184249"/>
                  </a:lnTo>
                  <a:lnTo>
                    <a:pt x="1757932" y="209985"/>
                  </a:lnTo>
                  <a:lnTo>
                    <a:pt x="1793642" y="237181"/>
                  </a:lnTo>
                  <a:lnTo>
                    <a:pt x="1828269" y="265796"/>
                  </a:lnTo>
                  <a:lnTo>
                    <a:pt x="1861774" y="295789"/>
                  </a:lnTo>
                  <a:lnTo>
                    <a:pt x="1894119" y="327120"/>
                  </a:lnTo>
                  <a:lnTo>
                    <a:pt x="1925265" y="359748"/>
                  </a:lnTo>
                  <a:lnTo>
                    <a:pt x="1955173" y="393632"/>
                  </a:lnTo>
                  <a:lnTo>
                    <a:pt x="1983803" y="428732"/>
                  </a:lnTo>
                  <a:lnTo>
                    <a:pt x="2011118" y="465007"/>
                  </a:lnTo>
                  <a:lnTo>
                    <a:pt x="2037078" y="502417"/>
                  </a:lnTo>
                  <a:lnTo>
                    <a:pt x="2061645" y="540920"/>
                  </a:lnTo>
                  <a:lnTo>
                    <a:pt x="2084779" y="580476"/>
                  </a:lnTo>
                  <a:lnTo>
                    <a:pt x="2106443" y="621044"/>
                  </a:lnTo>
                  <a:lnTo>
                    <a:pt x="2126596" y="662585"/>
                  </a:lnTo>
                  <a:lnTo>
                    <a:pt x="2145201" y="705056"/>
                  </a:lnTo>
                  <a:lnTo>
                    <a:pt x="2162218" y="748417"/>
                  </a:lnTo>
                  <a:lnTo>
                    <a:pt x="2177609" y="792628"/>
                  </a:lnTo>
                  <a:lnTo>
                    <a:pt x="2191334" y="837647"/>
                  </a:lnTo>
                  <a:lnTo>
                    <a:pt x="2203355" y="883436"/>
                  </a:lnTo>
                  <a:lnTo>
                    <a:pt x="2213634" y="929951"/>
                  </a:lnTo>
                  <a:lnTo>
                    <a:pt x="2222131" y="977154"/>
                  </a:lnTo>
                  <a:lnTo>
                    <a:pt x="2228807" y="1025002"/>
                  </a:lnTo>
                  <a:lnTo>
                    <a:pt x="2233624" y="1073457"/>
                  </a:lnTo>
                  <a:lnTo>
                    <a:pt x="2236542" y="1122476"/>
                  </a:lnTo>
                  <a:lnTo>
                    <a:pt x="2237524" y="1172019"/>
                  </a:lnTo>
                  <a:lnTo>
                    <a:pt x="2236542" y="1221562"/>
                  </a:lnTo>
                  <a:lnTo>
                    <a:pt x="2233624" y="1270581"/>
                  </a:lnTo>
                  <a:lnTo>
                    <a:pt x="2228807" y="1319036"/>
                  </a:lnTo>
                  <a:lnTo>
                    <a:pt x="2222131" y="1366884"/>
                  </a:lnTo>
                  <a:lnTo>
                    <a:pt x="2213634" y="1414087"/>
                  </a:lnTo>
                  <a:lnTo>
                    <a:pt x="2203355" y="1460602"/>
                  </a:lnTo>
                  <a:lnTo>
                    <a:pt x="2191334" y="1506391"/>
                  </a:lnTo>
                  <a:lnTo>
                    <a:pt x="2177609" y="1551410"/>
                  </a:lnTo>
                  <a:lnTo>
                    <a:pt x="2162218" y="1595621"/>
                  </a:lnTo>
                  <a:lnTo>
                    <a:pt x="2145201" y="1638982"/>
                  </a:lnTo>
                  <a:lnTo>
                    <a:pt x="2126596" y="1681453"/>
                  </a:lnTo>
                  <a:lnTo>
                    <a:pt x="2106443" y="1722994"/>
                  </a:lnTo>
                  <a:lnTo>
                    <a:pt x="2084779" y="1763562"/>
                  </a:lnTo>
                  <a:lnTo>
                    <a:pt x="2061645" y="1803118"/>
                  </a:lnTo>
                  <a:lnTo>
                    <a:pt x="2037078" y="1841621"/>
                  </a:lnTo>
                  <a:lnTo>
                    <a:pt x="2011118" y="1879031"/>
                  </a:lnTo>
                  <a:lnTo>
                    <a:pt x="1983803" y="1915306"/>
                  </a:lnTo>
                  <a:lnTo>
                    <a:pt x="1955173" y="1950406"/>
                  </a:lnTo>
                  <a:lnTo>
                    <a:pt x="1925265" y="1984290"/>
                  </a:lnTo>
                  <a:lnTo>
                    <a:pt x="1894119" y="2016918"/>
                  </a:lnTo>
                  <a:lnTo>
                    <a:pt x="1861774" y="2048249"/>
                  </a:lnTo>
                  <a:lnTo>
                    <a:pt x="1828269" y="2078242"/>
                  </a:lnTo>
                  <a:lnTo>
                    <a:pt x="1793642" y="2106857"/>
                  </a:lnTo>
                  <a:lnTo>
                    <a:pt x="1757932" y="2134053"/>
                  </a:lnTo>
                  <a:lnTo>
                    <a:pt x="1721179" y="2159789"/>
                  </a:lnTo>
                  <a:lnTo>
                    <a:pt x="1683420" y="2184025"/>
                  </a:lnTo>
                  <a:lnTo>
                    <a:pt x="1644695" y="2206719"/>
                  </a:lnTo>
                  <a:lnTo>
                    <a:pt x="1605042" y="2227832"/>
                  </a:lnTo>
                  <a:lnTo>
                    <a:pt x="1564501" y="2247322"/>
                  </a:lnTo>
                  <a:lnTo>
                    <a:pt x="1523110" y="2265149"/>
                  </a:lnTo>
                  <a:lnTo>
                    <a:pt x="1480908" y="2281272"/>
                  </a:lnTo>
                  <a:lnTo>
                    <a:pt x="1437933" y="2295651"/>
                  </a:lnTo>
                  <a:lnTo>
                    <a:pt x="1394226" y="2308244"/>
                  </a:lnTo>
                  <a:lnTo>
                    <a:pt x="1349824" y="2319012"/>
                  </a:lnTo>
                  <a:lnTo>
                    <a:pt x="1304766" y="2327913"/>
                  </a:lnTo>
                  <a:lnTo>
                    <a:pt x="1259091" y="2334907"/>
                  </a:lnTo>
                  <a:lnTo>
                    <a:pt x="1212839" y="2339953"/>
                  </a:lnTo>
                  <a:lnTo>
                    <a:pt x="1166047" y="2343010"/>
                  </a:lnTo>
                  <a:lnTo>
                    <a:pt x="1118755" y="2344039"/>
                  </a:lnTo>
                  <a:lnTo>
                    <a:pt x="1071464" y="2343010"/>
                  </a:lnTo>
                  <a:lnTo>
                    <a:pt x="1024673" y="2339953"/>
                  </a:lnTo>
                  <a:lnTo>
                    <a:pt x="978422" y="2334907"/>
                  </a:lnTo>
                  <a:lnTo>
                    <a:pt x="932748" y="2327913"/>
                  </a:lnTo>
                  <a:lnTo>
                    <a:pt x="887691" y="2319012"/>
                  </a:lnTo>
                  <a:lnTo>
                    <a:pt x="843290" y="2308244"/>
                  </a:lnTo>
                  <a:lnTo>
                    <a:pt x="799583" y="2295651"/>
                  </a:lnTo>
                  <a:lnTo>
                    <a:pt x="756609" y="2281272"/>
                  </a:lnTo>
                  <a:lnTo>
                    <a:pt x="714408" y="2265149"/>
                  </a:lnTo>
                  <a:lnTo>
                    <a:pt x="673017" y="2247322"/>
                  </a:lnTo>
                  <a:lnTo>
                    <a:pt x="632476" y="2227832"/>
                  </a:lnTo>
                  <a:lnTo>
                    <a:pt x="592824" y="2206719"/>
                  </a:lnTo>
                  <a:lnTo>
                    <a:pt x="554100" y="2184025"/>
                  </a:lnTo>
                  <a:lnTo>
                    <a:pt x="516341" y="2159789"/>
                  </a:lnTo>
                  <a:lnTo>
                    <a:pt x="479588" y="2134053"/>
                  </a:lnTo>
                  <a:lnTo>
                    <a:pt x="443878" y="2106857"/>
                  </a:lnTo>
                  <a:lnTo>
                    <a:pt x="409252" y="2078242"/>
                  </a:lnTo>
                  <a:lnTo>
                    <a:pt x="375747" y="2048249"/>
                  </a:lnTo>
                  <a:lnTo>
                    <a:pt x="343402" y="2016918"/>
                  </a:lnTo>
                  <a:lnTo>
                    <a:pt x="312257" y="1984290"/>
                  </a:lnTo>
                  <a:lnTo>
                    <a:pt x="282349" y="1950406"/>
                  </a:lnTo>
                  <a:lnTo>
                    <a:pt x="253719" y="1915306"/>
                  </a:lnTo>
                  <a:lnTo>
                    <a:pt x="226404" y="1879031"/>
                  </a:lnTo>
                  <a:lnTo>
                    <a:pt x="200444" y="1841621"/>
                  </a:lnTo>
                  <a:lnTo>
                    <a:pt x="175878" y="1803118"/>
                  </a:lnTo>
                  <a:lnTo>
                    <a:pt x="152743" y="1763562"/>
                  </a:lnTo>
                  <a:lnTo>
                    <a:pt x="131080" y="1722994"/>
                  </a:lnTo>
                  <a:lnTo>
                    <a:pt x="110927" y="1681453"/>
                  </a:lnTo>
                  <a:lnTo>
                    <a:pt x="92322" y="1638982"/>
                  </a:lnTo>
                  <a:lnTo>
                    <a:pt x="75305" y="1595621"/>
                  </a:lnTo>
                  <a:lnTo>
                    <a:pt x="59914" y="1551410"/>
                  </a:lnTo>
                  <a:lnTo>
                    <a:pt x="46189" y="1506391"/>
                  </a:lnTo>
                  <a:lnTo>
                    <a:pt x="34168" y="1460602"/>
                  </a:lnTo>
                  <a:lnTo>
                    <a:pt x="23889" y="1414087"/>
                  </a:lnTo>
                  <a:lnTo>
                    <a:pt x="15392" y="1366884"/>
                  </a:lnTo>
                  <a:lnTo>
                    <a:pt x="8716" y="1319036"/>
                  </a:lnTo>
                  <a:lnTo>
                    <a:pt x="3900" y="1270581"/>
                  </a:lnTo>
                  <a:lnTo>
                    <a:pt x="981" y="1221562"/>
                  </a:lnTo>
                  <a:lnTo>
                    <a:pt x="0" y="1172019"/>
                  </a:lnTo>
                  <a:close/>
                </a:path>
              </a:pathLst>
            </a:custGeom>
            <a:noFill/>
            <a:ln w="12700">
              <a:solidFill>
                <a:srgbClr val="808080"/>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93" name="object 6"/>
            <p:cNvSpPr>
              <a:spLocks noChangeArrowheads="1"/>
            </p:cNvSpPr>
            <p:nvPr/>
          </p:nvSpPr>
          <p:spPr>
            <a:xfrm>
              <a:off x="3913188" y="3348038"/>
              <a:ext cx="820737" cy="6381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94" name="object 7"/>
            <p:cNvSpPr>
              <a:spLocks noChangeArrowheads="1"/>
            </p:cNvSpPr>
            <p:nvPr/>
          </p:nvSpPr>
          <p:spPr>
            <a:xfrm>
              <a:off x="4264025" y="2917825"/>
              <a:ext cx="881063" cy="6905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grpSp>
      <p:sp>
        <p:nvSpPr>
          <p:cNvPr id="45061" name="object 9"/>
          <p:cNvSpPr txBox="1">
            <a:spLocks noChangeArrowheads="1"/>
          </p:cNvSpPr>
          <p:nvPr/>
        </p:nvSpPr>
        <p:spPr>
          <a:xfrm>
            <a:off x="5495925" y="1963738"/>
            <a:ext cx="29622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006" rIns="0" bIns="0">
            <a:spAutoFit/>
          </a:bodyPr>
          <a:lstStyle>
            <a:lvl1pPr marL="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400"/>
              </a:spcBef>
            </a:pPr>
            <a:r>
              <a:rPr lang="en-US" altLang="en-US" sz="1000" b="1">
                <a:solidFill>
                  <a:srgbClr val="3E3E3E"/>
                </a:solidFill>
                <a:latin typeface="Arial" panose="020B0604020202020204" pitchFamily="34" charset="0"/>
              </a:rPr>
              <a:t>BUSINESS INNOVATION</a:t>
            </a:r>
            <a:endParaRPr lang="en-US" altLang="en-US" sz="1000">
              <a:latin typeface="Arial" panose="020B0604020202020204" pitchFamily="34" charset="0"/>
            </a:endParaRPr>
          </a:p>
          <a:p>
            <a:pPr>
              <a:spcBef>
                <a:spcPts val="375"/>
              </a:spcBef>
            </a:pPr>
            <a:r>
              <a:rPr lang="en-US" altLang="en-US" sz="1200">
                <a:solidFill>
                  <a:srgbClr val="595958"/>
                </a:solidFill>
                <a:latin typeface="Arial" panose="020B0604020202020204" pitchFamily="34" charset="0"/>
              </a:rPr>
              <a:t>Automating flow of digital assets and payments  may foster new products and business models.</a:t>
            </a:r>
            <a:endParaRPr lang="en-US" altLang="en-US" sz="1200">
              <a:latin typeface="Arial" panose="020B0604020202020204" pitchFamily="34" charset="0"/>
            </a:endParaRPr>
          </a:p>
        </p:txBody>
      </p:sp>
      <p:sp>
        <p:nvSpPr>
          <p:cNvPr id="10" name="object 10"/>
          <p:cNvSpPr txBox="1"/>
          <p:nvPr/>
        </p:nvSpPr>
        <p:spPr>
          <a:xfrm>
            <a:off x="5526088" y="3217863"/>
            <a:ext cx="1179512" cy="182562"/>
          </a:xfrm>
          <a:prstGeom prst="rect">
            <a:avLst/>
          </a:prstGeom>
        </p:spPr>
        <p:txBody>
          <a:bodyPr lIns="0" tIns="9525" rIns="0" bIns="0">
            <a:spAutoFit/>
          </a:bodyPr>
          <a:lstStyle/>
          <a:p>
            <a:pPr marL="9525">
              <a:spcBef>
                <a:spcPts val="75"/>
              </a:spcBef>
              <a:defRPr/>
            </a:pPr>
            <a:r>
              <a:rPr sz="1125" i="1" spc="-4">
                <a:solidFill>
                  <a:srgbClr val="595958"/>
                </a:solidFill>
                <a:latin typeface="Arial"/>
                <a:cs typeface="Arial"/>
              </a:rPr>
              <a:t>Examples</a:t>
            </a:r>
            <a:r>
              <a:rPr sz="1125" i="1" spc="-15">
                <a:solidFill>
                  <a:srgbClr val="595958"/>
                </a:solidFill>
                <a:latin typeface="Arial"/>
                <a:cs typeface="Arial"/>
              </a:rPr>
              <a:t> </a:t>
            </a:r>
            <a:r>
              <a:rPr sz="1125" i="1" spc="-4">
                <a:solidFill>
                  <a:srgbClr val="595958"/>
                </a:solidFill>
                <a:latin typeface="Arial"/>
                <a:cs typeface="Arial"/>
              </a:rPr>
              <a:t>include:</a:t>
            </a:r>
            <a:endParaRPr sz="1125">
              <a:latin typeface="Arial"/>
              <a:cs typeface="Arial"/>
            </a:endParaRPr>
          </a:p>
        </p:txBody>
      </p:sp>
      <p:sp>
        <p:nvSpPr>
          <p:cNvPr id="45063" name="object 11"/>
          <p:cNvSpPr txBox="1">
            <a:spLocks noChangeArrowheads="1"/>
          </p:cNvSpPr>
          <p:nvPr/>
        </p:nvSpPr>
        <p:spPr>
          <a:xfrm>
            <a:off x="5487988" y="3389313"/>
            <a:ext cx="266541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223838" indent="-214313">
              <a:tabLst>
                <a:tab pos="222250" algn="l"/>
                <a:tab pos="223838" algn="l"/>
              </a:tabLst>
              <a:defRPr>
                <a:solidFill>
                  <a:schemeClr val="tx1"/>
                </a:solidFill>
                <a:latin typeface="Calibri" panose="020F0502020204030204" pitchFamily="34" charset="0"/>
                <a:cs typeface="Arial" panose="020B0604020202020204" pitchFamily="34" charset="0"/>
              </a:defRPr>
            </a:lvl1pPr>
            <a:lvl2pPr marL="742950" indent="-285750">
              <a:tabLst>
                <a:tab pos="222250" algn="l"/>
                <a:tab pos="223838" algn="l"/>
              </a:tabLst>
              <a:defRPr>
                <a:solidFill>
                  <a:schemeClr val="tx1"/>
                </a:solidFill>
                <a:latin typeface="Calibri" panose="020F0502020204030204" pitchFamily="34" charset="0"/>
                <a:cs typeface="Arial" panose="020B0604020202020204" pitchFamily="34" charset="0"/>
              </a:defRPr>
            </a:lvl2pPr>
            <a:lvl3pPr marL="1143000" indent="-228600">
              <a:tabLst>
                <a:tab pos="222250" algn="l"/>
                <a:tab pos="223838" algn="l"/>
              </a:tabLst>
              <a:defRPr>
                <a:solidFill>
                  <a:schemeClr val="tx1"/>
                </a:solidFill>
                <a:latin typeface="Calibri" panose="020F0502020204030204" pitchFamily="34" charset="0"/>
                <a:cs typeface="Arial" panose="020B0604020202020204" pitchFamily="34" charset="0"/>
              </a:defRPr>
            </a:lvl3pPr>
            <a:lvl4pPr marL="1600200" indent="-228600">
              <a:tabLst>
                <a:tab pos="222250" algn="l"/>
                <a:tab pos="223838" algn="l"/>
              </a:tabLst>
              <a:defRPr>
                <a:solidFill>
                  <a:schemeClr val="tx1"/>
                </a:solidFill>
                <a:latin typeface="Calibri" panose="020F0502020204030204" pitchFamily="34" charset="0"/>
                <a:cs typeface="Arial" panose="020B0604020202020204" pitchFamily="34" charset="0"/>
              </a:defRPr>
            </a:lvl4pPr>
            <a:lvl5pPr marL="2057400" indent="-228600">
              <a:tabLst>
                <a:tab pos="222250" algn="l"/>
                <a:tab pos="22383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22250" algn="l"/>
                <a:tab pos="22383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22250" algn="l"/>
                <a:tab pos="22383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22250" algn="l"/>
                <a:tab pos="22383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22250" algn="l"/>
                <a:tab pos="223838" algn="l"/>
              </a:tabLst>
              <a:defRPr>
                <a:solidFill>
                  <a:schemeClr val="tx1"/>
                </a:solidFill>
                <a:latin typeface="Calibri" panose="020F0502020204030204" pitchFamily="34" charset="0"/>
                <a:cs typeface="Arial" panose="020B0604020202020204" pitchFamily="34" charset="0"/>
              </a:defRPr>
            </a:lvl9pPr>
          </a:lstStyle>
          <a:p>
            <a:pPr>
              <a:spcBef>
                <a:spcPts val="75"/>
              </a:spcBef>
              <a:buFontTx/>
              <a:buChar char="•"/>
            </a:pPr>
            <a:r>
              <a:rPr lang="en-US" altLang="en-US" sz="1200">
                <a:solidFill>
                  <a:srgbClr val="595958"/>
                </a:solidFill>
                <a:latin typeface="Arial" panose="020B0604020202020204" pitchFamily="34" charset="0"/>
              </a:rPr>
              <a:t>Built-in regulatory compliance</a:t>
            </a:r>
            <a:endParaRPr lang="en-US" altLang="en-US" sz="1200">
              <a:latin typeface="Arial" panose="020B0604020202020204" pitchFamily="34" charset="0"/>
            </a:endParaRPr>
          </a:p>
          <a:p>
            <a:r>
              <a:rPr lang="en-US" altLang="en-US" sz="1200">
                <a:solidFill>
                  <a:srgbClr val="595958"/>
                </a:solidFill>
                <a:latin typeface="Arial" panose="020B0604020202020204" pitchFamily="34" charset="0"/>
              </a:rPr>
              <a:t>(</a:t>
            </a:r>
            <a:r>
              <a:rPr lang="en-US" altLang="en-US" sz="1200" i="1">
                <a:solidFill>
                  <a:srgbClr val="595958"/>
                </a:solidFill>
                <a:latin typeface="Arial" panose="020B0604020202020204" pitchFamily="34" charset="0"/>
              </a:rPr>
              <a:t>e.g.</a:t>
            </a:r>
            <a:r>
              <a:rPr lang="en-US" altLang="en-US" sz="1200">
                <a:solidFill>
                  <a:srgbClr val="595958"/>
                </a:solidFill>
                <a:latin typeface="Arial" panose="020B0604020202020204" pitchFamily="34" charset="0"/>
              </a:rPr>
              <a:t>, cannot sell to a non-Eligible Contract  Participant (ECP); cannot sell until mandated  period has passed; or must report certain  data).</a:t>
            </a:r>
            <a:endParaRPr lang="en-US" altLang="en-US" sz="1200">
              <a:latin typeface="Arial" panose="020B0604020202020204" pitchFamily="34" charset="0"/>
            </a:endParaRPr>
          </a:p>
          <a:p>
            <a:pPr>
              <a:buFontTx/>
              <a:buChar char="•"/>
            </a:pPr>
            <a:r>
              <a:rPr lang="en-US" altLang="en-US" sz="1200">
                <a:solidFill>
                  <a:srgbClr val="595958"/>
                </a:solidFill>
                <a:latin typeface="Arial" panose="020B0604020202020204" pitchFamily="34" charset="0"/>
              </a:rPr>
              <a:t>New regulatory reporting models</a:t>
            </a:r>
            <a:endParaRPr lang="en-US" altLang="en-US" sz="1200">
              <a:latin typeface="Arial" panose="020B0604020202020204" pitchFamily="34" charset="0"/>
            </a:endParaRPr>
          </a:p>
          <a:p>
            <a:r>
              <a:rPr lang="en-US" altLang="en-US" sz="1200">
                <a:solidFill>
                  <a:srgbClr val="595958"/>
                </a:solidFill>
                <a:latin typeface="Arial" panose="020B0604020202020204" pitchFamily="34" charset="0"/>
              </a:rPr>
              <a:t>(</a:t>
            </a:r>
            <a:r>
              <a:rPr lang="en-US" altLang="en-US" sz="1200" i="1">
                <a:solidFill>
                  <a:srgbClr val="595958"/>
                </a:solidFill>
                <a:latin typeface="Arial" panose="020B0604020202020204" pitchFamily="34" charset="0"/>
              </a:rPr>
              <a:t>e.g., </a:t>
            </a:r>
            <a:r>
              <a:rPr lang="en-US" altLang="en-US" sz="1200">
                <a:solidFill>
                  <a:srgbClr val="595958"/>
                </a:solidFill>
                <a:latin typeface="Arial" panose="020B0604020202020204" pitchFamily="34" charset="0"/>
              </a:rPr>
              <a:t>smart contracts automatically report data  at pre-determined intervals).</a:t>
            </a:r>
            <a:endParaRPr lang="en-US" altLang="en-US" sz="1200">
              <a:latin typeface="Arial" panose="020B0604020202020204" pitchFamily="34" charset="0"/>
            </a:endParaRPr>
          </a:p>
          <a:p>
            <a:pPr>
              <a:buFontTx/>
              <a:buChar char="•"/>
            </a:pPr>
            <a:r>
              <a:rPr lang="en-US" altLang="en-US" sz="1200">
                <a:solidFill>
                  <a:srgbClr val="595958"/>
                </a:solidFill>
                <a:latin typeface="Arial" panose="020B0604020202020204" pitchFamily="34" charset="0"/>
              </a:rPr>
              <a:t>Stress testing built into smart contracts and  regulatory nodes (</a:t>
            </a:r>
            <a:r>
              <a:rPr lang="en-US" altLang="en-US" sz="1200" i="1">
                <a:solidFill>
                  <a:srgbClr val="595958"/>
                </a:solidFill>
                <a:latin typeface="Arial" panose="020B0604020202020204" pitchFamily="34" charset="0"/>
              </a:rPr>
              <a:t>e.g., </a:t>
            </a:r>
            <a:r>
              <a:rPr lang="en-US" altLang="en-US" sz="1200">
                <a:solidFill>
                  <a:srgbClr val="595958"/>
                </a:solidFill>
                <a:latin typeface="Arial" panose="020B0604020202020204" pitchFamily="34" charset="0"/>
              </a:rPr>
              <a:t>execute scenarios on  smart contracts to determine payouts across  the network).</a:t>
            </a:r>
            <a:endParaRPr lang="en-US" altLang="en-US" sz="1200">
              <a:latin typeface="Arial" panose="020B0604020202020204" pitchFamily="34" charset="0"/>
            </a:endParaRPr>
          </a:p>
        </p:txBody>
      </p:sp>
      <p:sp>
        <p:nvSpPr>
          <p:cNvPr id="12" name="object 12"/>
          <p:cNvSpPr txBox="1"/>
          <p:nvPr/>
        </p:nvSpPr>
        <p:spPr>
          <a:xfrm>
            <a:off x="5486400" y="2967038"/>
            <a:ext cx="1785938" cy="171450"/>
          </a:xfrm>
          <a:prstGeom prst="rect">
            <a:avLst/>
          </a:prstGeom>
        </p:spPr>
        <p:txBody>
          <a:bodyPr lIns="0" tIns="9049" rIns="0" bIns="0">
            <a:spAutoFit/>
          </a:bodyPr>
          <a:lstStyle/>
          <a:p>
            <a:pPr marL="9525">
              <a:spcBef>
                <a:spcPts val="71"/>
              </a:spcBef>
              <a:defRPr/>
            </a:pPr>
            <a:r>
              <a:rPr sz="1050" b="1" spc="-19">
                <a:solidFill>
                  <a:srgbClr val="3E3E3E"/>
                </a:solidFill>
                <a:latin typeface="Arial"/>
                <a:cs typeface="Arial"/>
              </a:rPr>
              <a:t>REGULATORY</a:t>
            </a:r>
            <a:r>
              <a:rPr sz="1050" b="1" spc="-26">
                <a:solidFill>
                  <a:srgbClr val="3E3E3E"/>
                </a:solidFill>
                <a:latin typeface="Arial"/>
                <a:cs typeface="Arial"/>
              </a:rPr>
              <a:t> </a:t>
            </a:r>
            <a:r>
              <a:rPr sz="1050" b="1" spc="-23">
                <a:solidFill>
                  <a:srgbClr val="3E3E3E"/>
                </a:solidFill>
                <a:latin typeface="Arial"/>
                <a:cs typeface="Arial"/>
              </a:rPr>
              <a:t>INNOVATION</a:t>
            </a:r>
            <a:endParaRPr sz="1050">
              <a:latin typeface="Arial"/>
              <a:cs typeface="Arial"/>
            </a:endParaRPr>
          </a:p>
        </p:txBody>
      </p:sp>
      <p:sp>
        <p:nvSpPr>
          <p:cNvPr id="45065" name="object 17"/>
          <p:cNvSpPr>
            <a:spLocks noChangeArrowheads="1"/>
          </p:cNvSpPr>
          <p:nvPr/>
        </p:nvSpPr>
        <p:spPr>
          <a:xfrm flipH="1">
            <a:off x="4241800" y="4767263"/>
            <a:ext cx="44450" cy="4603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66" name="object 20"/>
          <p:cNvSpPr>
            <a:spLocks noChangeArrowheads="1"/>
          </p:cNvSpPr>
          <p:nvPr/>
        </p:nvSpPr>
        <p:spPr>
          <a:xfrm>
            <a:off x="3429000" y="3946525"/>
            <a:ext cx="141288" cy="14922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67" name="object 21"/>
          <p:cNvSpPr/>
          <p:nvPr/>
        </p:nvSpPr>
        <p:spPr>
          <a:xfrm>
            <a:off x="5029200" y="3067050"/>
            <a:ext cx="246063" cy="55563"/>
          </a:xfrm>
          <a:custGeom>
            <a:avLst/>
            <a:gdLst>
              <a:gd name="T0" fmla="*/ 0 w 328295"/>
              <a:gd name="T1" fmla="*/ 13494 h 73660"/>
              <a:gd name="T2" fmla="*/ 0 w 328295"/>
              <a:gd name="T3" fmla="*/ 0 h 73660"/>
              <a:gd name="T4" fmla="*/ 58096 w 328295"/>
              <a:gd name="T5" fmla="*/ 0 h 73660"/>
              <a:gd name="T6" fmla="*/ 0 60000 65536"/>
              <a:gd name="T7" fmla="*/ 0 60000 65536"/>
              <a:gd name="T8" fmla="*/ 0 60000 65536"/>
            </a:gdLst>
            <a:ahLst/>
            <a:cxnLst>
              <a:cxn ang="T6">
                <a:pos x="T0" y="T1"/>
              </a:cxn>
              <a:cxn ang="T7">
                <a:pos x="T2" y="T3"/>
              </a:cxn>
              <a:cxn ang="T8">
                <a:pos x="T4" y="T5"/>
              </a:cxn>
            </a:cxnLst>
            <a:rect l="0" t="0" r="r" b="b"/>
            <a:pathLst>
              <a:path w="328295" h="73660">
                <a:moveTo>
                  <a:pt x="0" y="73253"/>
                </a:moveTo>
                <a:lnTo>
                  <a:pt x="0" y="0"/>
                </a:lnTo>
                <a:lnTo>
                  <a:pt x="327685" y="0"/>
                </a:lnTo>
              </a:path>
            </a:pathLst>
          </a:custGeom>
          <a:noFill/>
          <a:ln w="6350">
            <a:solidFill>
              <a:srgbClr val="8CBABE"/>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68" name="object 27"/>
          <p:cNvSpPr txBox="1">
            <a:spLocks noChangeArrowheads="1"/>
          </p:cNvSpPr>
          <p:nvPr/>
        </p:nvSpPr>
        <p:spPr>
          <a:xfrm>
            <a:off x="685800" y="1219200"/>
            <a:ext cx="69008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95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75"/>
              </a:spcBef>
            </a:pPr>
            <a:r>
              <a:rPr lang="en-US" altLang="en-US" sz="1300">
                <a:solidFill>
                  <a:srgbClr val="595958"/>
                </a:solidFill>
                <a:latin typeface="Arial" panose="020B0604020202020204" pitchFamily="34" charset="0"/>
              </a:rPr>
              <a:t>The attributes of a smart contract give rise to potential benefits throughout an economic transaction  lifecycle, </a:t>
            </a:r>
            <a:r>
              <a:rPr lang="en-US" altLang="en-US" sz="1300" i="1">
                <a:solidFill>
                  <a:srgbClr val="595958"/>
                </a:solidFill>
                <a:latin typeface="Arial" panose="020B0604020202020204" pitchFamily="34" charset="0"/>
              </a:rPr>
              <a:t>e.g.</a:t>
            </a:r>
            <a:r>
              <a:rPr lang="en-US" altLang="en-US" sz="1300">
                <a:solidFill>
                  <a:srgbClr val="595958"/>
                </a:solidFill>
                <a:latin typeface="Arial" panose="020B0604020202020204" pitchFamily="34" charset="0"/>
              </a:rPr>
              <a:t>, formation, execution, settlement</a:t>
            </a:r>
            <a:r>
              <a:rPr lang="en-US" altLang="en-US" sz="1200">
                <a:solidFill>
                  <a:srgbClr val="595958"/>
                </a:solidFill>
                <a:latin typeface="Arial" panose="020B0604020202020204" pitchFamily="34" charset="0"/>
              </a:rPr>
              <a:t>.</a:t>
            </a:r>
            <a:endParaRPr lang="en-US" altLang="en-US" sz="1200">
              <a:latin typeface="Arial" panose="020B0604020202020204" pitchFamily="34" charset="0"/>
            </a:endParaRPr>
          </a:p>
        </p:txBody>
      </p:sp>
      <p:grpSp>
        <p:nvGrpSpPr>
          <p:cNvPr id="45069" name="Group 6"/>
          <p:cNvGrpSpPr/>
          <p:nvPr/>
        </p:nvGrpSpPr>
        <p:grpSpPr>
          <a:xfrm>
            <a:off x="2743200" y="2070100"/>
            <a:ext cx="2525713" cy="2714625"/>
            <a:chOff x="3119438" y="2070100"/>
            <a:chExt cx="2525712" cy="2714625"/>
          </a:xfrm>
        </p:grpSpPr>
        <p:sp>
          <p:nvSpPr>
            <p:cNvPr id="45076" name="object 5"/>
            <p:cNvSpPr>
              <a:spLocks noChangeArrowheads="1"/>
            </p:cNvSpPr>
            <p:nvPr/>
          </p:nvSpPr>
          <p:spPr>
            <a:xfrm>
              <a:off x="3900488" y="2905125"/>
              <a:ext cx="1298575" cy="113347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77" name="object 16"/>
            <p:cNvSpPr/>
            <p:nvPr/>
          </p:nvSpPr>
          <p:spPr>
            <a:xfrm>
              <a:off x="4630738" y="4224338"/>
              <a:ext cx="511175" cy="560387"/>
            </a:xfrm>
            <a:custGeom>
              <a:avLst/>
              <a:gdLst>
                <a:gd name="T0" fmla="*/ 120349 w 682625"/>
                <a:gd name="T1" fmla="*/ 0 h 746760"/>
                <a:gd name="T2" fmla="*/ 120349 w 682625"/>
                <a:gd name="T3" fmla="*/ 66632 h 746760"/>
                <a:gd name="T4" fmla="*/ 0 w 682625"/>
                <a:gd name="T5" fmla="*/ 66632 h 746760"/>
                <a:gd name="T6" fmla="*/ 0 w 682625"/>
                <a:gd name="T7" fmla="*/ 133261 h 746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2625" h="746760">
                  <a:moveTo>
                    <a:pt x="682523" y="0"/>
                  </a:moveTo>
                  <a:lnTo>
                    <a:pt x="682523" y="373113"/>
                  </a:lnTo>
                  <a:lnTo>
                    <a:pt x="0" y="373113"/>
                  </a:lnTo>
                  <a:lnTo>
                    <a:pt x="0" y="746213"/>
                  </a:lnTo>
                </a:path>
              </a:pathLst>
            </a:custGeom>
            <a:noFill/>
            <a:ln w="6349">
              <a:solidFill>
                <a:srgbClr val="8CBABE"/>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78" name="object 18"/>
            <p:cNvSpPr/>
            <p:nvPr/>
          </p:nvSpPr>
          <p:spPr>
            <a:xfrm>
              <a:off x="3302000" y="4021138"/>
              <a:ext cx="536575" cy="26987"/>
            </a:xfrm>
            <a:custGeom>
              <a:avLst/>
              <a:gdLst>
                <a:gd name="T0" fmla="*/ 127051 w 715645"/>
                <a:gd name="T1" fmla="*/ 0 h 36195"/>
                <a:gd name="T2" fmla="*/ 63526 w 715645"/>
                <a:gd name="T3" fmla="*/ 0 h 36195"/>
                <a:gd name="T4" fmla="*/ 63526 w 715645"/>
                <a:gd name="T5" fmla="*/ 6118 h 36195"/>
                <a:gd name="T6" fmla="*/ 0 w 715645"/>
                <a:gd name="T7" fmla="*/ 6118 h 36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5645" h="36195">
                  <a:moveTo>
                    <a:pt x="715124" y="0"/>
                  </a:moveTo>
                  <a:lnTo>
                    <a:pt x="357568" y="0"/>
                  </a:lnTo>
                  <a:lnTo>
                    <a:pt x="357568" y="35610"/>
                  </a:lnTo>
                  <a:lnTo>
                    <a:pt x="0" y="35610"/>
                  </a:lnTo>
                </a:path>
              </a:pathLst>
            </a:custGeom>
            <a:noFill/>
            <a:ln w="6350">
              <a:solidFill>
                <a:srgbClr val="507C89"/>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79" name="object 19"/>
            <p:cNvSpPr>
              <a:spLocks noChangeArrowheads="1"/>
            </p:cNvSpPr>
            <p:nvPr/>
          </p:nvSpPr>
          <p:spPr>
            <a:xfrm>
              <a:off x="3273425" y="4019550"/>
              <a:ext cx="57150" cy="571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80" name="object 22"/>
            <p:cNvSpPr>
              <a:spLocks noChangeArrowheads="1"/>
            </p:cNvSpPr>
            <p:nvPr/>
          </p:nvSpPr>
          <p:spPr>
            <a:xfrm>
              <a:off x="5588000" y="3038475"/>
              <a:ext cx="57150" cy="571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81" name="object 23"/>
            <p:cNvSpPr/>
            <p:nvPr/>
          </p:nvSpPr>
          <p:spPr>
            <a:xfrm>
              <a:off x="3338513" y="2208213"/>
              <a:ext cx="750887" cy="498475"/>
            </a:xfrm>
            <a:custGeom>
              <a:avLst/>
              <a:gdLst>
                <a:gd name="T0" fmla="*/ 177406 w 1002029"/>
                <a:gd name="T1" fmla="*/ 119143 h 663575"/>
                <a:gd name="T2" fmla="*/ 88703 w 1002029"/>
                <a:gd name="T3" fmla="*/ 119143 h 663575"/>
                <a:gd name="T4" fmla="*/ 88703 w 1002029"/>
                <a:gd name="T5" fmla="*/ 0 h 663575"/>
                <a:gd name="T6" fmla="*/ 0 w 1002029"/>
                <a:gd name="T7" fmla="*/ 0 h 6635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2029" h="663575">
                  <a:moveTo>
                    <a:pt x="1001852" y="663054"/>
                  </a:moveTo>
                  <a:lnTo>
                    <a:pt x="500926" y="663054"/>
                  </a:lnTo>
                  <a:lnTo>
                    <a:pt x="500926" y="0"/>
                  </a:lnTo>
                  <a:lnTo>
                    <a:pt x="0" y="0"/>
                  </a:lnTo>
                </a:path>
              </a:pathLst>
            </a:custGeom>
            <a:noFill/>
            <a:ln w="6350">
              <a:solidFill>
                <a:srgbClr val="507C89"/>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82" name="object 24"/>
            <p:cNvSpPr>
              <a:spLocks noChangeArrowheads="1"/>
            </p:cNvSpPr>
            <p:nvPr/>
          </p:nvSpPr>
          <p:spPr>
            <a:xfrm>
              <a:off x="3309938" y="2179638"/>
              <a:ext cx="57150" cy="571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83" name="object 25"/>
            <p:cNvSpPr/>
            <p:nvPr/>
          </p:nvSpPr>
          <p:spPr>
            <a:xfrm>
              <a:off x="4970463" y="2098675"/>
              <a:ext cx="466725" cy="566738"/>
            </a:xfrm>
            <a:custGeom>
              <a:avLst/>
              <a:gdLst>
                <a:gd name="T0" fmla="*/ 0 w 621029"/>
                <a:gd name="T1" fmla="*/ 135544 h 754380"/>
                <a:gd name="T2" fmla="*/ 55917 w 621029"/>
                <a:gd name="T3" fmla="*/ 135544 h 754380"/>
                <a:gd name="T4" fmla="*/ 55917 w 621029"/>
                <a:gd name="T5" fmla="*/ 0 h 754380"/>
                <a:gd name="T6" fmla="*/ 111834 w 621029"/>
                <a:gd name="T7" fmla="*/ 0 h 754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1029" h="754380">
                  <a:moveTo>
                    <a:pt x="0" y="753922"/>
                  </a:moveTo>
                  <a:lnTo>
                    <a:pt x="310349" y="753922"/>
                  </a:lnTo>
                  <a:lnTo>
                    <a:pt x="310349" y="0"/>
                  </a:lnTo>
                  <a:lnTo>
                    <a:pt x="620699" y="0"/>
                  </a:lnTo>
                </a:path>
              </a:pathLst>
            </a:custGeom>
            <a:noFill/>
            <a:ln w="6350">
              <a:solidFill>
                <a:srgbClr val="8CBABE"/>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84" name="object 26"/>
            <p:cNvSpPr>
              <a:spLocks noChangeArrowheads="1"/>
            </p:cNvSpPr>
            <p:nvPr/>
          </p:nvSpPr>
          <p:spPr>
            <a:xfrm>
              <a:off x="5407025" y="2070100"/>
              <a:ext cx="57150" cy="571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85" name="object 28"/>
            <p:cNvSpPr/>
            <p:nvPr/>
          </p:nvSpPr>
          <p:spPr>
            <a:xfrm>
              <a:off x="3148013" y="3097213"/>
              <a:ext cx="609600" cy="136525"/>
            </a:xfrm>
            <a:custGeom>
              <a:avLst/>
              <a:gdLst>
                <a:gd name="T0" fmla="*/ 144580 w 812800"/>
                <a:gd name="T1" fmla="*/ 0 h 182244"/>
                <a:gd name="T2" fmla="*/ 72290 w 812800"/>
                <a:gd name="T3" fmla="*/ 0 h 182244"/>
                <a:gd name="T4" fmla="*/ 72290 w 812800"/>
                <a:gd name="T5" fmla="*/ 32135 h 182244"/>
                <a:gd name="T6" fmla="*/ 0 w 812800"/>
                <a:gd name="T7" fmla="*/ 32135 h 1822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2800" h="182244">
                  <a:moveTo>
                    <a:pt x="812342" y="0"/>
                  </a:moveTo>
                  <a:lnTo>
                    <a:pt x="406171" y="0"/>
                  </a:lnTo>
                  <a:lnTo>
                    <a:pt x="406171" y="181813"/>
                  </a:lnTo>
                  <a:lnTo>
                    <a:pt x="0" y="181813"/>
                  </a:lnTo>
                </a:path>
              </a:pathLst>
            </a:custGeom>
            <a:noFill/>
            <a:ln w="6350">
              <a:solidFill>
                <a:srgbClr val="507C89"/>
              </a:solidFill>
              <a:rou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86" name="object 29"/>
            <p:cNvSpPr>
              <a:spLocks noChangeArrowheads="1"/>
            </p:cNvSpPr>
            <p:nvPr/>
          </p:nvSpPr>
          <p:spPr>
            <a:xfrm>
              <a:off x="3119438" y="3205163"/>
              <a:ext cx="57150" cy="57150"/>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87" name="object 31"/>
            <p:cNvSpPr>
              <a:spLocks noChangeArrowheads="1"/>
            </p:cNvSpPr>
            <p:nvPr/>
          </p:nvSpPr>
          <p:spPr>
            <a:xfrm>
              <a:off x="5076825" y="4065588"/>
              <a:ext cx="141288" cy="149225"/>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88" name="object 32"/>
            <p:cNvSpPr>
              <a:spLocks noChangeArrowheads="1"/>
            </p:cNvSpPr>
            <p:nvPr/>
          </p:nvSpPr>
          <p:spPr>
            <a:xfrm>
              <a:off x="5275263" y="3057525"/>
              <a:ext cx="141287" cy="149225"/>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89" name="object 33"/>
            <p:cNvSpPr>
              <a:spLocks noChangeArrowheads="1"/>
            </p:cNvSpPr>
            <p:nvPr/>
          </p:nvSpPr>
          <p:spPr>
            <a:xfrm>
              <a:off x="4881563" y="2606675"/>
              <a:ext cx="141287" cy="149225"/>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90" name="object 34"/>
            <p:cNvSpPr>
              <a:spLocks noChangeArrowheads="1"/>
            </p:cNvSpPr>
            <p:nvPr/>
          </p:nvSpPr>
          <p:spPr>
            <a:xfrm>
              <a:off x="4078288" y="2641600"/>
              <a:ext cx="141287" cy="150813"/>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45091" name="object 35"/>
            <p:cNvSpPr>
              <a:spLocks noChangeArrowheads="1"/>
            </p:cNvSpPr>
            <p:nvPr/>
          </p:nvSpPr>
          <p:spPr>
            <a:xfrm>
              <a:off x="3730625" y="3043238"/>
              <a:ext cx="141288" cy="149225"/>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grpSp>
      <p:sp>
        <p:nvSpPr>
          <p:cNvPr id="37" name="object 37"/>
          <p:cNvSpPr>
            <a:spLocks noGrp="1"/>
          </p:cNvSpPr>
          <p:nvPr>
            <p:ph type="sldNum" sz="quarter" idx="10"/>
          </p:nvPr>
        </p:nvSpPr>
        <p:spPr>
          <a:xfrm>
            <a:off x="0" y="857250"/>
            <a:ext cx="0" cy="830263"/>
          </a:xfrm>
          <a:prstGeom prst="rect">
            <a:avLst/>
          </a:prstGeom>
        </p:spPr>
        <p:txBody>
          <a:bodyPr rtlCol="0">
            <a:spAutoFit/>
          </a:bodyPr>
          <a:lstStyle/>
          <a:p>
            <a:pPr marL="19050">
              <a:defRPr/>
            </a:pPr>
            <a:fld id="{A11B25F5-57B5-4816-8140-47C789D06CB4}" type="slidenum">
              <a:rPr spc="-4"/>
              <a:t>26</a:t>
            </a:fld>
            <a:endParaRPr spc="-4"/>
          </a:p>
        </p:txBody>
      </p:sp>
      <p:sp>
        <p:nvSpPr>
          <p:cNvPr id="45071" name="TextBox 2"/>
          <p:cNvSpPr txBox="1">
            <a:spLocks noChangeArrowheads="1"/>
          </p:cNvSpPr>
          <p:nvPr/>
        </p:nvSpPr>
        <p:spPr>
          <a:xfrm>
            <a:off x="914400" y="3111500"/>
            <a:ext cx="2590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400"/>
              </a:spcBef>
            </a:pPr>
            <a:r>
              <a:rPr lang="en-US" altLang="en-US" sz="1000" b="1">
                <a:solidFill>
                  <a:srgbClr val="3E3E3E"/>
                </a:solidFill>
                <a:latin typeface="Arial" panose="020B0604020202020204" pitchFamily="34" charset="0"/>
              </a:rPr>
              <a:t>SECURITY</a:t>
            </a:r>
            <a:endParaRPr lang="en-US" altLang="en-US" sz="1000">
              <a:solidFill>
                <a:srgbClr val="000000"/>
              </a:solidFill>
              <a:latin typeface="Arial" panose="020B0604020202020204" pitchFamily="34" charset="0"/>
            </a:endParaRPr>
          </a:p>
          <a:p>
            <a:pPr>
              <a:spcBef>
                <a:spcPts val="375"/>
              </a:spcBef>
            </a:pPr>
            <a:r>
              <a:rPr lang="en-US" altLang="en-US" sz="1200">
                <a:solidFill>
                  <a:srgbClr val="595958"/>
                </a:solidFill>
                <a:latin typeface="Arial" panose="020B0604020202020204" pitchFamily="34" charset="0"/>
              </a:rPr>
              <a:t>Transactions are encrypted and stored on a  distributed ledger intended to be immutable.</a:t>
            </a:r>
            <a:endParaRPr lang="en-US" altLang="en-US"/>
          </a:p>
        </p:txBody>
      </p:sp>
      <p:sp>
        <p:nvSpPr>
          <p:cNvPr id="45072" name="TextBox 4"/>
          <p:cNvSpPr txBox="1">
            <a:spLocks noChangeArrowheads="1"/>
          </p:cNvSpPr>
          <p:nvPr/>
        </p:nvSpPr>
        <p:spPr>
          <a:xfrm>
            <a:off x="914400" y="2120900"/>
            <a:ext cx="2590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400"/>
              </a:spcBef>
            </a:pPr>
            <a:r>
              <a:rPr lang="en-US" altLang="en-US" sz="1000" b="1">
                <a:solidFill>
                  <a:srgbClr val="3E3E3E"/>
                </a:solidFill>
                <a:latin typeface="Arial" panose="020B0604020202020204" pitchFamily="34" charset="0"/>
              </a:rPr>
              <a:t>STANDARDIZATION</a:t>
            </a:r>
            <a:endParaRPr lang="en-US" altLang="en-US" sz="1000">
              <a:solidFill>
                <a:srgbClr val="000000"/>
              </a:solidFill>
              <a:latin typeface="Arial" panose="020B0604020202020204" pitchFamily="34" charset="0"/>
            </a:endParaRPr>
          </a:p>
          <a:p>
            <a:pPr>
              <a:spcBef>
                <a:spcPts val="375"/>
              </a:spcBef>
            </a:pPr>
            <a:r>
              <a:rPr lang="en-US" altLang="en-US" sz="1200">
                <a:solidFill>
                  <a:srgbClr val="595958"/>
                </a:solidFill>
                <a:latin typeface="Arial" panose="020B0604020202020204" pitchFamily="34" charset="0"/>
              </a:rPr>
              <a:t>Standardized code and execution may reduce  costs of negotiations and agreements.</a:t>
            </a:r>
            <a:endParaRPr lang="en-US" altLang="en-US" sz="1200">
              <a:solidFill>
                <a:srgbClr val="000000"/>
              </a:solidFill>
              <a:latin typeface="Arial" panose="020B0604020202020204" pitchFamily="34" charset="0"/>
            </a:endParaRPr>
          </a:p>
        </p:txBody>
      </p:sp>
      <p:sp>
        <p:nvSpPr>
          <p:cNvPr id="45073" name="TextBox 5"/>
          <p:cNvSpPr txBox="1">
            <a:spLocks noChangeArrowheads="1"/>
          </p:cNvSpPr>
          <p:nvPr/>
        </p:nvSpPr>
        <p:spPr>
          <a:xfrm>
            <a:off x="914400" y="3962400"/>
            <a:ext cx="23971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400"/>
              </a:spcBef>
            </a:pPr>
            <a:r>
              <a:rPr lang="en-US" altLang="en-US" sz="1000" b="1">
                <a:solidFill>
                  <a:srgbClr val="3E3E3E"/>
                </a:solidFill>
                <a:latin typeface="Arial" panose="020B0604020202020204" pitchFamily="34" charset="0"/>
              </a:rPr>
              <a:t>ECONOMY AND SPEED</a:t>
            </a:r>
            <a:endParaRPr lang="en-US" altLang="en-US" sz="1000">
              <a:solidFill>
                <a:srgbClr val="000000"/>
              </a:solidFill>
              <a:latin typeface="Arial" panose="020B0604020202020204" pitchFamily="34" charset="0"/>
            </a:endParaRPr>
          </a:p>
          <a:p>
            <a:pPr>
              <a:spcBef>
                <a:spcPts val="375"/>
              </a:spcBef>
            </a:pPr>
            <a:r>
              <a:rPr lang="en-US" altLang="en-US" sz="1200">
                <a:solidFill>
                  <a:srgbClr val="595958"/>
                </a:solidFill>
                <a:latin typeface="Arial" panose="020B0604020202020204" pitchFamily="34" charset="0"/>
              </a:rPr>
              <a:t>Automation reduces transaction times and  unnecessary manual processes.</a:t>
            </a:r>
            <a:endParaRPr lang="en-US" altLang="en-US" sz="1200">
              <a:solidFill>
                <a:srgbClr val="000000"/>
              </a:solidFill>
              <a:latin typeface="Arial" panose="020B0604020202020204" pitchFamily="34" charset="0"/>
            </a:endParaRPr>
          </a:p>
        </p:txBody>
      </p:sp>
      <p:sp>
        <p:nvSpPr>
          <p:cNvPr id="45074" name="TextBox 8"/>
          <p:cNvSpPr txBox="1">
            <a:spLocks noChangeArrowheads="1"/>
          </p:cNvSpPr>
          <p:nvPr/>
        </p:nvSpPr>
        <p:spPr>
          <a:xfrm>
            <a:off x="3462338" y="4813300"/>
            <a:ext cx="15779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400"/>
              </a:spcBef>
            </a:pPr>
            <a:r>
              <a:rPr lang="en-US" altLang="en-US" sz="1000" b="1">
                <a:solidFill>
                  <a:srgbClr val="3E3E3E"/>
                </a:solidFill>
                <a:latin typeface="Arial" panose="020B0604020202020204" pitchFamily="34" charset="0"/>
              </a:rPr>
              <a:t>CERTAINTY</a:t>
            </a:r>
            <a:endParaRPr lang="en-US" altLang="en-US" sz="1000">
              <a:solidFill>
                <a:srgbClr val="000000"/>
              </a:solidFill>
              <a:latin typeface="Arial" panose="020B0604020202020204" pitchFamily="34" charset="0"/>
            </a:endParaRPr>
          </a:p>
          <a:p>
            <a:pPr algn="r">
              <a:spcBef>
                <a:spcPts val="375"/>
              </a:spcBef>
            </a:pPr>
            <a:r>
              <a:rPr lang="en-US" altLang="en-US" sz="1200">
                <a:solidFill>
                  <a:srgbClr val="595958"/>
                </a:solidFill>
                <a:latin typeface="Arial" panose="020B0604020202020204" pitchFamily="34" charset="0"/>
              </a:rPr>
              <a:t>Well-designed smart contracts execute automatically  thereby reducing counterparty risk and settlement risk.</a:t>
            </a:r>
            <a:endParaRPr lang="en-US" altLang="en-US" sz="1200">
              <a:solidFill>
                <a:srgbClr val="000000"/>
              </a:solidFill>
              <a:latin typeface="Arial" panose="020B0604020202020204" pitchFamily="34" charset="0"/>
            </a:endParaRPr>
          </a:p>
        </p:txBody>
      </p:sp>
      <p:sp>
        <p:nvSpPr>
          <p:cNvPr id="45075" name="Slide Number Placeholder 3"/>
          <p:cNvSpPr/>
          <p:nvPr/>
        </p:nvSpPr>
        <p:spPr>
          <a:xfrm>
            <a:off x="8531225" y="5648325"/>
            <a:ext cx="549275" cy="396875"/>
          </a:xfrm>
          <a:prstGeom prst="bracketPair">
            <a:avLst>
              <a:gd name="adj" fmla="val 17949"/>
            </a:avLst>
          </a:prstGeom>
          <a:noFill/>
          <a:ln w="19050">
            <a:solidFill>
              <a:srgbClr val="FFFFFF"/>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spcBef>
                <a:spcPct val="0"/>
              </a:spcBef>
              <a:buClrTx/>
              <a:buFontTx/>
              <a:buNone/>
            </a:pPr>
            <a:fld id="{EC8548B3-B2B7-45FF-9E52-E88323A831BA}" type="slidenum">
              <a:rPr lang="en-US" altLang="en-US" sz="1800">
                <a:solidFill>
                  <a:srgbClr val="FFFFFF"/>
                </a:solidFill>
              </a:rPr>
              <a:t>26</a:t>
            </a:fld>
            <a:endParaRPr lang="en-US" altLang="en-US" sz="18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7107" name="Content Placeholder 5"/>
          <p:cNvPicPr>
            <a:picLocks noGrp="1" noChangeAspect="1"/>
          </p:cNvPicPr>
          <p:nvPr>
            <p:ph idx="1"/>
          </p:nvPr>
        </p:nvPicPr>
        <p:blipFill>
          <a:blip r:embed="rId2"/>
          <a:srcRect/>
          <a:stretch>
            <a:fillRect/>
          </a:stretch>
        </p:blipFill>
        <p:spPr>
          <a:xfrm>
            <a:off x="2344738" y="1600200"/>
            <a:ext cx="3844925" cy="4800600"/>
          </a:xfrm>
        </p:spPr>
      </p:pic>
      <p:sp>
        <p:nvSpPr>
          <p:cNvPr id="47108"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89C14CB-FBE1-4D5D-9A06-D1A343787157}" type="slidenum">
              <a:rPr lang="en-US" altLang="en-US" smtClean="0">
                <a:solidFill>
                  <a:srgbClr val="FFFFFF"/>
                </a:solidFill>
              </a:rPr>
              <a:t>27</a:t>
            </a:fld>
            <a:endParaRPr lang="en-US" altLang="en-US">
              <a:solidFill>
                <a:srgbClr val="FFFFFF"/>
              </a:solidFill>
            </a:endParaRPr>
          </a:p>
        </p:txBody>
      </p:sp>
      <p:sp>
        <p:nvSpPr>
          <p:cNvPr id="47109"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chemeClr val="bg2"/>
                </a:solidFill>
              </a:rPr>
              <a:t>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u="sng" dirty="0"/>
              <a:t>What Is This Technology Called </a:t>
            </a:r>
            <a:r>
              <a:rPr lang="en-US" sz="3200" b="1" u="sng" dirty="0" err="1"/>
              <a:t>Blockchain</a:t>
            </a:r>
            <a:r>
              <a:rPr lang="en-US" sz="3200" b="1" u="sng" dirty="0"/>
              <a:t>?</a:t>
            </a:r>
          </a:p>
        </p:txBody>
      </p:sp>
      <p:sp>
        <p:nvSpPr>
          <p:cNvPr id="8195" name="Content Placeholder 2"/>
          <p:cNvSpPr>
            <a:spLocks noGrp="1"/>
          </p:cNvSpPr>
          <p:nvPr>
            <p:ph idx="1"/>
          </p:nvPr>
        </p:nvSpPr>
        <p:spPr>
          <a:xfrm>
            <a:off x="457200" y="1447800"/>
            <a:ext cx="7620000" cy="4800600"/>
          </a:xfrm>
        </p:spPr>
        <p:txBody>
          <a:bodyPr/>
          <a:lstStyle/>
          <a:p>
            <a:pPr>
              <a:spcBef>
                <a:spcPts val="1200"/>
              </a:spcBef>
              <a:spcAft>
                <a:spcPts val="1200"/>
              </a:spcAft>
            </a:pPr>
            <a:r>
              <a:rPr lang="en-US" altLang="en-US" sz="2000" dirty="0" err="1"/>
              <a:t>Blockchain</a:t>
            </a:r>
            <a:r>
              <a:rPr lang="en-US" altLang="en-US" sz="2000" dirty="0"/>
              <a:t> is a distributed ledger technology designed to securely record transactions in or ownership of digital assets.</a:t>
            </a:r>
          </a:p>
          <a:p>
            <a:pPr>
              <a:spcBef>
                <a:spcPts val="1200"/>
              </a:spcBef>
              <a:spcAft>
                <a:spcPts val="1200"/>
              </a:spcAft>
            </a:pPr>
            <a:r>
              <a:rPr lang="en-US" altLang="en-US" sz="2000" dirty="0"/>
              <a:t>Bitcoin, the digital currency introduced in 2008, is the first example of </a:t>
            </a:r>
            <a:r>
              <a:rPr lang="en-US" altLang="en-US" sz="2000" dirty="0" err="1"/>
              <a:t>blockchain</a:t>
            </a:r>
            <a:r>
              <a:rPr lang="en-US" altLang="en-US" sz="2000" dirty="0"/>
              <a:t> technology.</a:t>
            </a:r>
          </a:p>
          <a:p>
            <a:pPr>
              <a:spcBef>
                <a:spcPts val="1200"/>
              </a:spcBef>
              <a:spcAft>
                <a:spcPts val="1200"/>
              </a:spcAft>
            </a:pPr>
            <a:r>
              <a:rPr lang="en-US" altLang="en-US" sz="2000" dirty="0"/>
              <a:t>Key characteristics</a:t>
            </a:r>
          </a:p>
          <a:p>
            <a:pPr lvl="1">
              <a:spcBef>
                <a:spcPts val="1200"/>
              </a:spcBef>
              <a:spcAft>
                <a:spcPts val="1200"/>
              </a:spcAft>
            </a:pPr>
            <a:r>
              <a:rPr lang="en-US" altLang="en-US" dirty="0"/>
              <a:t>1. Digital signatures</a:t>
            </a:r>
          </a:p>
          <a:p>
            <a:pPr lvl="1">
              <a:spcBef>
                <a:spcPts val="1200"/>
              </a:spcBef>
              <a:spcAft>
                <a:spcPts val="1200"/>
              </a:spcAft>
            </a:pPr>
            <a:r>
              <a:rPr lang="en-US" altLang="en-US" dirty="0"/>
              <a:t>2. </a:t>
            </a:r>
            <a:r>
              <a:rPr lang="en-US" altLang="en-US" dirty="0" err="1"/>
              <a:t>Blockchain</a:t>
            </a:r>
            <a:r>
              <a:rPr lang="en-US" altLang="en-US" dirty="0"/>
              <a:t> a/k/a hash-linked data structure</a:t>
            </a:r>
          </a:p>
          <a:p>
            <a:pPr lvl="1">
              <a:spcBef>
                <a:spcPts val="1200"/>
              </a:spcBef>
              <a:spcAft>
                <a:spcPts val="1200"/>
              </a:spcAft>
            </a:pPr>
            <a:r>
              <a:rPr lang="en-US" altLang="en-US" dirty="0"/>
              <a:t>3. Consensus mechanism</a:t>
            </a:r>
          </a:p>
          <a:p>
            <a:pPr lvl="1">
              <a:spcBef>
                <a:spcPts val="1200"/>
              </a:spcBef>
              <a:spcAft>
                <a:spcPts val="1200"/>
              </a:spcAft>
            </a:pPr>
            <a:r>
              <a:rPr lang="en-US" altLang="en-US" dirty="0"/>
              <a:t>4. Code execution</a:t>
            </a:r>
          </a:p>
        </p:txBody>
      </p:sp>
      <p:sp>
        <p:nvSpPr>
          <p:cNvPr id="8196"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87FBCC-2590-433E-96EE-16470E174A7F}" type="slidenum">
              <a:rPr lang="en-US" altLang="en-US" smtClean="0">
                <a:solidFill>
                  <a:srgbClr val="FFFFFF"/>
                </a:solidFill>
              </a:rPr>
              <a:t>3</a:t>
            </a:fld>
            <a:endParaRPr lang="en-US" altLang="en-US">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u="sng" dirty="0">
                <a:solidFill>
                  <a:srgbClr val="242852"/>
                </a:solidFill>
              </a:rPr>
              <a:t>What Is This Technology Called </a:t>
            </a:r>
            <a:r>
              <a:rPr lang="en-US" sz="3200" b="1" u="sng" dirty="0" err="1">
                <a:solidFill>
                  <a:srgbClr val="242852"/>
                </a:solidFill>
              </a:rPr>
              <a:t>Blockchain</a:t>
            </a:r>
            <a:r>
              <a:rPr lang="en-US" sz="3200" b="1" dirty="0">
                <a:solidFill>
                  <a:srgbClr val="242852"/>
                </a:solidFill>
              </a:rPr>
              <a:t>?  </a:t>
            </a:r>
            <a:r>
              <a:rPr lang="en-US" sz="2000" i="1" dirty="0">
                <a:solidFill>
                  <a:srgbClr val="242852"/>
                </a:solidFill>
              </a:rPr>
              <a:t>(cont’d)</a:t>
            </a:r>
            <a:endParaRPr lang="en-US" i="1" dirty="0"/>
          </a:p>
        </p:txBody>
      </p:sp>
      <p:sp>
        <p:nvSpPr>
          <p:cNvPr id="10243" name="Content Placeholder 2"/>
          <p:cNvSpPr>
            <a:spLocks noGrp="1"/>
          </p:cNvSpPr>
          <p:nvPr>
            <p:ph idx="1"/>
          </p:nvPr>
        </p:nvSpPr>
        <p:spPr>
          <a:xfrm>
            <a:off x="457200" y="1520825"/>
            <a:ext cx="7620000" cy="4879975"/>
          </a:xfrm>
        </p:spPr>
        <p:txBody>
          <a:bodyPr/>
          <a:lstStyle/>
          <a:p>
            <a:pPr>
              <a:spcBef>
                <a:spcPts val="300"/>
              </a:spcBef>
            </a:pPr>
            <a:r>
              <a:rPr lang="en-US" altLang="en-US" sz="2300" dirty="0"/>
              <a:t>A </a:t>
            </a:r>
            <a:r>
              <a:rPr lang="en-US" altLang="en-US" sz="2300" dirty="0" err="1"/>
              <a:t>blockchain</a:t>
            </a:r>
            <a:r>
              <a:rPr lang="en-US" altLang="en-US" sz="2300" dirty="0"/>
              <a:t> is a spreadsheet in the cloud that can be programmed to record and track anything of value. </a:t>
            </a:r>
          </a:p>
          <a:p>
            <a:pPr>
              <a:spcBef>
                <a:spcPts val="300"/>
              </a:spcBef>
            </a:pPr>
            <a:r>
              <a:rPr lang="en-US" altLang="en-US" sz="2300" dirty="0"/>
              <a:t>It can be either public or private</a:t>
            </a:r>
          </a:p>
          <a:p>
            <a:pPr>
              <a:spcBef>
                <a:spcPts val="300"/>
              </a:spcBef>
            </a:pPr>
            <a:r>
              <a:rPr lang="en-US" altLang="en-US" sz="2300" dirty="0"/>
              <a:t>Once a transaction occurs, a record is created and is validated globally by computers participating in the network called “nodes”</a:t>
            </a:r>
          </a:p>
          <a:p>
            <a:pPr>
              <a:spcBef>
                <a:spcPts val="300"/>
              </a:spcBef>
            </a:pPr>
            <a:r>
              <a:rPr lang="en-US" altLang="en-US" sz="2300" dirty="0"/>
              <a:t>Each node maintains its own separate and complete copy of the entire ledger </a:t>
            </a:r>
          </a:p>
          <a:p>
            <a:pPr>
              <a:spcBef>
                <a:spcPts val="300"/>
              </a:spcBef>
            </a:pPr>
            <a:r>
              <a:rPr lang="en-US" altLang="en-US" sz="2300" dirty="0"/>
              <a:t>Node operators are sometimes called “miners” or participants and they validate transactions and update the ledger to record the confirmed transactions </a:t>
            </a:r>
          </a:p>
          <a:p>
            <a:pPr>
              <a:spcBef>
                <a:spcPts val="300"/>
              </a:spcBef>
            </a:pPr>
            <a:r>
              <a:rPr lang="en-US" altLang="en-US" sz="2300" dirty="0"/>
              <a:t>Once the transaction is validated, the record is permanent and immutable.</a:t>
            </a:r>
          </a:p>
          <a:p>
            <a:pPr marL="114300" indent="0">
              <a:spcBef>
                <a:spcPts val="300"/>
              </a:spcBef>
              <a:buNone/>
            </a:pPr>
            <a:r>
              <a:rPr lang="en-US" altLang="en-US" sz="2300" dirty="0"/>
              <a:t> </a:t>
            </a:r>
          </a:p>
        </p:txBody>
      </p:sp>
      <p:sp>
        <p:nvSpPr>
          <p:cNvPr id="10244"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69EF413-AFF5-43BB-8157-6DB303D6FB9A}" type="slidenum">
              <a:rPr lang="en-US" altLang="en-US" smtClean="0">
                <a:solidFill>
                  <a:srgbClr val="FFFFFF"/>
                </a:solidFill>
              </a:rPr>
              <a:t>4</a:t>
            </a:fld>
            <a:endParaRPr lang="en-US"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04800"/>
            <a:ext cx="7620000" cy="1143000"/>
          </a:xfrm>
        </p:spPr>
        <p:txBody>
          <a:bodyPr/>
          <a:lstStyle/>
          <a:p>
            <a:pPr>
              <a:defRPr/>
            </a:pPr>
            <a:r>
              <a:rPr lang="en-US" sz="3200" b="1" u="sng" dirty="0">
                <a:solidFill>
                  <a:srgbClr val="242852"/>
                </a:solidFill>
              </a:rPr>
              <a:t>What Is This Technology Called </a:t>
            </a:r>
            <a:r>
              <a:rPr lang="en-US" sz="3200" b="1" u="sng" dirty="0" err="1">
                <a:solidFill>
                  <a:srgbClr val="242852"/>
                </a:solidFill>
              </a:rPr>
              <a:t>Blockchain</a:t>
            </a:r>
            <a:r>
              <a:rPr lang="en-US" sz="3200" b="1" dirty="0">
                <a:solidFill>
                  <a:srgbClr val="242852"/>
                </a:solidFill>
              </a:rPr>
              <a:t>?  </a:t>
            </a:r>
            <a:r>
              <a:rPr lang="en-US" sz="2000" i="1" dirty="0">
                <a:solidFill>
                  <a:srgbClr val="242852"/>
                </a:solidFill>
              </a:rPr>
              <a:t>(cont’d)</a:t>
            </a:r>
            <a:endParaRPr lang="en-US" sz="3200" dirty="0"/>
          </a:p>
        </p:txBody>
      </p:sp>
      <p:sp>
        <p:nvSpPr>
          <p:cNvPr id="13315" name="Content Placeholder 2"/>
          <p:cNvSpPr>
            <a:spLocks noGrp="1"/>
          </p:cNvSpPr>
          <p:nvPr>
            <p:ph idx="1"/>
          </p:nvPr>
        </p:nvSpPr>
        <p:spPr>
          <a:xfrm>
            <a:off x="533400" y="1600200"/>
            <a:ext cx="7539038" cy="4648200"/>
          </a:xfrm>
        </p:spPr>
        <p:txBody>
          <a:bodyPr/>
          <a:lstStyle/>
          <a:p>
            <a:pPr>
              <a:spcBef>
                <a:spcPts val="600"/>
              </a:spcBef>
            </a:pPr>
            <a:r>
              <a:rPr lang="en-US" altLang="en-US" sz="2000" dirty="0"/>
              <a:t>A </a:t>
            </a:r>
            <a:r>
              <a:rPr lang="en-US" altLang="en-US" sz="2000" dirty="0" err="1"/>
              <a:t>blockchain</a:t>
            </a:r>
            <a:r>
              <a:rPr lang="en-US" altLang="en-US" sz="2000" dirty="0"/>
              <a:t> stores information in blocks that are all chained together in a continuous line</a:t>
            </a:r>
          </a:p>
          <a:p>
            <a:pPr>
              <a:spcBef>
                <a:spcPts val="600"/>
              </a:spcBef>
            </a:pPr>
            <a:r>
              <a:rPr lang="en-US" altLang="en-US" sz="2000" dirty="0"/>
              <a:t>A “hash” value is a unique string of numbers and letters assigned to each block. If a block is altered, the hash number changes.</a:t>
            </a:r>
          </a:p>
          <a:p>
            <a:pPr>
              <a:spcBef>
                <a:spcPts val="600"/>
              </a:spcBef>
            </a:pPr>
            <a:r>
              <a:rPr lang="en-US" altLang="en-US" sz="2000" dirty="0"/>
              <a:t>Each user has an public key and a “private key.” The private key allows the user access to his or her virtual “wallet”, which contains the digital assets held by the user on the </a:t>
            </a:r>
            <a:r>
              <a:rPr lang="en-US" altLang="en-US" sz="2000" dirty="0" err="1"/>
              <a:t>blockchain</a:t>
            </a:r>
            <a:r>
              <a:rPr lang="en-US" altLang="en-US" sz="2000" dirty="0"/>
              <a:t> </a:t>
            </a:r>
          </a:p>
          <a:p>
            <a:pPr>
              <a:spcBef>
                <a:spcPts val="600"/>
              </a:spcBef>
            </a:pPr>
            <a:r>
              <a:rPr lang="en-US" altLang="en-US" sz="2000" dirty="0"/>
              <a:t>Before a new block is added, a cryptographic puzzle must be solved which creates the block. Whichever computer solves the cryptographic puzzle, it shares the solution to all the other computers on the network, this is called “proof-of-work.” </a:t>
            </a:r>
          </a:p>
          <a:p>
            <a:pPr>
              <a:spcBef>
                <a:spcPts val="600"/>
              </a:spcBef>
            </a:pPr>
            <a:r>
              <a:rPr lang="en-US" altLang="en-US" sz="2000" dirty="0"/>
              <a:t>The entire network of computers will verify this proof-of-work that the original computer solved, and if correct, the block will be added to the chain. </a:t>
            </a:r>
          </a:p>
          <a:p>
            <a:pPr>
              <a:spcBef>
                <a:spcPts val="600"/>
              </a:spcBef>
            </a:pPr>
            <a:endParaRPr lang="en-US" altLang="en-US" sz="2400" dirty="0"/>
          </a:p>
        </p:txBody>
      </p:sp>
      <p:sp>
        <p:nvSpPr>
          <p:cNvPr id="13316"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19C924-9D81-4BA1-B3B5-76AFF40B5E88}" type="slidenum">
              <a:rPr lang="en-US" altLang="en-US" smtClean="0">
                <a:solidFill>
                  <a:srgbClr val="FFFFFF"/>
                </a:solidFill>
              </a:rPr>
              <a:t>5</a:t>
            </a:fld>
            <a:endParaRPr lang="en-US" altLang="en-US">
              <a:solidFill>
                <a:srgbClr val="FFFFFF"/>
              </a:solidFill>
            </a:endParaRPr>
          </a:p>
        </p:txBody>
      </p:sp>
      <p:sp>
        <p:nvSpPr>
          <p:cNvPr id="13317"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9459" name="Content Placeholder 5"/>
          <p:cNvPicPr>
            <a:picLocks noGrp="1" noChangeAspect="1"/>
          </p:cNvPicPr>
          <p:nvPr>
            <p:ph idx="1"/>
          </p:nvPr>
        </p:nvPicPr>
        <p:blipFill>
          <a:blip r:embed="rId2"/>
          <a:srcRect/>
          <a:stretch>
            <a:fillRect/>
          </a:stretch>
        </p:blipFill>
        <p:spPr>
          <a:xfrm>
            <a:off x="457200" y="274638"/>
            <a:ext cx="7924800" cy="6007100"/>
          </a:xfrm>
        </p:spPr>
      </p:pic>
      <p:sp>
        <p:nvSpPr>
          <p:cNvPr id="19460"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9BEF62-011B-499D-8363-CC41CAB046A8}" type="slidenum">
              <a:rPr lang="en-US" altLang="en-US" smtClean="0">
                <a:solidFill>
                  <a:srgbClr val="FFFFFF"/>
                </a:solidFill>
              </a:rPr>
              <a:t>6</a:t>
            </a:fld>
            <a:endParaRPr lang="en-US" altLang="en-US">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5"/>
          <p:cNvPicPr>
            <a:picLocks noGrp="1" noChangeAspect="1"/>
          </p:cNvPicPr>
          <p:nvPr>
            <p:ph idx="1"/>
          </p:nvPr>
        </p:nvPicPr>
        <p:blipFill>
          <a:blip r:embed="rId2"/>
          <a:srcRect/>
          <a:stretch>
            <a:fillRect/>
          </a:stretch>
        </p:blipFill>
        <p:spPr>
          <a:xfrm>
            <a:off x="457200" y="609600"/>
            <a:ext cx="7620000" cy="5181600"/>
          </a:xfrm>
        </p:spPr>
      </p:pic>
      <p:sp>
        <p:nvSpPr>
          <p:cNvPr id="20483"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53161A6-9DC9-4A28-A22C-CA1823FC7120}" type="slidenum">
              <a:rPr lang="en-US" altLang="en-US" smtClean="0">
                <a:solidFill>
                  <a:srgbClr val="FFFFFF"/>
                </a:solidFill>
              </a:rPr>
              <a:t>7</a:t>
            </a:fld>
            <a:endParaRPr lang="en-US" altLang="en-US">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493000" cy="1219200"/>
          </a:xfrm>
        </p:spPr>
        <p:txBody>
          <a:bodyPr/>
          <a:lstStyle/>
          <a:p>
            <a:pPr>
              <a:defRPr/>
            </a:pPr>
            <a:r>
              <a:rPr lang="en-US" sz="3200" b="1" u="sng"/>
              <a:t>Introduction to Digital Assets, Cryptocurrencies and Virtual Tokens</a:t>
            </a:r>
            <a:br>
              <a:rPr lang="en-US" sz="3200" b="1" u="sng"/>
            </a:br>
            <a:endParaRPr lang="en-US" sz="3200" b="1" u="sng"/>
          </a:p>
        </p:txBody>
      </p:sp>
      <p:sp>
        <p:nvSpPr>
          <p:cNvPr id="20483" name="Content Placeholder 2"/>
          <p:cNvSpPr>
            <a:spLocks noGrp="1"/>
          </p:cNvSpPr>
          <p:nvPr>
            <p:ph idx="1"/>
          </p:nvPr>
        </p:nvSpPr>
        <p:spPr>
          <a:xfrm>
            <a:off x="457200" y="1646238"/>
            <a:ext cx="7620000" cy="3611562"/>
          </a:xfrm>
        </p:spPr>
        <p:txBody>
          <a:bodyPr/>
          <a:lstStyle/>
          <a:p>
            <a:pPr eaLnBrk="1" fontAlgn="t" hangingPunct="1">
              <a:defRPr/>
            </a:pPr>
            <a:r>
              <a:rPr lang="en-US" sz="2800"/>
              <a:t>A cryptocurrency is a digital asset in which encryption techniques are used to regulate the generation of units of currency and verify the transfer of funds, operating independently of a central bank.  Similar technology can create more complex digital assets, or cryptoassets.</a:t>
            </a:r>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a:defRPr/>
            </a:pPr>
            <a:endParaRPr lang="en-US" altLang="en-US" sz="2800"/>
          </a:p>
          <a:p>
            <a:pPr marL="114300" indent="0">
              <a:buFont typeface="Arial" panose="020B0604020202020204" pitchFamily="34" charset="0"/>
              <a:buNone/>
              <a:defRPr/>
            </a:pPr>
            <a:endParaRPr lang="en-US" altLang="en-US" sz="2800"/>
          </a:p>
          <a:p>
            <a:pPr>
              <a:defRPr/>
            </a:pPr>
            <a:endParaRPr lang="en-US" altLang="en-US" sz="2800"/>
          </a:p>
        </p:txBody>
      </p:sp>
      <p:sp>
        <p:nvSpPr>
          <p:cNvPr id="21508"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C466DC-F6FC-42F4-95C1-493453D53A14}" type="slidenum">
              <a:rPr lang="en-US" altLang="en-US" smtClean="0">
                <a:solidFill>
                  <a:srgbClr val="FFFFFF"/>
                </a:solidFill>
              </a:rPr>
              <a:t>8</a:t>
            </a:fld>
            <a:endParaRPr lang="en-US" altLang="en-US">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524000"/>
            <a:ext cx="7620000" cy="4724400"/>
          </a:xfrm>
        </p:spPr>
        <p:txBody>
          <a:bodyPr/>
          <a:lstStyle/>
          <a:p>
            <a:r>
              <a:rPr lang="en-US" altLang="en-US"/>
              <a:t>Digital assets, cryptocurrencies and virtual tokens, for purposes of this presentation, all leverage blockchain technology to validate and secure transactions through user consensus using cryptography on a decentralized, immutable ledger that runs on a peer-to-peer network</a:t>
            </a:r>
          </a:p>
          <a:p>
            <a:r>
              <a:rPr lang="en-US" altLang="en-US"/>
              <a:t>Bitcoin (BTC), a type of digital asset or cryptocurrency, was the result of decades of work in computer technology and is not the first cryptocurrency:</a:t>
            </a:r>
          </a:p>
          <a:p>
            <a:r>
              <a:rPr lang="en-US" altLang="en-US"/>
              <a:t>Digicash (1995-1998)</a:t>
            </a:r>
          </a:p>
          <a:p>
            <a:r>
              <a:rPr lang="en-US" altLang="en-US"/>
              <a:t>Hashcash (1997)</a:t>
            </a:r>
          </a:p>
          <a:p>
            <a:r>
              <a:rPr lang="en-US" altLang="en-US"/>
              <a:t>B-Money (1998)</a:t>
            </a:r>
          </a:p>
          <a:p>
            <a:r>
              <a:rPr lang="en-US" altLang="en-US"/>
              <a:t>Liberty Reserve (2006-2013)</a:t>
            </a:r>
          </a:p>
          <a:p>
            <a:r>
              <a:rPr lang="en-US" altLang="en-US"/>
              <a:t>BTC (2008-Present)</a:t>
            </a:r>
          </a:p>
          <a:p>
            <a:endParaRPr lang="en-US" altLang="en-US"/>
          </a:p>
        </p:txBody>
      </p:sp>
      <p:sp>
        <p:nvSpPr>
          <p:cNvPr id="22531" name="Slide Number Placeholder 3"/>
          <p:cNvSpPr>
            <a:spLocks noGrp="1"/>
          </p:cNvSpPr>
          <p:nvPr>
            <p:ph type="sldNum" sz="quarter" idx="10"/>
          </p:nvPr>
        </p:nvSpPr>
        <p:spPr>
          <a:noFill/>
          <a:ln>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C40C2-1880-4318-8B9C-2AF67B54AD4D}" type="slidenum">
              <a:rPr lang="en-US" altLang="en-US" smtClean="0">
                <a:solidFill>
                  <a:srgbClr val="FFFFFF"/>
                </a:solidFill>
              </a:rPr>
              <a:t>9</a:t>
            </a:fld>
            <a:endParaRPr lang="en-US" altLang="en-US">
              <a:solidFill>
                <a:srgbClr val="FFFFFF"/>
              </a:solidFill>
            </a:endParaRPr>
          </a:p>
        </p:txBody>
      </p:sp>
      <p:sp>
        <p:nvSpPr>
          <p:cNvPr id="3" name="Title 2"/>
          <p:cNvSpPr>
            <a:spLocks noGrp="1"/>
          </p:cNvSpPr>
          <p:nvPr>
            <p:ph type="title"/>
          </p:nvPr>
        </p:nvSpPr>
        <p:spPr>
          <a:xfrm>
            <a:off x="533400" y="304800"/>
            <a:ext cx="7620000" cy="1371600"/>
          </a:xfrm>
        </p:spPr>
        <p:txBody>
          <a:bodyPr/>
          <a:lstStyle/>
          <a:p>
            <a:pPr>
              <a:defRPr/>
            </a:pPr>
            <a:r>
              <a:rPr lang="en-US" sz="3200" b="1" u="sng"/>
              <a:t>Introduction to Digital Assets, Cryptocurrencies and Virtual Tokens</a:t>
            </a:r>
            <a:endParaRPr lang="en-US" sz="32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明朝"/>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tileRect/>
        </a:gradFill>
        <a:blipFill rotWithShape="1">
          <a:blip xmlns:r="http://schemas.openxmlformats.org/officeDocument/2006/relationships" r:embed="rId1">
            <a:duotone>
              <a:schemeClr val="phClr">
                <a:tint val="97000"/>
              </a:schemeClr>
              <a:schemeClr val="phClr">
                <a:shade val="96000"/>
              </a:schemeClr>
            </a:duotone>
          </a:blip>
          <a:srcRect/>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TotalTime>
  <Words>2745</Words>
  <Application>Microsoft Office PowerPoint</Application>
  <PresentationFormat>On-screen Show (4:3)</PresentationFormat>
  <Paragraphs>278</Paragraphs>
  <Slides>27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Times New Roman</vt:lpstr>
      <vt:lpstr>Wingdings</vt:lpstr>
      <vt:lpstr>Adjacency</vt:lpstr>
      <vt:lpstr>Blockchain and Cryptocurrencies 101</vt:lpstr>
      <vt:lpstr>Presenters</vt:lpstr>
      <vt:lpstr>What Is This Technology Called Blockchain?</vt:lpstr>
      <vt:lpstr>What Is This Technology Called Blockchain?  (cont’d)</vt:lpstr>
      <vt:lpstr>What Is This Technology Called Blockchain?  (cont’d)</vt:lpstr>
      <vt:lpstr>PowerPoint Presentation</vt:lpstr>
      <vt:lpstr>PowerPoint Presentation</vt:lpstr>
      <vt:lpstr>Introduction to Digital Assets, Cryptocurrencies and Virtual Tokens </vt:lpstr>
      <vt:lpstr>Introduction to Digital Assets, Cryptocurrencies and Virtual Tokens</vt:lpstr>
      <vt:lpstr>Why Are Digital Assets And Cryptocurrencies In The News?</vt:lpstr>
      <vt:lpstr>Different Types of Cryptocurrencies</vt:lpstr>
      <vt:lpstr>Cryptocurrencies</vt:lpstr>
      <vt:lpstr>Introduction to Digital Assets, Cryptocurrencies and Virtual Tokens</vt:lpstr>
      <vt:lpstr>Initial Coin Offerings (“ICO”)</vt:lpstr>
      <vt:lpstr>Sample ICO Usage</vt:lpstr>
      <vt:lpstr>Five Things to Know About ICOs</vt:lpstr>
      <vt:lpstr>Overview of U.S. Regulatory Landscape - Federal</vt:lpstr>
      <vt:lpstr>  Overview of U.S. Regulatory Landscape - SEC &amp; CFTC Joint Statement on  Cryptocurrencies</vt:lpstr>
      <vt:lpstr>Overview of the U.S. Regulatory Landscape – SEC Application of the  “Howey Test”</vt:lpstr>
      <vt:lpstr>Current SEC views</vt:lpstr>
      <vt:lpstr>Overview of U.S. Regulatory Landscape - States</vt:lpstr>
      <vt:lpstr>What is a “Smart Contract”?</vt:lpstr>
      <vt:lpstr>Character of Smart Contract</vt:lpstr>
      <vt:lpstr>Understanding Smart Contracts</vt:lpstr>
      <vt:lpstr>Smart Contracts Leverage Blockchain Technology</vt:lpstr>
      <vt:lpstr>Potential Benefits of a Smart Contract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and Cryptocurrencies 101</dc:title>
  <dc:creator>Watson, Andrea R</dc:creator>
  <cp:keywords>CTPClassification=CTP_NT</cp:keywords>
  <cp:lastModifiedBy>Trina Glass</cp:lastModifiedBy>
  <cp:revision>13</cp:revision>
  <cp:lastPrinted>2019-09-04T18:11:04Z</cp:lastPrinted>
  <dcterms:created xsi:type="dcterms:W3CDTF">2019-09-04T18:11:04Z</dcterms:created>
  <dcterms:modified xsi:type="dcterms:W3CDTF">2019-09-07T15:17:04Z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TP_BU">
    <vt:lpwstr>NA</vt:lpwstr>
  </property>
  <property fmtid="{D5CDD505-2E9C-101B-9397-08002B2CF9AE}" pid="3" name="CTP_IDSID">
    <vt:lpwstr>NA</vt:lpwstr>
  </property>
  <property fmtid="{D5CDD505-2E9C-101B-9397-08002B2CF9AE}" pid="4" name="CTP_TimeStamp">
    <vt:lpwstr>2019-09-05 07:52:42Z</vt:lpwstr>
  </property>
  <property fmtid="{D5CDD505-2E9C-101B-9397-08002B2CF9AE}" pid="5" name="CTP_WWID">
    <vt:lpwstr>NA</vt:lpwstr>
  </property>
  <property fmtid="{D5CDD505-2E9C-101B-9397-08002B2CF9AE}" pid="6" name="CTPClassification">
    <vt:lpwstr>CTP_NT</vt:lpwstr>
  </property>
  <property fmtid="{D5CDD505-2E9C-101B-9397-08002B2CF9AE}" pid="7" name="TitusGUID">
    <vt:lpwstr>6a2c9cc3-0dc9-494a-b277-f96e3258e24f</vt:lpwstr>
  </property>
</Properties>
</file>