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94" r:id="rId5"/>
    <p:sldId id="292" r:id="rId6"/>
    <p:sldId id="285" r:id="rId7"/>
  </p:sldIdLst>
  <p:sldSz cx="12192000" cy="6858000"/>
  <p:notesSz cx="7315200" cy="96012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510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28" autoAdjust="0"/>
    <p:restoredTop sz="78995" autoAdjust="0"/>
  </p:normalViewPr>
  <p:slideViewPr>
    <p:cSldViewPr snapToGrid="0">
      <p:cViewPr varScale="1">
        <p:scale>
          <a:sx n="55" d="100"/>
          <a:sy n="55" d="100"/>
        </p:scale>
        <p:origin x="1312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38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F8B72FA-5191-4CDB-840E-D87F4C5A4B65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B59F1CF-01D0-4A61-B81A-CF55A385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4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9F1CF-01D0-4A61-B81A-CF55A3854F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5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gray">
          <a:xfrm>
            <a:off x="1524001" y="3019167"/>
            <a:ext cx="5484284" cy="366254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2800" b="0" smtClean="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1524001" y="3689351"/>
            <a:ext cx="5484284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 b="1" smtClean="0"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  <p:pic>
        <p:nvPicPr>
          <p:cNvPr id="120844" name="Picture 12" descr="DEL_DCS_PRI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39751" y="303214"/>
            <a:ext cx="2182283" cy="307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4812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1" y="502465"/>
            <a:ext cx="11106912" cy="2769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99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DEL_PRI_RGB"/>
          <p:cNvPicPr>
            <a:picLocks noChangeAspect="1" noChangeArrowheads="1"/>
          </p:cNvPicPr>
          <p:nvPr userDrawn="1"/>
        </p:nvPicPr>
        <p:blipFill>
          <a:blip r:embed="rId2" cstate="print"/>
          <a:srcRect l="11237" t="27428" r="9845" b="25551"/>
          <a:stretch>
            <a:fillRect/>
          </a:stretch>
        </p:blipFill>
        <p:spPr bwMode="gray">
          <a:xfrm>
            <a:off x="3793068" y="3032126"/>
            <a:ext cx="460163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 bwMode="gray">
          <a:xfrm>
            <a:off x="536448" y="5458968"/>
            <a:ext cx="6583680" cy="1152144"/>
          </a:xfrm>
        </p:spPr>
        <p:txBody>
          <a:bodyPr anchor="b" anchorCtr="0">
            <a:noAutofit/>
          </a:bodyPr>
          <a:lstStyle>
            <a:lvl1pPr>
              <a:lnSpc>
                <a:spcPts val="800"/>
              </a:lnSpc>
              <a:spcBef>
                <a:spcPts val="400"/>
              </a:spcBef>
              <a:spcAft>
                <a:spcPts val="400"/>
              </a:spcAft>
              <a:defRPr sz="7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8801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548639" y="1399033"/>
            <a:ext cx="11106912" cy="488289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marR="0" indent="0" algn="l" defTabSz="914253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12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597" marR="0" indent="-173011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2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2" y="366155"/>
            <a:ext cx="11106912" cy="3334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>
          <a:xfrm>
            <a:off x="554095" y="6554103"/>
            <a:ext cx="377092" cy="144247"/>
          </a:xfrm>
          <a:prstGeom prst="rect">
            <a:avLst/>
          </a:prstGeom>
        </p:spPr>
        <p:txBody>
          <a:bodyPr lIns="82040" tIns="41020" rIns="82040" bIns="41020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fld id="{15F997BA-6A73-496C-AC59-57C50E9DAC6D}" type="slidenum">
              <a:rPr lang="en-US" sz="1100" b="1">
                <a:solidFill>
                  <a:srgbClr val="002776"/>
                </a:solidFill>
                <a:cs typeface="Arial" pitchFamily="34" charset="0"/>
              </a:rPr>
              <a:pPr algn="ctr" fontAlgn="base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sz="1100" b="1" dirty="0">
              <a:solidFill>
                <a:srgbClr val="00277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40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548639" y="1399033"/>
            <a:ext cx="11106912" cy="4882896"/>
          </a:xfrm>
          <a:prstGeom prst="rect">
            <a:avLst/>
          </a:prstGeom>
        </p:spPr>
        <p:txBody>
          <a:bodyPr rtlCol="0">
            <a:noAutofit/>
          </a:bodyPr>
          <a:lstStyle>
            <a:lvl1pPr marL="0" marR="0" indent="0" algn="l" defTabSz="914253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12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597" marR="0" indent="-173011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2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253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2" y="366155"/>
            <a:ext cx="11106912" cy="3334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>
          <a:xfrm>
            <a:off x="554095" y="6554103"/>
            <a:ext cx="377092" cy="144247"/>
          </a:xfrm>
          <a:prstGeom prst="rect">
            <a:avLst/>
          </a:prstGeom>
        </p:spPr>
        <p:txBody>
          <a:bodyPr lIns="82040" tIns="41020" rIns="82040" bIns="41020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fld id="{15F997BA-6A73-496C-AC59-57C50E9DAC6D}" type="slidenum">
              <a:rPr lang="en-US" sz="1100" b="1">
                <a:solidFill>
                  <a:srgbClr val="002776"/>
                </a:solidFill>
                <a:cs typeface="Arial" pitchFamily="34" charset="0"/>
              </a:rPr>
              <a:pPr algn="ctr" fontAlgn="base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sz="1100" b="1" dirty="0">
              <a:solidFill>
                <a:srgbClr val="002776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gray">
          <a:xfrm>
            <a:off x="548640" y="3190951"/>
            <a:ext cx="5766816" cy="313932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85000"/>
              </a:lnSpc>
              <a:defRPr sz="2400" b="1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gray">
          <a:xfrm>
            <a:off x="548640" y="3694176"/>
            <a:ext cx="5766816" cy="307777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2000" b="0" smtClean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1061907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 bwMode="auto">
          <a:xfrm>
            <a:off x="548640" y="2824696"/>
            <a:ext cx="10866544" cy="680186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>
              <a:lnSpc>
                <a:spcPct val="85000"/>
              </a:lnSpc>
              <a:defRPr sz="5200" b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 bwMode="auto">
          <a:xfrm>
            <a:off x="548640" y="3694176"/>
            <a:ext cx="5766816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100000"/>
              </a:lnSpc>
              <a:defRPr sz="1800" b="1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smtClean="0"/>
          </a:p>
        </p:txBody>
      </p:sp>
    </p:spTree>
    <p:extLst>
      <p:ext uri="{BB962C8B-B14F-4D97-AF65-F5344CB8AC3E}">
        <p14:creationId xmlns:p14="http://schemas.microsoft.com/office/powerpoint/2010/main" val="783675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548639" y="1399030"/>
            <a:ext cx="5332207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3025" algn="r"/>
              </a:tabLst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>
                <a:tab pos="3889375" algn="r"/>
              </a:tabLst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1" y="502465"/>
            <a:ext cx="11106912" cy="2769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69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0"/>
          <p:cNvSpPr>
            <a:spLocks noGrp="1"/>
          </p:cNvSpPr>
          <p:nvPr>
            <p:ph sz="quarter" idx="12"/>
          </p:nvPr>
        </p:nvSpPr>
        <p:spPr bwMode="gray">
          <a:xfrm>
            <a:off x="548639" y="1399032"/>
            <a:ext cx="11106912" cy="4887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22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kumimoji="0" lang="en-US" sz="12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L="174625" marR="0" indent="-173038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2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1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552451" y="779464"/>
            <a:ext cx="1110691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1" y="502465"/>
            <a:ext cx="11106912" cy="2769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62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548639" y="1399030"/>
            <a:ext cx="5332207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552451" y="779464"/>
            <a:ext cx="1110691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1" y="502465"/>
            <a:ext cx="11106912" cy="2769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0"/>
          <p:cNvSpPr>
            <a:spLocks noGrp="1"/>
          </p:cNvSpPr>
          <p:nvPr>
            <p:ph sz="quarter" idx="14"/>
          </p:nvPr>
        </p:nvSpPr>
        <p:spPr bwMode="gray">
          <a:xfrm>
            <a:off x="6299201" y="1399030"/>
            <a:ext cx="5332207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5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 bwMode="gray">
          <a:xfrm>
            <a:off x="552451" y="779464"/>
            <a:ext cx="1110691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7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1" y="502465"/>
            <a:ext cx="11106912" cy="2769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548640" y="1399030"/>
            <a:ext cx="3535680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0"/>
          <p:cNvSpPr>
            <a:spLocks noGrp="1"/>
          </p:cNvSpPr>
          <p:nvPr>
            <p:ph sz="quarter" idx="14"/>
          </p:nvPr>
        </p:nvSpPr>
        <p:spPr bwMode="gray">
          <a:xfrm>
            <a:off x="4327499" y="1399030"/>
            <a:ext cx="3535680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5"/>
          </p:nvPr>
        </p:nvSpPr>
        <p:spPr bwMode="gray">
          <a:xfrm>
            <a:off x="8092279" y="1399030"/>
            <a:ext cx="3535680" cy="48874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1pPr>
            <a:lvl2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8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2pPr>
            <a:lvl3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3pPr>
            <a:lvl4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4pPr>
            <a:lvl5pPr marR="0" algn="l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Font typeface="Arial" pitchFamily="34" charset="0"/>
              <a:tabLst/>
              <a:defRPr kumimoji="0" lang="en-US" sz="1600" b="0" i="0" u="none" strike="noStrike" kern="1200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Arial" pitchFamily="34" charset="0"/>
              </a:defRPr>
            </a:lvl5pPr>
            <a:lvl6pPr>
              <a:tabLst>
                <a:tab pos="3889375" algn="r"/>
              </a:tabLst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36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548637" y="1873249"/>
            <a:ext cx="11106912" cy="140551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 bwMode="gray">
          <a:xfrm>
            <a:off x="552451" y="1397001"/>
            <a:ext cx="11106912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/>
          </p:nvPr>
        </p:nvSpPr>
        <p:spPr bwMode="gray">
          <a:xfrm>
            <a:off x="548639" y="6153912"/>
            <a:ext cx="5327904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6"/>
          </p:nvPr>
        </p:nvSpPr>
        <p:spPr bwMode="gray">
          <a:xfrm>
            <a:off x="552451" y="779464"/>
            <a:ext cx="1110691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8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1" y="502465"/>
            <a:ext cx="11106912" cy="2769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09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0"/>
          <p:cNvSpPr>
            <a:spLocks noGrp="1"/>
          </p:cNvSpPr>
          <p:nvPr>
            <p:ph sz="quarter" idx="11"/>
          </p:nvPr>
        </p:nvSpPr>
        <p:spPr bwMode="gray">
          <a:xfrm>
            <a:off x="548639" y="1873248"/>
            <a:ext cx="5332207" cy="140551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 bwMode="gray">
          <a:xfrm>
            <a:off x="552451" y="1397001"/>
            <a:ext cx="5327904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 bwMode="gray">
          <a:xfrm>
            <a:off x="548639" y="6153912"/>
            <a:ext cx="5327904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rgbClr val="00277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6"/>
          </p:nvPr>
        </p:nvSpPr>
        <p:spPr bwMode="gray">
          <a:xfrm>
            <a:off x="6317128" y="6153912"/>
            <a:ext cx="5327904" cy="12801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rgbClr val="00277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en-US" sz="800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en-US" sz="800" b="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17"/>
          </p:nvPr>
        </p:nvSpPr>
        <p:spPr bwMode="gray">
          <a:xfrm>
            <a:off x="552451" y="779464"/>
            <a:ext cx="1110691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1" y="502465"/>
            <a:ext cx="11106912" cy="2769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defRPr>
                <a:latin typeface="+mj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0"/>
          <p:cNvSpPr>
            <a:spLocks noGrp="1"/>
          </p:cNvSpPr>
          <p:nvPr>
            <p:ph sz="quarter" idx="18"/>
          </p:nvPr>
        </p:nvSpPr>
        <p:spPr bwMode="gray">
          <a:xfrm>
            <a:off x="6299201" y="1873248"/>
            <a:ext cx="5332207" cy="140551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6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6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9"/>
          </p:nvPr>
        </p:nvSpPr>
        <p:spPr bwMode="gray">
          <a:xfrm>
            <a:off x="6303012" y="1397001"/>
            <a:ext cx="5327904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b="1"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5261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7529020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think-cell Slide" r:id="rId17" imgW="530" imgH="528" progId="TCLayout.ActiveDocument.1">
                  <p:embed/>
                </p:oleObj>
              </mc:Choice>
              <mc:Fallback>
                <p:oleObj name="think-cell Slide" r:id="rId17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7954434" y="6655901"/>
            <a:ext cx="3699933" cy="10772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002776"/>
                </a:solidFill>
                <a:cs typeface="Arial" pitchFamily="34" charset="0"/>
              </a:rPr>
              <a:t>Copyright © 2015 Deloitte Development LLC. All rights reserved.</a:t>
            </a:r>
          </a:p>
        </p:txBody>
      </p:sp>
      <p:sp>
        <p:nvSpPr>
          <p:cNvPr id="19" name="Slide Number Placeholder 9"/>
          <p:cNvSpPr>
            <a:spLocks/>
          </p:cNvSpPr>
          <p:nvPr/>
        </p:nvSpPr>
        <p:spPr bwMode="gray">
          <a:xfrm>
            <a:off x="552451" y="6640514"/>
            <a:ext cx="35771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77FDF-45C5-4665-AAEE-45520AE6BEA9}" type="slidenum">
              <a:rPr lang="en-US" sz="900" b="1">
                <a:solidFill>
                  <a:srgbClr val="002776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0" b="1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 bwMode="gray">
          <a:xfrm>
            <a:off x="552451" y="502465"/>
            <a:ext cx="11106912" cy="2769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 bwMode="gray">
          <a:xfrm>
            <a:off x="548640" y="1400175"/>
            <a:ext cx="11106912" cy="108234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kumimoji="0" lang="en-US" sz="2000" b="1" i="0" u="none" strike="noStrike" kern="1200" cap="none" spc="0" normalizeH="0" baseline="0" noProof="0" dirty="0" smtClean="0">
          <a:ln>
            <a:noFill/>
          </a:ln>
          <a:solidFill>
            <a:schemeClr val="tx2"/>
          </a:solidFill>
          <a:effectLst/>
          <a:uLnTx/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R="0" indent="0" algn="l" defTabSz="914400" rtl="0" eaLnBrk="1" fontAlgn="base" latinLnBrk="0" hangingPunct="1">
        <a:lnSpc>
          <a:spcPct val="100000"/>
        </a:lnSpc>
        <a:spcBef>
          <a:spcPts val="2200"/>
        </a:spcBef>
        <a:spcAft>
          <a:spcPct val="0"/>
        </a:spcAft>
        <a:buFont typeface="Arial" pitchFamily="34" charset="0"/>
        <a:tabLst/>
        <a:defRPr kumimoji="0" lang="en-US" sz="12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anose="020B0604020202020204" pitchFamily="34" charset="0"/>
          <a:ea typeface="+mn-ea"/>
          <a:cs typeface="Arial" pitchFamily="34" charset="0"/>
        </a:defRPr>
      </a:lvl1pPr>
      <a:lvl2pPr marL="174625" marR="0" indent="-174625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•"/>
        <a:tabLst/>
        <a:defRPr kumimoji="0" lang="en-US" sz="12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anose="020B0604020202020204" pitchFamily="34" charset="0"/>
          <a:ea typeface="+mn-ea"/>
          <a:cs typeface="Arial" pitchFamily="34" charset="0"/>
        </a:defRPr>
      </a:lvl2pPr>
      <a:lvl3pPr marL="341313" indent="-171450" algn="l" rtl="0" eaLnBrk="1" fontAlgn="base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defRPr lang="en-US" sz="1100" kern="1200" dirty="0" smtClean="0">
          <a:solidFill>
            <a:schemeClr val="tx2"/>
          </a:solidFill>
          <a:latin typeface="Arial" panose="020B0604020202020204" pitchFamily="34" charset="0"/>
          <a:ea typeface="+mn-ea"/>
          <a:cs typeface="+mn-cs"/>
        </a:defRPr>
      </a:lvl3pPr>
      <a:lvl4pPr marL="515938" marR="0" indent="-174625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•"/>
        <a:tabLst/>
        <a:defRPr kumimoji="0" lang="en-US" sz="11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4pPr>
      <a:lvl5pPr marL="688975" marR="0" indent="-173038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1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5pPr>
      <a:lvl6pPr marL="666750" marR="0" indent="-166688" algn="l" defTabSz="914400" rtl="0" eaLnBrk="1" fontAlgn="base" latinLnBrk="0" hangingPunct="1">
        <a:lnSpc>
          <a:spcPct val="100000"/>
        </a:lnSpc>
        <a:spcBef>
          <a:spcPts val="400"/>
        </a:spcBef>
        <a:spcAft>
          <a:spcPct val="0"/>
        </a:spcAft>
        <a:buFont typeface="Arial" pitchFamily="34" charset="0"/>
        <a:buChar char="–"/>
        <a:tabLst/>
        <a:defRPr kumimoji="0" lang="en-US" sz="1000" b="0" i="0" u="none" strike="noStrike" kern="1200" cap="none" normalizeH="0" baseline="0" dirty="0" smtClean="0">
          <a:ln>
            <a:noFill/>
          </a:ln>
          <a:solidFill>
            <a:schemeClr val="tx2"/>
          </a:solidFill>
          <a:effectLst/>
          <a:latin typeface="Arial" pitchFamily="34" charset="0"/>
          <a:ea typeface="+mn-ea"/>
          <a:cs typeface="Arial" pitchFamily="34" charset="0"/>
        </a:defRPr>
      </a:lvl6pPr>
      <a:lvl7pPr marL="1079500" indent="-184150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252538" indent="-173038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435100" indent="-182563" algn="l" defTabSz="914400" rtl="0" eaLnBrk="1" latinLnBrk="0" hangingPunct="1">
        <a:spcBef>
          <a:spcPts val="0"/>
        </a:spcBef>
        <a:spcAft>
          <a:spcPts val="300"/>
        </a:spcAft>
        <a:buFont typeface="Arial" pitchFamily="34" charset="0"/>
        <a:buChar char="‒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502465"/>
            <a:ext cx="11106912" cy="305799"/>
          </a:xfrm>
        </p:spPr>
        <p:txBody>
          <a:bodyPr/>
          <a:lstStyle/>
          <a:p>
            <a:r>
              <a:rPr lang="en-US" dirty="0" smtClean="0"/>
              <a:t>Speaking with you today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9866"/>
              </p:ext>
            </p:extLst>
          </p:nvPr>
        </p:nvGraphicFramePr>
        <p:xfrm>
          <a:off x="552451" y="1195154"/>
          <a:ext cx="896531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2653855"/>
                <a:gridCol w="1828800"/>
                <a:gridCol w="2653855"/>
              </a:tblGrid>
              <a:tr h="173736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Stanley Porter</a:t>
                      </a:r>
                    </a:p>
                    <a:p>
                      <a: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Deloitte Consulting</a:t>
                      </a:r>
                      <a:r>
                        <a:rPr lang="en-US" sz="1800" kern="1200" baseline="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LLP</a:t>
                      </a:r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err="1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Shemin</a:t>
                      </a:r>
                      <a:r>
                        <a:rPr lang="en-US" sz="1800" b="1" i="1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V. Proctor</a:t>
                      </a:r>
                      <a: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Andrews </a:t>
                      </a:r>
                      <a:r>
                        <a:rPr lang="en-US" sz="1800" kern="1200" dirty="0" err="1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Kurth</a:t>
                      </a:r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736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Pamela Tsang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Morgan Lewis</a:t>
                      </a:r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Andrea Wang Lucan </a:t>
                      </a:r>
                      <a: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K&amp;L Gates</a:t>
                      </a:r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736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Grace C. </a:t>
                      </a:r>
                      <a:r>
                        <a:rPr lang="en-US" sz="1800" b="1" i="1" kern="1200" dirty="0" err="1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Yeh</a:t>
                      </a:r>
                      <a: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kern="1200" dirty="0" smtClean="0">
                          <a:solidFill>
                            <a:srgbClr val="00051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Exxon Mobil Corporation</a:t>
                      </a:r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51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9" y="3014530"/>
            <a:ext cx="1621536" cy="1573328"/>
          </a:xfrm>
          <a:prstGeom prst="rect">
            <a:avLst/>
          </a:prstGeom>
        </p:spPr>
      </p:pic>
      <p:pic>
        <p:nvPicPr>
          <p:cNvPr id="5" name="Picture 4" descr="{photo}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390" y="1318178"/>
            <a:ext cx="1621536" cy="1573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klgates.com/files/Professional/f9534d9c-cb5a-41f3-883d-ab9a78559126/Presentation/Photo/Lucan_Andria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390" y="3014530"/>
            <a:ext cx="1621536" cy="1573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" r="6413"/>
          <a:stretch/>
        </p:blipFill>
        <p:spPr bwMode="auto">
          <a:xfrm>
            <a:off x="658369" y="1182962"/>
            <a:ext cx="1621536" cy="17568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"/>
          <p:cNvSpPr/>
          <p:nvPr/>
        </p:nvSpPr>
        <p:spPr>
          <a:xfrm>
            <a:off x="764285" y="4759140"/>
            <a:ext cx="1436371" cy="1422204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rtlCol="0" anchor="ctr"/>
          <a:lstStyle/>
          <a:p>
            <a:pPr algn="ctr"/>
            <a:endParaRPr lang="en-US" sz="1800" b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9" y="4759140"/>
            <a:ext cx="1621536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0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470982"/>
            <a:ext cx="11106912" cy="308482"/>
          </a:xfrm>
        </p:spPr>
        <p:txBody>
          <a:bodyPr/>
          <a:lstStyle/>
          <a:p>
            <a:r>
              <a:rPr lang="en-US" dirty="0"/>
              <a:t>Oil and Gas Current Trends and Implications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18837"/>
              </p:ext>
            </p:extLst>
          </p:nvPr>
        </p:nvGraphicFramePr>
        <p:xfrm>
          <a:off x="552451" y="813816"/>
          <a:ext cx="10712959" cy="5806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9629"/>
                <a:gridCol w="2401824"/>
                <a:gridCol w="3730753"/>
                <a:gridCol w="3730753"/>
              </a:tblGrid>
              <a:tr h="600456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Supply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Changes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2584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Demand Drivers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Regulation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Restructuring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Operations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Technology</a:t>
                      </a: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0" name="Rectangle 29"/>
          <p:cNvSpPr/>
          <p:nvPr/>
        </p:nvSpPr>
        <p:spPr bwMode="gray">
          <a:xfrm>
            <a:off x="3891581" y="1029962"/>
            <a:ext cx="3413760" cy="312274"/>
          </a:xfrm>
          <a:prstGeom prst="rect">
            <a:avLst/>
          </a:prstGeom>
          <a:solidFill>
            <a:schemeClr val="accent2"/>
          </a:solidFill>
          <a:ln w="12700" cap="rnd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rtlCol="0" anchor="ctr" anchorCtr="1"/>
          <a:lstStyle/>
          <a:p>
            <a:pPr algn="ctr" eaLnBrk="0" hangingPunct="0">
              <a:lnSpc>
                <a:spcPct val="106000"/>
              </a:lnSpc>
            </a:pPr>
            <a:r>
              <a:rPr lang="en-US" sz="1200" b="1" dirty="0" smtClean="0">
                <a:solidFill>
                  <a:srgbClr val="FFFFFF"/>
                </a:solidFill>
              </a:rPr>
              <a:t>Crude Oil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gray">
          <a:xfrm>
            <a:off x="7693152" y="1029962"/>
            <a:ext cx="3474719" cy="312274"/>
          </a:xfrm>
          <a:prstGeom prst="rect">
            <a:avLst/>
          </a:prstGeom>
          <a:solidFill>
            <a:schemeClr val="accent2"/>
          </a:solidFill>
          <a:ln w="12700" cap="rnd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rtlCol="0" anchor="ctr" anchorCtr="1"/>
          <a:lstStyle/>
          <a:p>
            <a:pPr algn="ctr" eaLnBrk="0" hangingPunct="0">
              <a:lnSpc>
                <a:spcPct val="106000"/>
              </a:lnSpc>
            </a:pPr>
            <a:r>
              <a:rPr lang="en-US" sz="1200" b="1" dirty="0" smtClean="0">
                <a:solidFill>
                  <a:srgbClr val="FFFFFF"/>
                </a:solidFill>
              </a:rPr>
              <a:t>Natural Gas</a:t>
            </a: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72768" y="1043341"/>
            <a:ext cx="12984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Major Trends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26098" y="3230132"/>
            <a:ext cx="1698012" cy="7338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Stricter regulations governing fracking and other unconventional extraction techniques are expected to continue in the U.S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891581" y="2307234"/>
            <a:ext cx="341376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lvl="1">
              <a:spcAft>
                <a:spcPts val="900"/>
              </a:spcAft>
              <a:buSzPct val="100000"/>
            </a:pPr>
            <a:r>
              <a:rPr lang="en-US" sz="900" b="1" dirty="0">
                <a:solidFill>
                  <a:srgbClr val="454545"/>
                </a:solidFill>
              </a:rPr>
              <a:t>Major demand growth worldwide is expected to come from the Non-OECD nations despite growth slowdowns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83507" y="1521780"/>
            <a:ext cx="1124075" cy="581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World continues </a:t>
            </a: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to be awash in natural gas </a:t>
            </a:r>
            <a:endParaRPr lang="en-US" sz="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26097" y="2310353"/>
            <a:ext cx="3474719" cy="3620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0" lvl="1">
              <a:spcAft>
                <a:spcPts val="900"/>
              </a:spcAft>
              <a:buSzPct val="100000"/>
              <a:defRPr/>
            </a:pPr>
            <a:r>
              <a:rPr lang="en-US" sz="900" b="1" dirty="0">
                <a:solidFill>
                  <a:srgbClr val="454545"/>
                </a:solidFill>
              </a:rPr>
              <a:t>Natural gas demand will grow driving need for pipeline transportation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469555" y="2764449"/>
            <a:ext cx="4816001" cy="2308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lvl="1">
              <a:spcAft>
                <a:spcPts val="900"/>
              </a:spcAft>
              <a:buSzPct val="100000"/>
            </a:pPr>
            <a:r>
              <a:rPr lang="en-US" sz="900" b="1" dirty="0">
                <a:solidFill>
                  <a:srgbClr val="454545"/>
                </a:solidFill>
              </a:rPr>
              <a:t>Countries continue to diversify Oil &amp; Gas supplies as a way to mitigate supply </a:t>
            </a:r>
            <a:r>
              <a:rPr lang="en-US" sz="900" b="1" dirty="0" smtClean="0">
                <a:solidFill>
                  <a:srgbClr val="454545"/>
                </a:solidFill>
              </a:rPr>
              <a:t>risk</a:t>
            </a:r>
            <a:endParaRPr lang="en-US" sz="900" b="1" dirty="0">
              <a:solidFill>
                <a:srgbClr val="454545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399752" y="3230132"/>
            <a:ext cx="1768119" cy="7293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Regulatory approvals and local opposition could create a lag that can thwart midstream market development for natural gas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98212" y="3217923"/>
            <a:ext cx="2088043" cy="7112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Environmental restrictions and drilling oversight continue to grow following the 2010 Gulf of Mexico spill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026407" y="4067628"/>
            <a:ext cx="6974967" cy="2194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Companies </a:t>
            </a: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are reassessing their portfolio strategies and refocusing on core </a:t>
            </a: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businesses</a:t>
            </a:r>
            <a:endParaRPr lang="en-US" sz="9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026407" y="4571674"/>
            <a:ext cx="6974967" cy="2194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Continued </a:t>
            </a: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M&amp;A activity in the market as companies in all subsectors seek to protect longer term viability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026407" y="4318922"/>
            <a:ext cx="6974967" cy="2194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Potential for movement away from the MLP structure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54044" y="4932838"/>
            <a:ext cx="2939796" cy="440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Oil companies continue to cut costs via labor reductions to realize greater operating efficiencies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005192" y="4948335"/>
            <a:ext cx="2939796" cy="4021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Midstream processors continue to benefit from throughput of liquids-rich shale in the US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26407" y="5457494"/>
            <a:ext cx="6974967" cy="2248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Low oil prices are forcing O&amp;G companies to reconsider investment plans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976685" y="6218958"/>
            <a:ext cx="7024689" cy="3292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Companies </a:t>
            </a: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must adopt a range of strategies to address poor project performance, including integrated project delivery, advanced analytics, and a shift toward the digital oilfield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76685" y="5856447"/>
            <a:ext cx="7024689" cy="2948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Technological advancements have supported production of unconventional resources 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562858" y="1521780"/>
            <a:ext cx="2088042" cy="581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OPEC still </a:t>
            </a: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influences prices through its capability for large production volumes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783191" y="1533450"/>
            <a:ext cx="2384680" cy="581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Shale wells boosted US </a:t>
            </a: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production </a:t>
            </a: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but current low prices are causing significant drops in the rig count</a:t>
            </a:r>
          </a:p>
        </p:txBody>
      </p:sp>
      <p:grpSp>
        <p:nvGrpSpPr>
          <p:cNvPr id="68" name="Group 67"/>
          <p:cNvGrpSpPr>
            <a:grpSpLocks noChangeAspect="1"/>
          </p:cNvGrpSpPr>
          <p:nvPr/>
        </p:nvGrpSpPr>
        <p:grpSpPr bwMode="auto">
          <a:xfrm>
            <a:off x="652630" y="1512084"/>
            <a:ext cx="653457" cy="655378"/>
            <a:chOff x="6522" y="1505"/>
            <a:chExt cx="340" cy="341"/>
          </a:xfrm>
          <a:solidFill>
            <a:schemeClr val="bg1">
              <a:lumMod val="50000"/>
            </a:schemeClr>
          </a:solidFill>
        </p:grpSpPr>
        <p:sp>
          <p:nvSpPr>
            <p:cNvPr id="69" name="Freeform 68"/>
            <p:cNvSpPr>
              <a:spLocks noEditPoints="1"/>
            </p:cNvSpPr>
            <p:nvPr/>
          </p:nvSpPr>
          <p:spPr bwMode="auto">
            <a:xfrm>
              <a:off x="6522" y="1505"/>
              <a:ext cx="340" cy="341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69"/>
            <p:cNvSpPr>
              <a:spLocks noEditPoints="1"/>
            </p:cNvSpPr>
            <p:nvPr/>
          </p:nvSpPr>
          <p:spPr bwMode="auto">
            <a:xfrm>
              <a:off x="6584" y="1576"/>
              <a:ext cx="216" cy="185"/>
            </a:xfrm>
            <a:custGeom>
              <a:avLst/>
              <a:gdLst>
                <a:gd name="T0" fmla="*/ 314 w 326"/>
                <a:gd name="T1" fmla="*/ 175 h 278"/>
                <a:gd name="T2" fmla="*/ 291 w 326"/>
                <a:gd name="T3" fmla="*/ 154 h 278"/>
                <a:gd name="T4" fmla="*/ 248 w 326"/>
                <a:gd name="T5" fmla="*/ 44 h 278"/>
                <a:gd name="T6" fmla="*/ 231 w 326"/>
                <a:gd name="T7" fmla="*/ 29 h 278"/>
                <a:gd name="T8" fmla="*/ 195 w 326"/>
                <a:gd name="T9" fmla="*/ 11 h 278"/>
                <a:gd name="T10" fmla="*/ 141 w 326"/>
                <a:gd name="T11" fmla="*/ 0 h 278"/>
                <a:gd name="T12" fmla="*/ 131 w 326"/>
                <a:gd name="T13" fmla="*/ 14 h 278"/>
                <a:gd name="T14" fmla="*/ 83 w 326"/>
                <a:gd name="T15" fmla="*/ 35 h 278"/>
                <a:gd name="T16" fmla="*/ 77 w 326"/>
                <a:gd name="T17" fmla="*/ 50 h 278"/>
                <a:gd name="T18" fmla="*/ 35 w 326"/>
                <a:gd name="T19" fmla="*/ 167 h 278"/>
                <a:gd name="T20" fmla="*/ 4 w 326"/>
                <a:gd name="T21" fmla="*/ 183 h 278"/>
                <a:gd name="T22" fmla="*/ 24 w 326"/>
                <a:gd name="T23" fmla="*/ 262 h 278"/>
                <a:gd name="T24" fmla="*/ 163 w 326"/>
                <a:gd name="T25" fmla="*/ 278 h 278"/>
                <a:gd name="T26" fmla="*/ 301 w 326"/>
                <a:gd name="T27" fmla="*/ 262 h 278"/>
                <a:gd name="T28" fmla="*/ 321 w 326"/>
                <a:gd name="T29" fmla="*/ 183 h 278"/>
                <a:gd name="T30" fmla="*/ 77 w 326"/>
                <a:gd name="T31" fmla="*/ 86 h 278"/>
                <a:gd name="T32" fmla="*/ 88 w 326"/>
                <a:gd name="T33" fmla="*/ 155 h 278"/>
                <a:gd name="T34" fmla="*/ 99 w 326"/>
                <a:gd name="T35" fmla="*/ 51 h 278"/>
                <a:gd name="T36" fmla="*/ 131 w 326"/>
                <a:gd name="T37" fmla="*/ 36 h 278"/>
                <a:gd name="T38" fmla="*/ 124 w 326"/>
                <a:gd name="T39" fmla="*/ 91 h 278"/>
                <a:gd name="T40" fmla="*/ 142 w 326"/>
                <a:gd name="T41" fmla="*/ 102 h 278"/>
                <a:gd name="T42" fmla="*/ 152 w 326"/>
                <a:gd name="T43" fmla="*/ 83 h 278"/>
                <a:gd name="T44" fmla="*/ 152 w 326"/>
                <a:gd name="T45" fmla="*/ 22 h 278"/>
                <a:gd name="T46" fmla="*/ 173 w 326"/>
                <a:gd name="T47" fmla="*/ 22 h 278"/>
                <a:gd name="T48" fmla="*/ 173 w 326"/>
                <a:gd name="T49" fmla="*/ 83 h 278"/>
                <a:gd name="T50" fmla="*/ 184 w 326"/>
                <a:gd name="T51" fmla="*/ 102 h 278"/>
                <a:gd name="T52" fmla="*/ 202 w 326"/>
                <a:gd name="T53" fmla="*/ 91 h 278"/>
                <a:gd name="T54" fmla="*/ 195 w 326"/>
                <a:gd name="T55" fmla="*/ 36 h 278"/>
                <a:gd name="T56" fmla="*/ 227 w 326"/>
                <a:gd name="T57" fmla="*/ 51 h 278"/>
                <a:gd name="T58" fmla="*/ 237 w 326"/>
                <a:gd name="T59" fmla="*/ 155 h 278"/>
                <a:gd name="T60" fmla="*/ 248 w 326"/>
                <a:gd name="T61" fmla="*/ 86 h 278"/>
                <a:gd name="T62" fmla="*/ 269 w 326"/>
                <a:gd name="T63" fmla="*/ 188 h 278"/>
                <a:gd name="T64" fmla="*/ 227 w 326"/>
                <a:gd name="T65" fmla="*/ 182 h 278"/>
                <a:gd name="T66" fmla="*/ 99 w 326"/>
                <a:gd name="T67" fmla="*/ 182 h 278"/>
                <a:gd name="T68" fmla="*/ 56 w 326"/>
                <a:gd name="T69" fmla="*/ 188 h 278"/>
                <a:gd name="T70" fmla="*/ 205 w 326"/>
                <a:gd name="T71" fmla="*/ 182 h 278"/>
                <a:gd name="T72" fmla="*/ 120 w 326"/>
                <a:gd name="T73" fmla="*/ 182 h 278"/>
                <a:gd name="T74" fmla="*/ 205 w 326"/>
                <a:gd name="T75" fmla="*/ 182 h 278"/>
                <a:gd name="T76" fmla="*/ 284 w 326"/>
                <a:gd name="T77" fmla="*/ 249 h 278"/>
                <a:gd name="T78" fmla="*/ 41 w 326"/>
                <a:gd name="T79" fmla="*/ 249 h 278"/>
                <a:gd name="T80" fmla="*/ 24 w 326"/>
                <a:gd name="T81" fmla="*/ 193 h 278"/>
                <a:gd name="T82" fmla="*/ 35 w 326"/>
                <a:gd name="T83" fmla="*/ 192 h 278"/>
                <a:gd name="T84" fmla="*/ 114 w 326"/>
                <a:gd name="T85" fmla="*/ 224 h 278"/>
                <a:gd name="T86" fmla="*/ 115 w 326"/>
                <a:gd name="T87" fmla="*/ 224 h 278"/>
                <a:gd name="T88" fmla="*/ 210 w 326"/>
                <a:gd name="T89" fmla="*/ 224 h 278"/>
                <a:gd name="T90" fmla="*/ 212 w 326"/>
                <a:gd name="T91" fmla="*/ 224 h 278"/>
                <a:gd name="T92" fmla="*/ 291 w 326"/>
                <a:gd name="T93" fmla="*/ 192 h 278"/>
                <a:gd name="T94" fmla="*/ 302 w 326"/>
                <a:gd name="T95" fmla="*/ 193 h 278"/>
                <a:gd name="T96" fmla="*/ 131 w 326"/>
                <a:gd name="T97" fmla="*/ 182 h 278"/>
                <a:gd name="T98" fmla="*/ 195 w 326"/>
                <a:gd name="T99" fmla="*/ 182 h 278"/>
                <a:gd name="T100" fmla="*/ 131 w 326"/>
                <a:gd name="T101" fmla="*/ 182 h 278"/>
                <a:gd name="T102" fmla="*/ 163 w 326"/>
                <a:gd name="T103" fmla="*/ 192 h 278"/>
                <a:gd name="T104" fmla="*/ 163 w 326"/>
                <a:gd name="T105" fmla="*/ 171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26" h="278">
                  <a:moveTo>
                    <a:pt x="321" y="183"/>
                  </a:moveTo>
                  <a:cubicBezTo>
                    <a:pt x="321" y="179"/>
                    <a:pt x="318" y="176"/>
                    <a:pt x="314" y="175"/>
                  </a:cubicBezTo>
                  <a:cubicBezTo>
                    <a:pt x="291" y="167"/>
                    <a:pt x="291" y="167"/>
                    <a:pt x="291" y="167"/>
                  </a:cubicBezTo>
                  <a:cubicBezTo>
                    <a:pt x="291" y="154"/>
                    <a:pt x="291" y="154"/>
                    <a:pt x="291" y="154"/>
                  </a:cubicBezTo>
                  <a:cubicBezTo>
                    <a:pt x="291" y="119"/>
                    <a:pt x="275" y="80"/>
                    <a:pt x="248" y="50"/>
                  </a:cubicBezTo>
                  <a:cubicBezTo>
                    <a:pt x="248" y="44"/>
                    <a:pt x="248" y="44"/>
                    <a:pt x="248" y="44"/>
                  </a:cubicBezTo>
                  <a:cubicBezTo>
                    <a:pt x="248" y="40"/>
                    <a:pt x="246" y="37"/>
                    <a:pt x="242" y="35"/>
                  </a:cubicBezTo>
                  <a:cubicBezTo>
                    <a:pt x="238" y="33"/>
                    <a:pt x="234" y="31"/>
                    <a:pt x="231" y="29"/>
                  </a:cubicBezTo>
                  <a:cubicBezTo>
                    <a:pt x="219" y="23"/>
                    <a:pt x="209" y="17"/>
                    <a:pt x="195" y="14"/>
                  </a:cubicBezTo>
                  <a:cubicBezTo>
                    <a:pt x="195" y="11"/>
                    <a:pt x="195" y="11"/>
                    <a:pt x="195" y="11"/>
                  </a:cubicBezTo>
                  <a:cubicBezTo>
                    <a:pt x="195" y="5"/>
                    <a:pt x="190" y="0"/>
                    <a:pt x="184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35" y="0"/>
                    <a:pt x="131" y="5"/>
                    <a:pt x="131" y="11"/>
                  </a:cubicBezTo>
                  <a:cubicBezTo>
                    <a:pt x="131" y="14"/>
                    <a:pt x="131" y="14"/>
                    <a:pt x="131" y="14"/>
                  </a:cubicBezTo>
                  <a:cubicBezTo>
                    <a:pt x="117" y="17"/>
                    <a:pt x="107" y="23"/>
                    <a:pt x="94" y="29"/>
                  </a:cubicBezTo>
                  <a:cubicBezTo>
                    <a:pt x="91" y="31"/>
                    <a:pt x="87" y="33"/>
                    <a:pt x="83" y="35"/>
                  </a:cubicBezTo>
                  <a:cubicBezTo>
                    <a:pt x="80" y="37"/>
                    <a:pt x="77" y="40"/>
                    <a:pt x="77" y="44"/>
                  </a:cubicBezTo>
                  <a:cubicBezTo>
                    <a:pt x="77" y="50"/>
                    <a:pt x="77" y="50"/>
                    <a:pt x="77" y="50"/>
                  </a:cubicBezTo>
                  <a:cubicBezTo>
                    <a:pt x="51" y="80"/>
                    <a:pt x="35" y="119"/>
                    <a:pt x="35" y="154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11" y="175"/>
                    <a:pt x="11" y="175"/>
                    <a:pt x="11" y="175"/>
                  </a:cubicBezTo>
                  <a:cubicBezTo>
                    <a:pt x="7" y="176"/>
                    <a:pt x="5" y="179"/>
                    <a:pt x="4" y="183"/>
                  </a:cubicBezTo>
                  <a:cubicBezTo>
                    <a:pt x="3" y="185"/>
                    <a:pt x="0" y="204"/>
                    <a:pt x="3" y="218"/>
                  </a:cubicBezTo>
                  <a:cubicBezTo>
                    <a:pt x="7" y="232"/>
                    <a:pt x="22" y="259"/>
                    <a:pt x="24" y="262"/>
                  </a:cubicBezTo>
                  <a:cubicBezTo>
                    <a:pt x="25" y="263"/>
                    <a:pt x="25" y="263"/>
                    <a:pt x="26" y="264"/>
                  </a:cubicBezTo>
                  <a:cubicBezTo>
                    <a:pt x="36" y="275"/>
                    <a:pt x="106" y="278"/>
                    <a:pt x="163" y="278"/>
                  </a:cubicBezTo>
                  <a:cubicBezTo>
                    <a:pt x="219" y="278"/>
                    <a:pt x="289" y="275"/>
                    <a:pt x="300" y="264"/>
                  </a:cubicBezTo>
                  <a:cubicBezTo>
                    <a:pt x="300" y="263"/>
                    <a:pt x="301" y="263"/>
                    <a:pt x="301" y="262"/>
                  </a:cubicBezTo>
                  <a:cubicBezTo>
                    <a:pt x="303" y="259"/>
                    <a:pt x="318" y="232"/>
                    <a:pt x="322" y="218"/>
                  </a:cubicBezTo>
                  <a:cubicBezTo>
                    <a:pt x="326" y="204"/>
                    <a:pt x="322" y="185"/>
                    <a:pt x="321" y="183"/>
                  </a:cubicBezTo>
                  <a:close/>
                  <a:moveTo>
                    <a:pt x="56" y="154"/>
                  </a:moveTo>
                  <a:cubicBezTo>
                    <a:pt x="56" y="126"/>
                    <a:pt x="67" y="103"/>
                    <a:pt x="77" y="86"/>
                  </a:cubicBezTo>
                  <a:cubicBezTo>
                    <a:pt x="77" y="144"/>
                    <a:pt x="77" y="144"/>
                    <a:pt x="77" y="144"/>
                  </a:cubicBezTo>
                  <a:cubicBezTo>
                    <a:pt x="77" y="150"/>
                    <a:pt x="82" y="155"/>
                    <a:pt x="88" y="155"/>
                  </a:cubicBezTo>
                  <a:cubicBezTo>
                    <a:pt x="94" y="155"/>
                    <a:pt x="99" y="150"/>
                    <a:pt x="99" y="144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0"/>
                    <a:pt x="102" y="49"/>
                    <a:pt x="104" y="48"/>
                  </a:cubicBezTo>
                  <a:cubicBezTo>
                    <a:pt x="114" y="43"/>
                    <a:pt x="122" y="39"/>
                    <a:pt x="131" y="36"/>
                  </a:cubicBezTo>
                  <a:cubicBezTo>
                    <a:pt x="131" y="80"/>
                    <a:pt x="131" y="80"/>
                    <a:pt x="131" y="80"/>
                  </a:cubicBezTo>
                  <a:cubicBezTo>
                    <a:pt x="124" y="91"/>
                    <a:pt x="124" y="91"/>
                    <a:pt x="124" y="91"/>
                  </a:cubicBezTo>
                  <a:cubicBezTo>
                    <a:pt x="121" y="96"/>
                    <a:pt x="122" y="102"/>
                    <a:pt x="127" y="105"/>
                  </a:cubicBezTo>
                  <a:cubicBezTo>
                    <a:pt x="132" y="108"/>
                    <a:pt x="139" y="107"/>
                    <a:pt x="142" y="102"/>
                  </a:cubicBezTo>
                  <a:cubicBezTo>
                    <a:pt x="150" y="88"/>
                    <a:pt x="150" y="88"/>
                    <a:pt x="150" y="88"/>
                  </a:cubicBezTo>
                  <a:cubicBezTo>
                    <a:pt x="151" y="87"/>
                    <a:pt x="152" y="85"/>
                    <a:pt x="152" y="83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52" y="23"/>
                    <a:pt x="152" y="23"/>
                    <a:pt x="152" y="22"/>
                  </a:cubicBezTo>
                  <a:cubicBezTo>
                    <a:pt x="152" y="22"/>
                    <a:pt x="152" y="22"/>
                    <a:pt x="152" y="22"/>
                  </a:cubicBezTo>
                  <a:cubicBezTo>
                    <a:pt x="173" y="22"/>
                    <a:pt x="173" y="22"/>
                    <a:pt x="173" y="22"/>
                  </a:cubicBezTo>
                  <a:cubicBezTo>
                    <a:pt x="173" y="23"/>
                    <a:pt x="173" y="23"/>
                    <a:pt x="173" y="23"/>
                  </a:cubicBezTo>
                  <a:cubicBezTo>
                    <a:pt x="173" y="83"/>
                    <a:pt x="173" y="83"/>
                    <a:pt x="173" y="83"/>
                  </a:cubicBezTo>
                  <a:cubicBezTo>
                    <a:pt x="173" y="85"/>
                    <a:pt x="174" y="87"/>
                    <a:pt x="175" y="88"/>
                  </a:cubicBezTo>
                  <a:cubicBezTo>
                    <a:pt x="184" y="102"/>
                    <a:pt x="184" y="102"/>
                    <a:pt x="184" y="102"/>
                  </a:cubicBezTo>
                  <a:cubicBezTo>
                    <a:pt x="187" y="107"/>
                    <a:pt x="193" y="108"/>
                    <a:pt x="198" y="105"/>
                  </a:cubicBezTo>
                  <a:cubicBezTo>
                    <a:pt x="203" y="102"/>
                    <a:pt x="205" y="96"/>
                    <a:pt x="202" y="91"/>
                  </a:cubicBezTo>
                  <a:cubicBezTo>
                    <a:pt x="195" y="80"/>
                    <a:pt x="195" y="80"/>
                    <a:pt x="195" y="80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204" y="39"/>
                    <a:pt x="211" y="43"/>
                    <a:pt x="221" y="48"/>
                  </a:cubicBezTo>
                  <a:cubicBezTo>
                    <a:pt x="223" y="49"/>
                    <a:pt x="225" y="50"/>
                    <a:pt x="227" y="51"/>
                  </a:cubicBezTo>
                  <a:cubicBezTo>
                    <a:pt x="227" y="144"/>
                    <a:pt x="227" y="144"/>
                    <a:pt x="227" y="144"/>
                  </a:cubicBezTo>
                  <a:cubicBezTo>
                    <a:pt x="227" y="150"/>
                    <a:pt x="231" y="155"/>
                    <a:pt x="237" y="155"/>
                  </a:cubicBezTo>
                  <a:cubicBezTo>
                    <a:pt x="243" y="155"/>
                    <a:pt x="248" y="150"/>
                    <a:pt x="248" y="144"/>
                  </a:cubicBezTo>
                  <a:cubicBezTo>
                    <a:pt x="248" y="86"/>
                    <a:pt x="248" y="86"/>
                    <a:pt x="248" y="86"/>
                  </a:cubicBezTo>
                  <a:cubicBezTo>
                    <a:pt x="259" y="103"/>
                    <a:pt x="269" y="126"/>
                    <a:pt x="269" y="154"/>
                  </a:cubicBezTo>
                  <a:cubicBezTo>
                    <a:pt x="269" y="188"/>
                    <a:pt x="269" y="188"/>
                    <a:pt x="269" y="188"/>
                  </a:cubicBezTo>
                  <a:cubicBezTo>
                    <a:pt x="265" y="191"/>
                    <a:pt x="252" y="197"/>
                    <a:pt x="224" y="201"/>
                  </a:cubicBezTo>
                  <a:cubicBezTo>
                    <a:pt x="226" y="195"/>
                    <a:pt x="227" y="189"/>
                    <a:pt x="227" y="182"/>
                  </a:cubicBezTo>
                  <a:cubicBezTo>
                    <a:pt x="227" y="146"/>
                    <a:pt x="198" y="118"/>
                    <a:pt x="163" y="118"/>
                  </a:cubicBezTo>
                  <a:cubicBezTo>
                    <a:pt x="127" y="118"/>
                    <a:pt x="99" y="146"/>
                    <a:pt x="99" y="182"/>
                  </a:cubicBezTo>
                  <a:cubicBezTo>
                    <a:pt x="99" y="189"/>
                    <a:pt x="100" y="195"/>
                    <a:pt x="102" y="201"/>
                  </a:cubicBezTo>
                  <a:cubicBezTo>
                    <a:pt x="73" y="197"/>
                    <a:pt x="60" y="191"/>
                    <a:pt x="56" y="188"/>
                  </a:cubicBezTo>
                  <a:lnTo>
                    <a:pt x="56" y="154"/>
                  </a:lnTo>
                  <a:close/>
                  <a:moveTo>
                    <a:pt x="205" y="182"/>
                  </a:moveTo>
                  <a:cubicBezTo>
                    <a:pt x="205" y="205"/>
                    <a:pt x="186" y="224"/>
                    <a:pt x="163" y="224"/>
                  </a:cubicBezTo>
                  <a:cubicBezTo>
                    <a:pt x="139" y="224"/>
                    <a:pt x="120" y="205"/>
                    <a:pt x="120" y="182"/>
                  </a:cubicBezTo>
                  <a:cubicBezTo>
                    <a:pt x="120" y="158"/>
                    <a:pt x="139" y="139"/>
                    <a:pt x="163" y="139"/>
                  </a:cubicBezTo>
                  <a:cubicBezTo>
                    <a:pt x="186" y="139"/>
                    <a:pt x="205" y="158"/>
                    <a:pt x="205" y="182"/>
                  </a:cubicBezTo>
                  <a:close/>
                  <a:moveTo>
                    <a:pt x="301" y="213"/>
                  </a:moveTo>
                  <a:cubicBezTo>
                    <a:pt x="299" y="221"/>
                    <a:pt x="289" y="239"/>
                    <a:pt x="284" y="249"/>
                  </a:cubicBezTo>
                  <a:cubicBezTo>
                    <a:pt x="278" y="251"/>
                    <a:pt x="252" y="256"/>
                    <a:pt x="163" y="256"/>
                  </a:cubicBezTo>
                  <a:cubicBezTo>
                    <a:pt x="74" y="256"/>
                    <a:pt x="47" y="251"/>
                    <a:pt x="41" y="249"/>
                  </a:cubicBezTo>
                  <a:cubicBezTo>
                    <a:pt x="36" y="239"/>
                    <a:pt x="26" y="221"/>
                    <a:pt x="24" y="213"/>
                  </a:cubicBezTo>
                  <a:cubicBezTo>
                    <a:pt x="23" y="207"/>
                    <a:pt x="23" y="199"/>
                    <a:pt x="24" y="193"/>
                  </a:cubicBezTo>
                  <a:cubicBezTo>
                    <a:pt x="35" y="190"/>
                    <a:pt x="35" y="190"/>
                    <a:pt x="35" y="190"/>
                  </a:cubicBezTo>
                  <a:cubicBezTo>
                    <a:pt x="35" y="192"/>
                    <a:pt x="35" y="192"/>
                    <a:pt x="35" y="192"/>
                  </a:cubicBezTo>
                  <a:cubicBezTo>
                    <a:pt x="35" y="195"/>
                    <a:pt x="35" y="197"/>
                    <a:pt x="37" y="198"/>
                  </a:cubicBezTo>
                  <a:cubicBezTo>
                    <a:pt x="39" y="202"/>
                    <a:pt x="53" y="218"/>
                    <a:pt x="114" y="224"/>
                  </a:cubicBezTo>
                  <a:cubicBezTo>
                    <a:pt x="114" y="224"/>
                    <a:pt x="115" y="224"/>
                    <a:pt x="115" y="224"/>
                  </a:cubicBezTo>
                  <a:cubicBezTo>
                    <a:pt x="115" y="224"/>
                    <a:pt x="115" y="224"/>
                    <a:pt x="115" y="224"/>
                  </a:cubicBezTo>
                  <a:cubicBezTo>
                    <a:pt x="127" y="237"/>
                    <a:pt x="144" y="246"/>
                    <a:pt x="163" y="246"/>
                  </a:cubicBezTo>
                  <a:cubicBezTo>
                    <a:pt x="182" y="246"/>
                    <a:pt x="199" y="237"/>
                    <a:pt x="210" y="224"/>
                  </a:cubicBezTo>
                  <a:cubicBezTo>
                    <a:pt x="210" y="224"/>
                    <a:pt x="210" y="224"/>
                    <a:pt x="210" y="224"/>
                  </a:cubicBezTo>
                  <a:cubicBezTo>
                    <a:pt x="211" y="224"/>
                    <a:pt x="211" y="224"/>
                    <a:pt x="212" y="224"/>
                  </a:cubicBezTo>
                  <a:cubicBezTo>
                    <a:pt x="272" y="218"/>
                    <a:pt x="286" y="202"/>
                    <a:pt x="289" y="198"/>
                  </a:cubicBezTo>
                  <a:cubicBezTo>
                    <a:pt x="290" y="197"/>
                    <a:pt x="291" y="195"/>
                    <a:pt x="291" y="192"/>
                  </a:cubicBezTo>
                  <a:cubicBezTo>
                    <a:pt x="291" y="190"/>
                    <a:pt x="291" y="190"/>
                    <a:pt x="291" y="190"/>
                  </a:cubicBezTo>
                  <a:cubicBezTo>
                    <a:pt x="302" y="193"/>
                    <a:pt x="302" y="193"/>
                    <a:pt x="302" y="193"/>
                  </a:cubicBezTo>
                  <a:cubicBezTo>
                    <a:pt x="302" y="199"/>
                    <a:pt x="303" y="207"/>
                    <a:pt x="301" y="213"/>
                  </a:cubicBezTo>
                  <a:close/>
                  <a:moveTo>
                    <a:pt x="131" y="182"/>
                  </a:moveTo>
                  <a:cubicBezTo>
                    <a:pt x="131" y="199"/>
                    <a:pt x="145" y="214"/>
                    <a:pt x="163" y="214"/>
                  </a:cubicBezTo>
                  <a:cubicBezTo>
                    <a:pt x="180" y="214"/>
                    <a:pt x="195" y="199"/>
                    <a:pt x="195" y="182"/>
                  </a:cubicBezTo>
                  <a:cubicBezTo>
                    <a:pt x="195" y="164"/>
                    <a:pt x="180" y="150"/>
                    <a:pt x="163" y="150"/>
                  </a:cubicBezTo>
                  <a:cubicBezTo>
                    <a:pt x="145" y="150"/>
                    <a:pt x="131" y="164"/>
                    <a:pt x="131" y="182"/>
                  </a:cubicBezTo>
                  <a:close/>
                  <a:moveTo>
                    <a:pt x="173" y="182"/>
                  </a:moveTo>
                  <a:cubicBezTo>
                    <a:pt x="173" y="188"/>
                    <a:pt x="169" y="192"/>
                    <a:pt x="163" y="192"/>
                  </a:cubicBezTo>
                  <a:cubicBezTo>
                    <a:pt x="157" y="192"/>
                    <a:pt x="152" y="188"/>
                    <a:pt x="152" y="182"/>
                  </a:cubicBezTo>
                  <a:cubicBezTo>
                    <a:pt x="152" y="176"/>
                    <a:pt x="157" y="171"/>
                    <a:pt x="163" y="171"/>
                  </a:cubicBezTo>
                  <a:cubicBezTo>
                    <a:pt x="169" y="171"/>
                    <a:pt x="173" y="176"/>
                    <a:pt x="173" y="182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1" name="Group 285"/>
          <p:cNvGrpSpPr>
            <a:grpSpLocks noChangeAspect="1"/>
          </p:cNvGrpSpPr>
          <p:nvPr/>
        </p:nvGrpSpPr>
        <p:grpSpPr bwMode="auto">
          <a:xfrm>
            <a:off x="652630" y="5009901"/>
            <a:ext cx="653457" cy="651541"/>
            <a:chOff x="388" y="758"/>
            <a:chExt cx="341" cy="340"/>
          </a:xfrm>
          <a:solidFill>
            <a:schemeClr val="bg1">
              <a:lumMod val="50000"/>
            </a:schemeClr>
          </a:solidFill>
        </p:grpSpPr>
        <p:sp>
          <p:nvSpPr>
            <p:cNvPr id="72" name="Freeform 286"/>
            <p:cNvSpPr>
              <a:spLocks noEditPoints="1"/>
            </p:cNvSpPr>
            <p:nvPr/>
          </p:nvSpPr>
          <p:spPr bwMode="auto">
            <a:xfrm>
              <a:off x="462" y="834"/>
              <a:ext cx="192" cy="192"/>
            </a:xfrm>
            <a:custGeom>
              <a:avLst/>
              <a:gdLst>
                <a:gd name="T0" fmla="*/ 43 w 289"/>
                <a:gd name="T1" fmla="*/ 289 h 289"/>
                <a:gd name="T2" fmla="*/ 13 w 289"/>
                <a:gd name="T3" fmla="*/ 276 h 289"/>
                <a:gd name="T4" fmla="*/ 0 w 289"/>
                <a:gd name="T5" fmla="*/ 246 h 289"/>
                <a:gd name="T6" fmla="*/ 13 w 289"/>
                <a:gd name="T7" fmla="*/ 216 h 289"/>
                <a:gd name="T8" fmla="*/ 118 w 289"/>
                <a:gd name="T9" fmla="*/ 111 h 289"/>
                <a:gd name="T10" fmla="*/ 140 w 289"/>
                <a:gd name="T11" fmla="*/ 29 h 289"/>
                <a:gd name="T12" fmla="*/ 156 w 289"/>
                <a:gd name="T13" fmla="*/ 16 h 289"/>
                <a:gd name="T14" fmla="*/ 229 w 289"/>
                <a:gd name="T15" fmla="*/ 9 h 289"/>
                <a:gd name="T16" fmla="*/ 235 w 289"/>
                <a:gd name="T17" fmla="*/ 16 h 289"/>
                <a:gd name="T18" fmla="*/ 233 w 289"/>
                <a:gd name="T19" fmla="*/ 26 h 289"/>
                <a:gd name="T20" fmla="*/ 194 w 289"/>
                <a:gd name="T21" fmla="*/ 65 h 289"/>
                <a:gd name="T22" fmla="*/ 208 w 289"/>
                <a:gd name="T23" fmla="*/ 81 h 289"/>
                <a:gd name="T24" fmla="*/ 224 w 289"/>
                <a:gd name="T25" fmla="*/ 95 h 289"/>
                <a:gd name="T26" fmla="*/ 263 w 289"/>
                <a:gd name="T27" fmla="*/ 56 h 289"/>
                <a:gd name="T28" fmla="*/ 273 w 289"/>
                <a:gd name="T29" fmla="*/ 54 h 289"/>
                <a:gd name="T30" fmla="*/ 280 w 289"/>
                <a:gd name="T31" fmla="*/ 60 h 289"/>
                <a:gd name="T32" fmla="*/ 273 w 289"/>
                <a:gd name="T33" fmla="*/ 133 h 289"/>
                <a:gd name="T34" fmla="*/ 273 w 289"/>
                <a:gd name="T35" fmla="*/ 133 h 289"/>
                <a:gd name="T36" fmla="*/ 260 w 289"/>
                <a:gd name="T37" fmla="*/ 149 h 289"/>
                <a:gd name="T38" fmla="*/ 178 w 289"/>
                <a:gd name="T39" fmla="*/ 171 h 289"/>
                <a:gd name="T40" fmla="*/ 73 w 289"/>
                <a:gd name="T41" fmla="*/ 276 h 289"/>
                <a:gd name="T42" fmla="*/ 43 w 289"/>
                <a:gd name="T43" fmla="*/ 289 h 289"/>
                <a:gd name="T44" fmla="*/ 200 w 289"/>
                <a:gd name="T45" fmla="*/ 25 h 289"/>
                <a:gd name="T46" fmla="*/ 167 w 289"/>
                <a:gd name="T47" fmla="*/ 34 h 289"/>
                <a:gd name="T48" fmla="*/ 155 w 289"/>
                <a:gd name="T49" fmla="*/ 44 h 289"/>
                <a:gd name="T50" fmla="*/ 140 w 289"/>
                <a:gd name="T51" fmla="*/ 110 h 289"/>
                <a:gd name="T52" fmla="*/ 137 w 289"/>
                <a:gd name="T53" fmla="*/ 122 h 289"/>
                <a:gd name="T54" fmla="*/ 28 w 289"/>
                <a:gd name="T55" fmla="*/ 231 h 289"/>
                <a:gd name="T56" fmla="*/ 22 w 289"/>
                <a:gd name="T57" fmla="*/ 246 h 289"/>
                <a:gd name="T58" fmla="*/ 28 w 289"/>
                <a:gd name="T59" fmla="*/ 261 h 289"/>
                <a:gd name="T60" fmla="*/ 58 w 289"/>
                <a:gd name="T61" fmla="*/ 261 h 289"/>
                <a:gd name="T62" fmla="*/ 167 w 289"/>
                <a:gd name="T63" fmla="*/ 152 h 289"/>
                <a:gd name="T64" fmla="*/ 179 w 289"/>
                <a:gd name="T65" fmla="*/ 149 h 289"/>
                <a:gd name="T66" fmla="*/ 245 w 289"/>
                <a:gd name="T67" fmla="*/ 134 h 289"/>
                <a:gd name="T68" fmla="*/ 255 w 289"/>
                <a:gd name="T69" fmla="*/ 122 h 289"/>
                <a:gd name="T70" fmla="*/ 255 w 289"/>
                <a:gd name="T71" fmla="*/ 122 h 289"/>
                <a:gd name="T72" fmla="*/ 264 w 289"/>
                <a:gd name="T73" fmla="*/ 85 h 289"/>
                <a:gd name="T74" fmla="*/ 232 w 289"/>
                <a:gd name="T75" fmla="*/ 117 h 289"/>
                <a:gd name="T76" fmla="*/ 219 w 289"/>
                <a:gd name="T77" fmla="*/ 118 h 289"/>
                <a:gd name="T78" fmla="*/ 192 w 289"/>
                <a:gd name="T79" fmla="*/ 96 h 289"/>
                <a:gd name="T80" fmla="*/ 171 w 289"/>
                <a:gd name="T81" fmla="*/ 70 h 289"/>
                <a:gd name="T82" fmla="*/ 172 w 289"/>
                <a:gd name="T83" fmla="*/ 56 h 289"/>
                <a:gd name="T84" fmla="*/ 204 w 289"/>
                <a:gd name="T85" fmla="*/ 25 h 289"/>
                <a:gd name="T86" fmla="*/ 200 w 289"/>
                <a:gd name="T87" fmla="*/ 2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9" h="289">
                  <a:moveTo>
                    <a:pt x="43" y="289"/>
                  </a:moveTo>
                  <a:cubicBezTo>
                    <a:pt x="32" y="289"/>
                    <a:pt x="21" y="284"/>
                    <a:pt x="13" y="276"/>
                  </a:cubicBezTo>
                  <a:cubicBezTo>
                    <a:pt x="5" y="268"/>
                    <a:pt x="0" y="257"/>
                    <a:pt x="0" y="246"/>
                  </a:cubicBezTo>
                  <a:cubicBezTo>
                    <a:pt x="0" y="235"/>
                    <a:pt x="5" y="224"/>
                    <a:pt x="13" y="216"/>
                  </a:cubicBezTo>
                  <a:cubicBezTo>
                    <a:pt x="118" y="111"/>
                    <a:pt x="118" y="111"/>
                    <a:pt x="118" y="111"/>
                  </a:cubicBezTo>
                  <a:cubicBezTo>
                    <a:pt x="110" y="82"/>
                    <a:pt x="118" y="50"/>
                    <a:pt x="140" y="29"/>
                  </a:cubicBezTo>
                  <a:cubicBezTo>
                    <a:pt x="144" y="24"/>
                    <a:pt x="150" y="20"/>
                    <a:pt x="156" y="16"/>
                  </a:cubicBezTo>
                  <a:cubicBezTo>
                    <a:pt x="178" y="3"/>
                    <a:pt x="204" y="0"/>
                    <a:pt x="229" y="9"/>
                  </a:cubicBezTo>
                  <a:cubicBezTo>
                    <a:pt x="232" y="10"/>
                    <a:pt x="235" y="13"/>
                    <a:pt x="235" y="16"/>
                  </a:cubicBezTo>
                  <a:cubicBezTo>
                    <a:pt x="236" y="20"/>
                    <a:pt x="235" y="24"/>
                    <a:pt x="233" y="26"/>
                  </a:cubicBezTo>
                  <a:cubicBezTo>
                    <a:pt x="194" y="65"/>
                    <a:pt x="194" y="65"/>
                    <a:pt x="194" y="65"/>
                  </a:cubicBezTo>
                  <a:cubicBezTo>
                    <a:pt x="198" y="71"/>
                    <a:pt x="203" y="76"/>
                    <a:pt x="208" y="81"/>
                  </a:cubicBezTo>
                  <a:cubicBezTo>
                    <a:pt x="213" y="86"/>
                    <a:pt x="218" y="91"/>
                    <a:pt x="224" y="95"/>
                  </a:cubicBezTo>
                  <a:cubicBezTo>
                    <a:pt x="263" y="56"/>
                    <a:pt x="263" y="56"/>
                    <a:pt x="263" y="56"/>
                  </a:cubicBezTo>
                  <a:cubicBezTo>
                    <a:pt x="265" y="54"/>
                    <a:pt x="269" y="53"/>
                    <a:pt x="273" y="54"/>
                  </a:cubicBezTo>
                  <a:cubicBezTo>
                    <a:pt x="276" y="54"/>
                    <a:pt x="279" y="57"/>
                    <a:pt x="280" y="60"/>
                  </a:cubicBezTo>
                  <a:cubicBezTo>
                    <a:pt x="289" y="85"/>
                    <a:pt x="286" y="111"/>
                    <a:pt x="273" y="133"/>
                  </a:cubicBezTo>
                  <a:cubicBezTo>
                    <a:pt x="273" y="133"/>
                    <a:pt x="273" y="133"/>
                    <a:pt x="273" y="133"/>
                  </a:cubicBezTo>
                  <a:cubicBezTo>
                    <a:pt x="269" y="139"/>
                    <a:pt x="265" y="145"/>
                    <a:pt x="260" y="149"/>
                  </a:cubicBezTo>
                  <a:cubicBezTo>
                    <a:pt x="239" y="171"/>
                    <a:pt x="207" y="179"/>
                    <a:pt x="178" y="171"/>
                  </a:cubicBezTo>
                  <a:cubicBezTo>
                    <a:pt x="73" y="276"/>
                    <a:pt x="73" y="276"/>
                    <a:pt x="73" y="276"/>
                  </a:cubicBezTo>
                  <a:cubicBezTo>
                    <a:pt x="65" y="284"/>
                    <a:pt x="54" y="289"/>
                    <a:pt x="43" y="289"/>
                  </a:cubicBezTo>
                  <a:close/>
                  <a:moveTo>
                    <a:pt x="200" y="25"/>
                  </a:moveTo>
                  <a:cubicBezTo>
                    <a:pt x="188" y="25"/>
                    <a:pt x="177" y="28"/>
                    <a:pt x="167" y="34"/>
                  </a:cubicBezTo>
                  <a:cubicBezTo>
                    <a:pt x="162" y="37"/>
                    <a:pt x="158" y="40"/>
                    <a:pt x="155" y="44"/>
                  </a:cubicBezTo>
                  <a:cubicBezTo>
                    <a:pt x="137" y="61"/>
                    <a:pt x="132" y="87"/>
                    <a:pt x="140" y="110"/>
                  </a:cubicBezTo>
                  <a:cubicBezTo>
                    <a:pt x="141" y="114"/>
                    <a:pt x="140" y="119"/>
                    <a:pt x="137" y="122"/>
                  </a:cubicBezTo>
                  <a:cubicBezTo>
                    <a:pt x="28" y="231"/>
                    <a:pt x="28" y="231"/>
                    <a:pt x="28" y="231"/>
                  </a:cubicBezTo>
                  <a:cubicBezTo>
                    <a:pt x="24" y="235"/>
                    <a:pt x="22" y="240"/>
                    <a:pt x="22" y="246"/>
                  </a:cubicBezTo>
                  <a:cubicBezTo>
                    <a:pt x="22" y="252"/>
                    <a:pt x="24" y="257"/>
                    <a:pt x="28" y="261"/>
                  </a:cubicBezTo>
                  <a:cubicBezTo>
                    <a:pt x="36" y="269"/>
                    <a:pt x="50" y="269"/>
                    <a:pt x="58" y="261"/>
                  </a:cubicBezTo>
                  <a:cubicBezTo>
                    <a:pt x="167" y="152"/>
                    <a:pt x="167" y="152"/>
                    <a:pt x="167" y="152"/>
                  </a:cubicBezTo>
                  <a:cubicBezTo>
                    <a:pt x="170" y="149"/>
                    <a:pt x="175" y="148"/>
                    <a:pt x="179" y="149"/>
                  </a:cubicBezTo>
                  <a:cubicBezTo>
                    <a:pt x="202" y="157"/>
                    <a:pt x="228" y="152"/>
                    <a:pt x="245" y="134"/>
                  </a:cubicBezTo>
                  <a:cubicBezTo>
                    <a:pt x="249" y="131"/>
                    <a:pt x="252" y="127"/>
                    <a:pt x="255" y="122"/>
                  </a:cubicBezTo>
                  <a:cubicBezTo>
                    <a:pt x="255" y="122"/>
                    <a:pt x="255" y="122"/>
                    <a:pt x="255" y="122"/>
                  </a:cubicBezTo>
                  <a:cubicBezTo>
                    <a:pt x="261" y="111"/>
                    <a:pt x="265" y="98"/>
                    <a:pt x="264" y="85"/>
                  </a:cubicBezTo>
                  <a:cubicBezTo>
                    <a:pt x="232" y="117"/>
                    <a:pt x="232" y="117"/>
                    <a:pt x="232" y="117"/>
                  </a:cubicBezTo>
                  <a:cubicBezTo>
                    <a:pt x="229" y="120"/>
                    <a:pt x="223" y="121"/>
                    <a:pt x="219" y="118"/>
                  </a:cubicBezTo>
                  <a:cubicBezTo>
                    <a:pt x="210" y="112"/>
                    <a:pt x="201" y="105"/>
                    <a:pt x="192" y="96"/>
                  </a:cubicBezTo>
                  <a:cubicBezTo>
                    <a:pt x="184" y="88"/>
                    <a:pt x="177" y="79"/>
                    <a:pt x="171" y="70"/>
                  </a:cubicBezTo>
                  <a:cubicBezTo>
                    <a:pt x="168" y="66"/>
                    <a:pt x="169" y="60"/>
                    <a:pt x="172" y="56"/>
                  </a:cubicBezTo>
                  <a:cubicBezTo>
                    <a:pt x="204" y="25"/>
                    <a:pt x="204" y="25"/>
                    <a:pt x="204" y="25"/>
                  </a:cubicBezTo>
                  <a:cubicBezTo>
                    <a:pt x="202" y="25"/>
                    <a:pt x="201" y="25"/>
                    <a:pt x="200" y="25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287"/>
            <p:cNvSpPr>
              <a:spLocks noEditPoints="1"/>
            </p:cNvSpPr>
            <p:nvPr/>
          </p:nvSpPr>
          <p:spPr bwMode="auto">
            <a:xfrm>
              <a:off x="388" y="758"/>
              <a:ext cx="341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4" name="Group 526"/>
          <p:cNvGrpSpPr>
            <a:grpSpLocks noChangeAspect="1"/>
          </p:cNvGrpSpPr>
          <p:nvPr/>
        </p:nvGrpSpPr>
        <p:grpSpPr bwMode="auto">
          <a:xfrm>
            <a:off x="652630" y="3262911"/>
            <a:ext cx="653457" cy="653457"/>
            <a:chOff x="3464" y="1974"/>
            <a:chExt cx="340" cy="340"/>
          </a:xfrm>
          <a:solidFill>
            <a:schemeClr val="bg1">
              <a:lumMod val="50000"/>
            </a:schemeClr>
          </a:solidFill>
        </p:grpSpPr>
        <p:sp>
          <p:nvSpPr>
            <p:cNvPr id="75" name="Freeform 527"/>
            <p:cNvSpPr>
              <a:spLocks noEditPoints="1"/>
            </p:cNvSpPr>
            <p:nvPr/>
          </p:nvSpPr>
          <p:spPr bwMode="auto">
            <a:xfrm>
              <a:off x="3464" y="1974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528"/>
            <p:cNvSpPr>
              <a:spLocks noEditPoints="1"/>
            </p:cNvSpPr>
            <p:nvPr/>
          </p:nvSpPr>
          <p:spPr bwMode="auto">
            <a:xfrm>
              <a:off x="3541" y="2037"/>
              <a:ext cx="185" cy="199"/>
            </a:xfrm>
            <a:custGeom>
              <a:avLst/>
              <a:gdLst>
                <a:gd name="T0" fmla="*/ 268 w 279"/>
                <a:gd name="T1" fmla="*/ 299 h 299"/>
                <a:gd name="T2" fmla="*/ 12 w 279"/>
                <a:gd name="T3" fmla="*/ 299 h 299"/>
                <a:gd name="T4" fmla="*/ 3 w 279"/>
                <a:gd name="T5" fmla="*/ 294 h 299"/>
                <a:gd name="T6" fmla="*/ 2 w 279"/>
                <a:gd name="T7" fmla="*/ 284 h 299"/>
                <a:gd name="T8" fmla="*/ 23 w 279"/>
                <a:gd name="T9" fmla="*/ 241 h 299"/>
                <a:gd name="T10" fmla="*/ 33 w 279"/>
                <a:gd name="T11" fmla="*/ 235 h 299"/>
                <a:gd name="T12" fmla="*/ 246 w 279"/>
                <a:gd name="T13" fmla="*/ 235 h 299"/>
                <a:gd name="T14" fmla="*/ 256 w 279"/>
                <a:gd name="T15" fmla="*/ 241 h 299"/>
                <a:gd name="T16" fmla="*/ 277 w 279"/>
                <a:gd name="T17" fmla="*/ 284 h 299"/>
                <a:gd name="T18" fmla="*/ 277 w 279"/>
                <a:gd name="T19" fmla="*/ 294 h 299"/>
                <a:gd name="T20" fmla="*/ 268 w 279"/>
                <a:gd name="T21" fmla="*/ 299 h 299"/>
                <a:gd name="T22" fmla="*/ 29 w 279"/>
                <a:gd name="T23" fmla="*/ 278 h 299"/>
                <a:gd name="T24" fmla="*/ 250 w 279"/>
                <a:gd name="T25" fmla="*/ 278 h 299"/>
                <a:gd name="T26" fmla="*/ 240 w 279"/>
                <a:gd name="T27" fmla="*/ 257 h 299"/>
                <a:gd name="T28" fmla="*/ 40 w 279"/>
                <a:gd name="T29" fmla="*/ 257 h 299"/>
                <a:gd name="T30" fmla="*/ 29 w 279"/>
                <a:gd name="T31" fmla="*/ 278 h 299"/>
                <a:gd name="T32" fmla="*/ 257 w 279"/>
                <a:gd name="T33" fmla="*/ 86 h 299"/>
                <a:gd name="T34" fmla="*/ 22 w 279"/>
                <a:gd name="T35" fmla="*/ 86 h 299"/>
                <a:gd name="T36" fmla="*/ 12 w 279"/>
                <a:gd name="T37" fmla="*/ 78 h 299"/>
                <a:gd name="T38" fmla="*/ 17 w 279"/>
                <a:gd name="T39" fmla="*/ 66 h 299"/>
                <a:gd name="T40" fmla="*/ 135 w 279"/>
                <a:gd name="T41" fmla="*/ 2 h 299"/>
                <a:gd name="T42" fmla="*/ 145 w 279"/>
                <a:gd name="T43" fmla="*/ 2 h 299"/>
                <a:gd name="T44" fmla="*/ 262 w 279"/>
                <a:gd name="T45" fmla="*/ 66 h 299"/>
                <a:gd name="T46" fmla="*/ 267 w 279"/>
                <a:gd name="T47" fmla="*/ 78 h 299"/>
                <a:gd name="T48" fmla="*/ 257 w 279"/>
                <a:gd name="T49" fmla="*/ 86 h 299"/>
                <a:gd name="T50" fmla="*/ 64 w 279"/>
                <a:gd name="T51" fmla="*/ 65 h 299"/>
                <a:gd name="T52" fmla="*/ 215 w 279"/>
                <a:gd name="T53" fmla="*/ 65 h 299"/>
                <a:gd name="T54" fmla="*/ 140 w 279"/>
                <a:gd name="T55" fmla="*/ 23 h 299"/>
                <a:gd name="T56" fmla="*/ 64 w 279"/>
                <a:gd name="T57" fmla="*/ 65 h 299"/>
                <a:gd name="T58" fmla="*/ 54 w 279"/>
                <a:gd name="T59" fmla="*/ 203 h 299"/>
                <a:gd name="T60" fmla="*/ 54 w 279"/>
                <a:gd name="T61" fmla="*/ 118 h 299"/>
                <a:gd name="T62" fmla="*/ 44 w 279"/>
                <a:gd name="T63" fmla="*/ 107 h 299"/>
                <a:gd name="T64" fmla="*/ 33 w 279"/>
                <a:gd name="T65" fmla="*/ 118 h 299"/>
                <a:gd name="T66" fmla="*/ 33 w 279"/>
                <a:gd name="T67" fmla="*/ 203 h 299"/>
                <a:gd name="T68" fmla="*/ 44 w 279"/>
                <a:gd name="T69" fmla="*/ 214 h 299"/>
                <a:gd name="T70" fmla="*/ 54 w 279"/>
                <a:gd name="T71" fmla="*/ 203 h 299"/>
                <a:gd name="T72" fmla="*/ 118 w 279"/>
                <a:gd name="T73" fmla="*/ 203 h 299"/>
                <a:gd name="T74" fmla="*/ 118 w 279"/>
                <a:gd name="T75" fmla="*/ 118 h 299"/>
                <a:gd name="T76" fmla="*/ 108 w 279"/>
                <a:gd name="T77" fmla="*/ 107 h 299"/>
                <a:gd name="T78" fmla="*/ 97 w 279"/>
                <a:gd name="T79" fmla="*/ 118 h 299"/>
                <a:gd name="T80" fmla="*/ 97 w 279"/>
                <a:gd name="T81" fmla="*/ 203 h 299"/>
                <a:gd name="T82" fmla="*/ 108 w 279"/>
                <a:gd name="T83" fmla="*/ 214 h 299"/>
                <a:gd name="T84" fmla="*/ 118 w 279"/>
                <a:gd name="T85" fmla="*/ 203 h 299"/>
                <a:gd name="T86" fmla="*/ 182 w 279"/>
                <a:gd name="T87" fmla="*/ 203 h 299"/>
                <a:gd name="T88" fmla="*/ 182 w 279"/>
                <a:gd name="T89" fmla="*/ 118 h 299"/>
                <a:gd name="T90" fmla="*/ 172 w 279"/>
                <a:gd name="T91" fmla="*/ 107 h 299"/>
                <a:gd name="T92" fmla="*/ 161 w 279"/>
                <a:gd name="T93" fmla="*/ 118 h 299"/>
                <a:gd name="T94" fmla="*/ 161 w 279"/>
                <a:gd name="T95" fmla="*/ 203 h 299"/>
                <a:gd name="T96" fmla="*/ 172 w 279"/>
                <a:gd name="T97" fmla="*/ 214 h 299"/>
                <a:gd name="T98" fmla="*/ 182 w 279"/>
                <a:gd name="T99" fmla="*/ 203 h 299"/>
                <a:gd name="T100" fmla="*/ 246 w 279"/>
                <a:gd name="T101" fmla="*/ 203 h 299"/>
                <a:gd name="T102" fmla="*/ 246 w 279"/>
                <a:gd name="T103" fmla="*/ 118 h 299"/>
                <a:gd name="T104" fmla="*/ 236 w 279"/>
                <a:gd name="T105" fmla="*/ 107 h 299"/>
                <a:gd name="T106" fmla="*/ 225 w 279"/>
                <a:gd name="T107" fmla="*/ 118 h 299"/>
                <a:gd name="T108" fmla="*/ 225 w 279"/>
                <a:gd name="T109" fmla="*/ 203 h 299"/>
                <a:gd name="T110" fmla="*/ 236 w 279"/>
                <a:gd name="T111" fmla="*/ 214 h 299"/>
                <a:gd name="T112" fmla="*/ 246 w 279"/>
                <a:gd name="T113" fmla="*/ 20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9" h="299">
                  <a:moveTo>
                    <a:pt x="268" y="299"/>
                  </a:moveTo>
                  <a:cubicBezTo>
                    <a:pt x="12" y="299"/>
                    <a:pt x="12" y="299"/>
                    <a:pt x="12" y="299"/>
                  </a:cubicBezTo>
                  <a:cubicBezTo>
                    <a:pt x="8" y="299"/>
                    <a:pt x="5" y="297"/>
                    <a:pt x="3" y="294"/>
                  </a:cubicBezTo>
                  <a:cubicBezTo>
                    <a:pt x="1" y="291"/>
                    <a:pt x="0" y="287"/>
                    <a:pt x="2" y="284"/>
                  </a:cubicBezTo>
                  <a:cubicBezTo>
                    <a:pt x="23" y="241"/>
                    <a:pt x="23" y="241"/>
                    <a:pt x="23" y="241"/>
                  </a:cubicBezTo>
                  <a:cubicBezTo>
                    <a:pt x="25" y="238"/>
                    <a:pt x="29" y="235"/>
                    <a:pt x="33" y="235"/>
                  </a:cubicBezTo>
                  <a:cubicBezTo>
                    <a:pt x="246" y="235"/>
                    <a:pt x="246" y="235"/>
                    <a:pt x="246" y="235"/>
                  </a:cubicBezTo>
                  <a:cubicBezTo>
                    <a:pt x="250" y="235"/>
                    <a:pt x="254" y="238"/>
                    <a:pt x="256" y="241"/>
                  </a:cubicBezTo>
                  <a:cubicBezTo>
                    <a:pt x="277" y="284"/>
                    <a:pt x="277" y="284"/>
                    <a:pt x="277" y="284"/>
                  </a:cubicBezTo>
                  <a:cubicBezTo>
                    <a:pt x="279" y="287"/>
                    <a:pt x="279" y="291"/>
                    <a:pt x="277" y="294"/>
                  </a:cubicBezTo>
                  <a:cubicBezTo>
                    <a:pt x="275" y="297"/>
                    <a:pt x="271" y="299"/>
                    <a:pt x="268" y="299"/>
                  </a:cubicBezTo>
                  <a:close/>
                  <a:moveTo>
                    <a:pt x="29" y="278"/>
                  </a:moveTo>
                  <a:cubicBezTo>
                    <a:pt x="250" y="278"/>
                    <a:pt x="250" y="278"/>
                    <a:pt x="250" y="278"/>
                  </a:cubicBezTo>
                  <a:cubicBezTo>
                    <a:pt x="240" y="257"/>
                    <a:pt x="240" y="257"/>
                    <a:pt x="240" y="257"/>
                  </a:cubicBezTo>
                  <a:cubicBezTo>
                    <a:pt x="40" y="257"/>
                    <a:pt x="40" y="257"/>
                    <a:pt x="40" y="257"/>
                  </a:cubicBezTo>
                  <a:lnTo>
                    <a:pt x="29" y="278"/>
                  </a:lnTo>
                  <a:close/>
                  <a:moveTo>
                    <a:pt x="257" y="86"/>
                  </a:moveTo>
                  <a:cubicBezTo>
                    <a:pt x="22" y="86"/>
                    <a:pt x="22" y="86"/>
                    <a:pt x="22" y="86"/>
                  </a:cubicBezTo>
                  <a:cubicBezTo>
                    <a:pt x="17" y="86"/>
                    <a:pt x="13" y="83"/>
                    <a:pt x="12" y="78"/>
                  </a:cubicBezTo>
                  <a:cubicBezTo>
                    <a:pt x="11" y="73"/>
                    <a:pt x="13" y="68"/>
                    <a:pt x="17" y="66"/>
                  </a:cubicBezTo>
                  <a:cubicBezTo>
                    <a:pt x="135" y="2"/>
                    <a:pt x="135" y="2"/>
                    <a:pt x="135" y="2"/>
                  </a:cubicBezTo>
                  <a:cubicBezTo>
                    <a:pt x="138" y="0"/>
                    <a:pt x="142" y="0"/>
                    <a:pt x="145" y="2"/>
                  </a:cubicBezTo>
                  <a:cubicBezTo>
                    <a:pt x="262" y="66"/>
                    <a:pt x="262" y="66"/>
                    <a:pt x="262" y="66"/>
                  </a:cubicBezTo>
                  <a:cubicBezTo>
                    <a:pt x="266" y="68"/>
                    <a:pt x="269" y="73"/>
                    <a:pt x="267" y="78"/>
                  </a:cubicBezTo>
                  <a:cubicBezTo>
                    <a:pt x="266" y="83"/>
                    <a:pt x="262" y="86"/>
                    <a:pt x="257" y="86"/>
                  </a:cubicBezTo>
                  <a:close/>
                  <a:moveTo>
                    <a:pt x="64" y="65"/>
                  </a:moveTo>
                  <a:cubicBezTo>
                    <a:pt x="215" y="65"/>
                    <a:pt x="215" y="65"/>
                    <a:pt x="215" y="65"/>
                  </a:cubicBezTo>
                  <a:cubicBezTo>
                    <a:pt x="140" y="23"/>
                    <a:pt x="140" y="23"/>
                    <a:pt x="140" y="23"/>
                  </a:cubicBezTo>
                  <a:lnTo>
                    <a:pt x="64" y="65"/>
                  </a:lnTo>
                  <a:close/>
                  <a:moveTo>
                    <a:pt x="54" y="203"/>
                  </a:moveTo>
                  <a:cubicBezTo>
                    <a:pt x="54" y="118"/>
                    <a:pt x="54" y="118"/>
                    <a:pt x="54" y="118"/>
                  </a:cubicBezTo>
                  <a:cubicBezTo>
                    <a:pt x="54" y="112"/>
                    <a:pt x="50" y="107"/>
                    <a:pt x="44" y="107"/>
                  </a:cubicBezTo>
                  <a:cubicBezTo>
                    <a:pt x="38" y="107"/>
                    <a:pt x="33" y="112"/>
                    <a:pt x="33" y="118"/>
                  </a:cubicBezTo>
                  <a:cubicBezTo>
                    <a:pt x="33" y="203"/>
                    <a:pt x="33" y="203"/>
                    <a:pt x="33" y="203"/>
                  </a:cubicBezTo>
                  <a:cubicBezTo>
                    <a:pt x="33" y="209"/>
                    <a:pt x="38" y="214"/>
                    <a:pt x="44" y="214"/>
                  </a:cubicBezTo>
                  <a:cubicBezTo>
                    <a:pt x="50" y="214"/>
                    <a:pt x="54" y="209"/>
                    <a:pt x="54" y="203"/>
                  </a:cubicBezTo>
                  <a:close/>
                  <a:moveTo>
                    <a:pt x="118" y="203"/>
                  </a:moveTo>
                  <a:cubicBezTo>
                    <a:pt x="118" y="118"/>
                    <a:pt x="118" y="118"/>
                    <a:pt x="118" y="118"/>
                  </a:cubicBezTo>
                  <a:cubicBezTo>
                    <a:pt x="118" y="112"/>
                    <a:pt x="114" y="107"/>
                    <a:pt x="108" y="107"/>
                  </a:cubicBezTo>
                  <a:cubicBezTo>
                    <a:pt x="102" y="107"/>
                    <a:pt x="97" y="112"/>
                    <a:pt x="97" y="118"/>
                  </a:cubicBezTo>
                  <a:cubicBezTo>
                    <a:pt x="97" y="203"/>
                    <a:pt x="97" y="203"/>
                    <a:pt x="97" y="203"/>
                  </a:cubicBezTo>
                  <a:cubicBezTo>
                    <a:pt x="97" y="209"/>
                    <a:pt x="102" y="214"/>
                    <a:pt x="108" y="214"/>
                  </a:cubicBezTo>
                  <a:cubicBezTo>
                    <a:pt x="114" y="214"/>
                    <a:pt x="118" y="209"/>
                    <a:pt x="118" y="203"/>
                  </a:cubicBezTo>
                  <a:close/>
                  <a:moveTo>
                    <a:pt x="182" y="203"/>
                  </a:moveTo>
                  <a:cubicBezTo>
                    <a:pt x="182" y="118"/>
                    <a:pt x="182" y="118"/>
                    <a:pt x="182" y="118"/>
                  </a:cubicBezTo>
                  <a:cubicBezTo>
                    <a:pt x="182" y="112"/>
                    <a:pt x="178" y="107"/>
                    <a:pt x="172" y="107"/>
                  </a:cubicBezTo>
                  <a:cubicBezTo>
                    <a:pt x="166" y="107"/>
                    <a:pt x="161" y="112"/>
                    <a:pt x="161" y="118"/>
                  </a:cubicBezTo>
                  <a:cubicBezTo>
                    <a:pt x="161" y="203"/>
                    <a:pt x="161" y="203"/>
                    <a:pt x="161" y="203"/>
                  </a:cubicBezTo>
                  <a:cubicBezTo>
                    <a:pt x="161" y="209"/>
                    <a:pt x="166" y="214"/>
                    <a:pt x="172" y="214"/>
                  </a:cubicBezTo>
                  <a:cubicBezTo>
                    <a:pt x="178" y="214"/>
                    <a:pt x="182" y="209"/>
                    <a:pt x="182" y="203"/>
                  </a:cubicBezTo>
                  <a:close/>
                  <a:moveTo>
                    <a:pt x="246" y="203"/>
                  </a:moveTo>
                  <a:cubicBezTo>
                    <a:pt x="246" y="118"/>
                    <a:pt x="246" y="118"/>
                    <a:pt x="246" y="118"/>
                  </a:cubicBezTo>
                  <a:cubicBezTo>
                    <a:pt x="246" y="112"/>
                    <a:pt x="242" y="107"/>
                    <a:pt x="236" y="107"/>
                  </a:cubicBezTo>
                  <a:cubicBezTo>
                    <a:pt x="230" y="107"/>
                    <a:pt x="225" y="112"/>
                    <a:pt x="225" y="118"/>
                  </a:cubicBezTo>
                  <a:cubicBezTo>
                    <a:pt x="225" y="203"/>
                    <a:pt x="225" y="203"/>
                    <a:pt x="225" y="203"/>
                  </a:cubicBezTo>
                  <a:cubicBezTo>
                    <a:pt x="225" y="209"/>
                    <a:pt x="230" y="214"/>
                    <a:pt x="236" y="214"/>
                  </a:cubicBezTo>
                  <a:cubicBezTo>
                    <a:pt x="242" y="214"/>
                    <a:pt x="246" y="209"/>
                    <a:pt x="246" y="203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7" name="Group 763"/>
          <p:cNvGrpSpPr>
            <a:grpSpLocks noChangeAspect="1"/>
          </p:cNvGrpSpPr>
          <p:nvPr/>
        </p:nvGrpSpPr>
        <p:grpSpPr bwMode="auto">
          <a:xfrm>
            <a:off x="652630" y="4137364"/>
            <a:ext cx="653457" cy="651541"/>
            <a:chOff x="3203" y="3365"/>
            <a:chExt cx="341" cy="340"/>
          </a:xfrm>
          <a:solidFill>
            <a:schemeClr val="bg1">
              <a:lumMod val="50000"/>
            </a:schemeClr>
          </a:solidFill>
        </p:grpSpPr>
        <p:sp>
          <p:nvSpPr>
            <p:cNvPr id="78" name="Freeform 764"/>
            <p:cNvSpPr>
              <a:spLocks noEditPoints="1"/>
            </p:cNvSpPr>
            <p:nvPr/>
          </p:nvSpPr>
          <p:spPr bwMode="auto">
            <a:xfrm>
              <a:off x="3295" y="3429"/>
              <a:ext cx="156" cy="212"/>
            </a:xfrm>
            <a:custGeom>
              <a:avLst/>
              <a:gdLst>
                <a:gd name="T0" fmla="*/ 11 w 235"/>
                <a:gd name="T1" fmla="*/ 0 h 320"/>
                <a:gd name="T2" fmla="*/ 0 w 235"/>
                <a:gd name="T3" fmla="*/ 309 h 320"/>
                <a:gd name="T4" fmla="*/ 224 w 235"/>
                <a:gd name="T5" fmla="*/ 320 h 320"/>
                <a:gd name="T6" fmla="*/ 235 w 235"/>
                <a:gd name="T7" fmla="*/ 10 h 320"/>
                <a:gd name="T8" fmla="*/ 214 w 235"/>
                <a:gd name="T9" fmla="*/ 298 h 320"/>
                <a:gd name="T10" fmla="*/ 22 w 235"/>
                <a:gd name="T11" fmla="*/ 21 h 320"/>
                <a:gd name="T12" fmla="*/ 214 w 235"/>
                <a:gd name="T13" fmla="*/ 298 h 320"/>
                <a:gd name="T14" fmla="*/ 182 w 235"/>
                <a:gd name="T15" fmla="*/ 106 h 320"/>
                <a:gd name="T16" fmla="*/ 192 w 235"/>
                <a:gd name="T17" fmla="*/ 53 h 320"/>
                <a:gd name="T18" fmla="*/ 54 w 235"/>
                <a:gd name="T19" fmla="*/ 42 h 320"/>
                <a:gd name="T20" fmla="*/ 43 w 235"/>
                <a:gd name="T21" fmla="*/ 96 h 320"/>
                <a:gd name="T22" fmla="*/ 64 w 235"/>
                <a:gd name="T23" fmla="*/ 64 h 320"/>
                <a:gd name="T24" fmla="*/ 171 w 235"/>
                <a:gd name="T25" fmla="*/ 85 h 320"/>
                <a:gd name="T26" fmla="*/ 64 w 235"/>
                <a:gd name="T27" fmla="*/ 64 h 320"/>
                <a:gd name="T28" fmla="*/ 54 w 235"/>
                <a:gd name="T29" fmla="*/ 128 h 320"/>
                <a:gd name="T30" fmla="*/ 54 w 235"/>
                <a:gd name="T31" fmla="*/ 149 h 320"/>
                <a:gd name="T32" fmla="*/ 107 w 235"/>
                <a:gd name="T33" fmla="*/ 138 h 320"/>
                <a:gd name="T34" fmla="*/ 86 w 235"/>
                <a:gd name="T35" fmla="*/ 138 h 320"/>
                <a:gd name="T36" fmla="*/ 107 w 235"/>
                <a:gd name="T37" fmla="*/ 138 h 320"/>
                <a:gd name="T38" fmla="*/ 139 w 235"/>
                <a:gd name="T39" fmla="*/ 149 h 320"/>
                <a:gd name="T40" fmla="*/ 139 w 235"/>
                <a:gd name="T41" fmla="*/ 128 h 320"/>
                <a:gd name="T42" fmla="*/ 192 w 235"/>
                <a:gd name="T43" fmla="*/ 138 h 320"/>
                <a:gd name="T44" fmla="*/ 171 w 235"/>
                <a:gd name="T45" fmla="*/ 138 h 320"/>
                <a:gd name="T46" fmla="*/ 192 w 235"/>
                <a:gd name="T47" fmla="*/ 138 h 320"/>
                <a:gd name="T48" fmla="*/ 54 w 235"/>
                <a:gd name="T49" fmla="*/ 170 h 320"/>
                <a:gd name="T50" fmla="*/ 54 w 235"/>
                <a:gd name="T51" fmla="*/ 192 h 320"/>
                <a:gd name="T52" fmla="*/ 107 w 235"/>
                <a:gd name="T53" fmla="*/ 181 h 320"/>
                <a:gd name="T54" fmla="*/ 86 w 235"/>
                <a:gd name="T55" fmla="*/ 181 h 320"/>
                <a:gd name="T56" fmla="*/ 107 w 235"/>
                <a:gd name="T57" fmla="*/ 181 h 320"/>
                <a:gd name="T58" fmla="*/ 139 w 235"/>
                <a:gd name="T59" fmla="*/ 192 h 320"/>
                <a:gd name="T60" fmla="*/ 139 w 235"/>
                <a:gd name="T61" fmla="*/ 170 h 320"/>
                <a:gd name="T62" fmla="*/ 192 w 235"/>
                <a:gd name="T63" fmla="*/ 181 h 320"/>
                <a:gd name="T64" fmla="*/ 171 w 235"/>
                <a:gd name="T65" fmla="*/ 181 h 320"/>
                <a:gd name="T66" fmla="*/ 192 w 235"/>
                <a:gd name="T67" fmla="*/ 181 h 320"/>
                <a:gd name="T68" fmla="*/ 54 w 235"/>
                <a:gd name="T69" fmla="*/ 213 h 320"/>
                <a:gd name="T70" fmla="*/ 54 w 235"/>
                <a:gd name="T71" fmla="*/ 234 h 320"/>
                <a:gd name="T72" fmla="*/ 107 w 235"/>
                <a:gd name="T73" fmla="*/ 224 h 320"/>
                <a:gd name="T74" fmla="*/ 86 w 235"/>
                <a:gd name="T75" fmla="*/ 224 h 320"/>
                <a:gd name="T76" fmla="*/ 107 w 235"/>
                <a:gd name="T77" fmla="*/ 224 h 320"/>
                <a:gd name="T78" fmla="*/ 139 w 235"/>
                <a:gd name="T79" fmla="*/ 234 h 320"/>
                <a:gd name="T80" fmla="*/ 139 w 235"/>
                <a:gd name="T81" fmla="*/ 213 h 320"/>
                <a:gd name="T82" fmla="*/ 192 w 235"/>
                <a:gd name="T83" fmla="*/ 224 h 320"/>
                <a:gd name="T84" fmla="*/ 182 w 235"/>
                <a:gd name="T85" fmla="*/ 277 h 320"/>
                <a:gd name="T86" fmla="*/ 171 w 235"/>
                <a:gd name="T87" fmla="*/ 224 h 320"/>
                <a:gd name="T88" fmla="*/ 192 w 235"/>
                <a:gd name="T89" fmla="*/ 224 h 320"/>
                <a:gd name="T90" fmla="*/ 54 w 235"/>
                <a:gd name="T91" fmla="*/ 256 h 320"/>
                <a:gd name="T92" fmla="*/ 54 w 235"/>
                <a:gd name="T93" fmla="*/ 277 h 320"/>
                <a:gd name="T94" fmla="*/ 107 w 235"/>
                <a:gd name="T95" fmla="*/ 266 h 320"/>
                <a:gd name="T96" fmla="*/ 86 w 235"/>
                <a:gd name="T97" fmla="*/ 266 h 320"/>
                <a:gd name="T98" fmla="*/ 107 w 235"/>
                <a:gd name="T99" fmla="*/ 266 h 320"/>
                <a:gd name="T100" fmla="*/ 139 w 235"/>
                <a:gd name="T101" fmla="*/ 277 h 320"/>
                <a:gd name="T102" fmla="*/ 139 w 235"/>
                <a:gd name="T103" fmla="*/ 25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35" h="320">
                  <a:moveTo>
                    <a:pt x="224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309"/>
                    <a:pt x="0" y="309"/>
                    <a:pt x="0" y="309"/>
                  </a:cubicBezTo>
                  <a:cubicBezTo>
                    <a:pt x="0" y="315"/>
                    <a:pt x="5" y="320"/>
                    <a:pt x="11" y="320"/>
                  </a:cubicBezTo>
                  <a:cubicBezTo>
                    <a:pt x="224" y="320"/>
                    <a:pt x="224" y="320"/>
                    <a:pt x="224" y="320"/>
                  </a:cubicBezTo>
                  <a:cubicBezTo>
                    <a:pt x="230" y="320"/>
                    <a:pt x="235" y="315"/>
                    <a:pt x="235" y="309"/>
                  </a:cubicBezTo>
                  <a:cubicBezTo>
                    <a:pt x="235" y="10"/>
                    <a:pt x="235" y="10"/>
                    <a:pt x="235" y="10"/>
                  </a:cubicBezTo>
                  <a:cubicBezTo>
                    <a:pt x="235" y="4"/>
                    <a:pt x="230" y="0"/>
                    <a:pt x="224" y="0"/>
                  </a:cubicBezTo>
                  <a:close/>
                  <a:moveTo>
                    <a:pt x="214" y="298"/>
                  </a:moveTo>
                  <a:cubicBezTo>
                    <a:pt x="22" y="298"/>
                    <a:pt x="22" y="298"/>
                    <a:pt x="22" y="298"/>
                  </a:cubicBezTo>
                  <a:cubicBezTo>
                    <a:pt x="22" y="21"/>
                    <a:pt x="22" y="21"/>
                    <a:pt x="22" y="21"/>
                  </a:cubicBezTo>
                  <a:cubicBezTo>
                    <a:pt x="214" y="21"/>
                    <a:pt x="214" y="21"/>
                    <a:pt x="214" y="21"/>
                  </a:cubicBezTo>
                  <a:lnTo>
                    <a:pt x="214" y="298"/>
                  </a:lnTo>
                  <a:close/>
                  <a:moveTo>
                    <a:pt x="54" y="106"/>
                  </a:moveTo>
                  <a:cubicBezTo>
                    <a:pt x="182" y="106"/>
                    <a:pt x="182" y="106"/>
                    <a:pt x="182" y="106"/>
                  </a:cubicBezTo>
                  <a:cubicBezTo>
                    <a:pt x="188" y="106"/>
                    <a:pt x="192" y="102"/>
                    <a:pt x="192" y="96"/>
                  </a:cubicBezTo>
                  <a:cubicBezTo>
                    <a:pt x="192" y="53"/>
                    <a:pt x="192" y="53"/>
                    <a:pt x="192" y="53"/>
                  </a:cubicBezTo>
                  <a:cubicBezTo>
                    <a:pt x="192" y="47"/>
                    <a:pt x="188" y="42"/>
                    <a:pt x="182" y="42"/>
                  </a:cubicBezTo>
                  <a:cubicBezTo>
                    <a:pt x="54" y="42"/>
                    <a:pt x="54" y="42"/>
                    <a:pt x="54" y="42"/>
                  </a:cubicBezTo>
                  <a:cubicBezTo>
                    <a:pt x="48" y="42"/>
                    <a:pt x="43" y="47"/>
                    <a:pt x="43" y="53"/>
                  </a:cubicBezTo>
                  <a:cubicBezTo>
                    <a:pt x="43" y="96"/>
                    <a:pt x="43" y="96"/>
                    <a:pt x="43" y="96"/>
                  </a:cubicBezTo>
                  <a:cubicBezTo>
                    <a:pt x="43" y="102"/>
                    <a:pt x="48" y="106"/>
                    <a:pt x="54" y="106"/>
                  </a:cubicBezTo>
                  <a:close/>
                  <a:moveTo>
                    <a:pt x="64" y="64"/>
                  </a:moveTo>
                  <a:cubicBezTo>
                    <a:pt x="171" y="64"/>
                    <a:pt x="171" y="64"/>
                    <a:pt x="171" y="64"/>
                  </a:cubicBezTo>
                  <a:cubicBezTo>
                    <a:pt x="171" y="85"/>
                    <a:pt x="171" y="85"/>
                    <a:pt x="171" y="85"/>
                  </a:cubicBezTo>
                  <a:cubicBezTo>
                    <a:pt x="64" y="85"/>
                    <a:pt x="64" y="85"/>
                    <a:pt x="64" y="85"/>
                  </a:cubicBezTo>
                  <a:lnTo>
                    <a:pt x="64" y="64"/>
                  </a:lnTo>
                  <a:close/>
                  <a:moveTo>
                    <a:pt x="43" y="138"/>
                  </a:moveTo>
                  <a:cubicBezTo>
                    <a:pt x="43" y="132"/>
                    <a:pt x="48" y="128"/>
                    <a:pt x="54" y="128"/>
                  </a:cubicBezTo>
                  <a:cubicBezTo>
                    <a:pt x="60" y="128"/>
                    <a:pt x="64" y="132"/>
                    <a:pt x="64" y="138"/>
                  </a:cubicBezTo>
                  <a:cubicBezTo>
                    <a:pt x="64" y="144"/>
                    <a:pt x="60" y="149"/>
                    <a:pt x="54" y="149"/>
                  </a:cubicBezTo>
                  <a:cubicBezTo>
                    <a:pt x="48" y="149"/>
                    <a:pt x="43" y="144"/>
                    <a:pt x="43" y="138"/>
                  </a:cubicBezTo>
                  <a:close/>
                  <a:moveTo>
                    <a:pt x="107" y="138"/>
                  </a:moveTo>
                  <a:cubicBezTo>
                    <a:pt x="107" y="144"/>
                    <a:pt x="102" y="149"/>
                    <a:pt x="96" y="149"/>
                  </a:cubicBezTo>
                  <a:cubicBezTo>
                    <a:pt x="90" y="149"/>
                    <a:pt x="86" y="144"/>
                    <a:pt x="86" y="138"/>
                  </a:cubicBezTo>
                  <a:cubicBezTo>
                    <a:pt x="86" y="132"/>
                    <a:pt x="90" y="128"/>
                    <a:pt x="96" y="128"/>
                  </a:cubicBezTo>
                  <a:cubicBezTo>
                    <a:pt x="102" y="128"/>
                    <a:pt x="107" y="132"/>
                    <a:pt x="107" y="138"/>
                  </a:cubicBezTo>
                  <a:close/>
                  <a:moveTo>
                    <a:pt x="150" y="138"/>
                  </a:moveTo>
                  <a:cubicBezTo>
                    <a:pt x="150" y="144"/>
                    <a:pt x="145" y="149"/>
                    <a:pt x="139" y="149"/>
                  </a:cubicBezTo>
                  <a:cubicBezTo>
                    <a:pt x="133" y="149"/>
                    <a:pt x="128" y="144"/>
                    <a:pt x="128" y="138"/>
                  </a:cubicBezTo>
                  <a:cubicBezTo>
                    <a:pt x="128" y="132"/>
                    <a:pt x="133" y="128"/>
                    <a:pt x="139" y="128"/>
                  </a:cubicBezTo>
                  <a:cubicBezTo>
                    <a:pt x="145" y="128"/>
                    <a:pt x="150" y="132"/>
                    <a:pt x="150" y="138"/>
                  </a:cubicBezTo>
                  <a:close/>
                  <a:moveTo>
                    <a:pt x="192" y="138"/>
                  </a:moveTo>
                  <a:cubicBezTo>
                    <a:pt x="192" y="144"/>
                    <a:pt x="188" y="149"/>
                    <a:pt x="182" y="149"/>
                  </a:cubicBezTo>
                  <a:cubicBezTo>
                    <a:pt x="176" y="149"/>
                    <a:pt x="171" y="144"/>
                    <a:pt x="171" y="138"/>
                  </a:cubicBezTo>
                  <a:cubicBezTo>
                    <a:pt x="171" y="132"/>
                    <a:pt x="176" y="128"/>
                    <a:pt x="182" y="128"/>
                  </a:cubicBezTo>
                  <a:cubicBezTo>
                    <a:pt x="188" y="128"/>
                    <a:pt x="192" y="132"/>
                    <a:pt x="192" y="138"/>
                  </a:cubicBezTo>
                  <a:close/>
                  <a:moveTo>
                    <a:pt x="43" y="181"/>
                  </a:moveTo>
                  <a:cubicBezTo>
                    <a:pt x="43" y="175"/>
                    <a:pt x="48" y="170"/>
                    <a:pt x="54" y="170"/>
                  </a:cubicBezTo>
                  <a:cubicBezTo>
                    <a:pt x="60" y="170"/>
                    <a:pt x="64" y="175"/>
                    <a:pt x="64" y="181"/>
                  </a:cubicBezTo>
                  <a:cubicBezTo>
                    <a:pt x="64" y="187"/>
                    <a:pt x="60" y="192"/>
                    <a:pt x="54" y="192"/>
                  </a:cubicBezTo>
                  <a:cubicBezTo>
                    <a:pt x="48" y="192"/>
                    <a:pt x="43" y="187"/>
                    <a:pt x="43" y="181"/>
                  </a:cubicBezTo>
                  <a:close/>
                  <a:moveTo>
                    <a:pt x="107" y="181"/>
                  </a:moveTo>
                  <a:cubicBezTo>
                    <a:pt x="107" y="187"/>
                    <a:pt x="102" y="192"/>
                    <a:pt x="96" y="192"/>
                  </a:cubicBezTo>
                  <a:cubicBezTo>
                    <a:pt x="90" y="192"/>
                    <a:pt x="86" y="187"/>
                    <a:pt x="86" y="181"/>
                  </a:cubicBezTo>
                  <a:cubicBezTo>
                    <a:pt x="86" y="175"/>
                    <a:pt x="90" y="170"/>
                    <a:pt x="96" y="170"/>
                  </a:cubicBezTo>
                  <a:cubicBezTo>
                    <a:pt x="102" y="170"/>
                    <a:pt x="107" y="175"/>
                    <a:pt x="107" y="181"/>
                  </a:cubicBezTo>
                  <a:close/>
                  <a:moveTo>
                    <a:pt x="150" y="181"/>
                  </a:moveTo>
                  <a:cubicBezTo>
                    <a:pt x="150" y="187"/>
                    <a:pt x="145" y="192"/>
                    <a:pt x="139" y="192"/>
                  </a:cubicBezTo>
                  <a:cubicBezTo>
                    <a:pt x="133" y="192"/>
                    <a:pt x="128" y="187"/>
                    <a:pt x="128" y="181"/>
                  </a:cubicBezTo>
                  <a:cubicBezTo>
                    <a:pt x="128" y="175"/>
                    <a:pt x="133" y="170"/>
                    <a:pt x="139" y="170"/>
                  </a:cubicBezTo>
                  <a:cubicBezTo>
                    <a:pt x="145" y="170"/>
                    <a:pt x="150" y="175"/>
                    <a:pt x="150" y="181"/>
                  </a:cubicBezTo>
                  <a:close/>
                  <a:moveTo>
                    <a:pt x="192" y="181"/>
                  </a:moveTo>
                  <a:cubicBezTo>
                    <a:pt x="192" y="187"/>
                    <a:pt x="188" y="192"/>
                    <a:pt x="182" y="192"/>
                  </a:cubicBezTo>
                  <a:cubicBezTo>
                    <a:pt x="176" y="192"/>
                    <a:pt x="171" y="187"/>
                    <a:pt x="171" y="181"/>
                  </a:cubicBezTo>
                  <a:cubicBezTo>
                    <a:pt x="171" y="175"/>
                    <a:pt x="176" y="170"/>
                    <a:pt x="182" y="170"/>
                  </a:cubicBezTo>
                  <a:cubicBezTo>
                    <a:pt x="188" y="170"/>
                    <a:pt x="192" y="175"/>
                    <a:pt x="192" y="181"/>
                  </a:cubicBezTo>
                  <a:close/>
                  <a:moveTo>
                    <a:pt x="43" y="224"/>
                  </a:moveTo>
                  <a:cubicBezTo>
                    <a:pt x="43" y="218"/>
                    <a:pt x="48" y="213"/>
                    <a:pt x="54" y="213"/>
                  </a:cubicBezTo>
                  <a:cubicBezTo>
                    <a:pt x="60" y="213"/>
                    <a:pt x="64" y="218"/>
                    <a:pt x="64" y="224"/>
                  </a:cubicBezTo>
                  <a:cubicBezTo>
                    <a:pt x="64" y="230"/>
                    <a:pt x="60" y="234"/>
                    <a:pt x="54" y="234"/>
                  </a:cubicBezTo>
                  <a:cubicBezTo>
                    <a:pt x="48" y="234"/>
                    <a:pt x="43" y="230"/>
                    <a:pt x="43" y="224"/>
                  </a:cubicBezTo>
                  <a:close/>
                  <a:moveTo>
                    <a:pt x="107" y="224"/>
                  </a:moveTo>
                  <a:cubicBezTo>
                    <a:pt x="107" y="230"/>
                    <a:pt x="102" y="234"/>
                    <a:pt x="96" y="234"/>
                  </a:cubicBezTo>
                  <a:cubicBezTo>
                    <a:pt x="90" y="234"/>
                    <a:pt x="86" y="230"/>
                    <a:pt x="86" y="224"/>
                  </a:cubicBezTo>
                  <a:cubicBezTo>
                    <a:pt x="86" y="218"/>
                    <a:pt x="90" y="213"/>
                    <a:pt x="96" y="213"/>
                  </a:cubicBezTo>
                  <a:cubicBezTo>
                    <a:pt x="102" y="213"/>
                    <a:pt x="107" y="218"/>
                    <a:pt x="107" y="224"/>
                  </a:cubicBezTo>
                  <a:close/>
                  <a:moveTo>
                    <a:pt x="150" y="224"/>
                  </a:moveTo>
                  <a:cubicBezTo>
                    <a:pt x="150" y="230"/>
                    <a:pt x="145" y="234"/>
                    <a:pt x="139" y="234"/>
                  </a:cubicBezTo>
                  <a:cubicBezTo>
                    <a:pt x="133" y="234"/>
                    <a:pt x="128" y="230"/>
                    <a:pt x="128" y="224"/>
                  </a:cubicBezTo>
                  <a:cubicBezTo>
                    <a:pt x="128" y="218"/>
                    <a:pt x="133" y="213"/>
                    <a:pt x="139" y="213"/>
                  </a:cubicBezTo>
                  <a:cubicBezTo>
                    <a:pt x="145" y="213"/>
                    <a:pt x="150" y="218"/>
                    <a:pt x="150" y="224"/>
                  </a:cubicBezTo>
                  <a:close/>
                  <a:moveTo>
                    <a:pt x="192" y="224"/>
                  </a:moveTo>
                  <a:cubicBezTo>
                    <a:pt x="192" y="266"/>
                    <a:pt x="192" y="266"/>
                    <a:pt x="192" y="266"/>
                  </a:cubicBezTo>
                  <a:cubicBezTo>
                    <a:pt x="192" y="272"/>
                    <a:pt x="188" y="277"/>
                    <a:pt x="182" y="277"/>
                  </a:cubicBezTo>
                  <a:cubicBezTo>
                    <a:pt x="176" y="277"/>
                    <a:pt x="171" y="272"/>
                    <a:pt x="171" y="266"/>
                  </a:cubicBezTo>
                  <a:cubicBezTo>
                    <a:pt x="171" y="224"/>
                    <a:pt x="171" y="224"/>
                    <a:pt x="171" y="224"/>
                  </a:cubicBezTo>
                  <a:cubicBezTo>
                    <a:pt x="171" y="218"/>
                    <a:pt x="176" y="213"/>
                    <a:pt x="182" y="213"/>
                  </a:cubicBezTo>
                  <a:cubicBezTo>
                    <a:pt x="188" y="213"/>
                    <a:pt x="192" y="218"/>
                    <a:pt x="192" y="224"/>
                  </a:cubicBezTo>
                  <a:close/>
                  <a:moveTo>
                    <a:pt x="43" y="266"/>
                  </a:moveTo>
                  <a:cubicBezTo>
                    <a:pt x="43" y="260"/>
                    <a:pt x="48" y="256"/>
                    <a:pt x="54" y="256"/>
                  </a:cubicBezTo>
                  <a:cubicBezTo>
                    <a:pt x="60" y="256"/>
                    <a:pt x="64" y="260"/>
                    <a:pt x="64" y="266"/>
                  </a:cubicBezTo>
                  <a:cubicBezTo>
                    <a:pt x="64" y="272"/>
                    <a:pt x="60" y="277"/>
                    <a:pt x="54" y="277"/>
                  </a:cubicBezTo>
                  <a:cubicBezTo>
                    <a:pt x="48" y="277"/>
                    <a:pt x="43" y="272"/>
                    <a:pt x="43" y="266"/>
                  </a:cubicBezTo>
                  <a:close/>
                  <a:moveTo>
                    <a:pt x="107" y="266"/>
                  </a:moveTo>
                  <a:cubicBezTo>
                    <a:pt x="107" y="272"/>
                    <a:pt x="102" y="277"/>
                    <a:pt x="96" y="277"/>
                  </a:cubicBezTo>
                  <a:cubicBezTo>
                    <a:pt x="90" y="277"/>
                    <a:pt x="86" y="272"/>
                    <a:pt x="86" y="266"/>
                  </a:cubicBezTo>
                  <a:cubicBezTo>
                    <a:pt x="86" y="260"/>
                    <a:pt x="90" y="256"/>
                    <a:pt x="96" y="256"/>
                  </a:cubicBezTo>
                  <a:cubicBezTo>
                    <a:pt x="102" y="256"/>
                    <a:pt x="107" y="260"/>
                    <a:pt x="107" y="266"/>
                  </a:cubicBezTo>
                  <a:close/>
                  <a:moveTo>
                    <a:pt x="150" y="266"/>
                  </a:moveTo>
                  <a:cubicBezTo>
                    <a:pt x="150" y="272"/>
                    <a:pt x="145" y="277"/>
                    <a:pt x="139" y="277"/>
                  </a:cubicBezTo>
                  <a:cubicBezTo>
                    <a:pt x="133" y="277"/>
                    <a:pt x="128" y="272"/>
                    <a:pt x="128" y="266"/>
                  </a:cubicBezTo>
                  <a:cubicBezTo>
                    <a:pt x="128" y="260"/>
                    <a:pt x="133" y="256"/>
                    <a:pt x="139" y="256"/>
                  </a:cubicBezTo>
                  <a:cubicBezTo>
                    <a:pt x="145" y="256"/>
                    <a:pt x="150" y="260"/>
                    <a:pt x="150" y="266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765"/>
            <p:cNvSpPr>
              <a:spLocks noEditPoints="1"/>
            </p:cNvSpPr>
            <p:nvPr/>
          </p:nvSpPr>
          <p:spPr bwMode="auto">
            <a:xfrm>
              <a:off x="3203" y="3365"/>
              <a:ext cx="341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0" name="Group 541"/>
          <p:cNvGrpSpPr>
            <a:grpSpLocks noChangeAspect="1"/>
          </p:cNvGrpSpPr>
          <p:nvPr/>
        </p:nvGrpSpPr>
        <p:grpSpPr bwMode="auto">
          <a:xfrm>
            <a:off x="652630" y="2388458"/>
            <a:ext cx="653457" cy="653457"/>
            <a:chOff x="5326" y="2494"/>
            <a:chExt cx="340" cy="340"/>
          </a:xfrm>
          <a:solidFill>
            <a:schemeClr val="bg1">
              <a:lumMod val="50000"/>
            </a:schemeClr>
          </a:solidFill>
        </p:grpSpPr>
        <p:sp>
          <p:nvSpPr>
            <p:cNvPr id="81" name="Freeform 542"/>
            <p:cNvSpPr>
              <a:spLocks noEditPoints="1"/>
            </p:cNvSpPr>
            <p:nvPr/>
          </p:nvSpPr>
          <p:spPr bwMode="auto">
            <a:xfrm>
              <a:off x="5430" y="2558"/>
              <a:ext cx="132" cy="212"/>
            </a:xfrm>
            <a:custGeom>
              <a:avLst/>
              <a:gdLst>
                <a:gd name="T0" fmla="*/ 99 w 199"/>
                <a:gd name="T1" fmla="*/ 0 h 320"/>
                <a:gd name="T2" fmla="*/ 99 w 199"/>
                <a:gd name="T3" fmla="*/ 0 h 320"/>
                <a:gd name="T4" fmla="*/ 99 w 199"/>
                <a:gd name="T5" fmla="*/ 0 h 320"/>
                <a:gd name="T6" fmla="*/ 99 w 199"/>
                <a:gd name="T7" fmla="*/ 0 h 320"/>
                <a:gd name="T8" fmla="*/ 98 w 199"/>
                <a:gd name="T9" fmla="*/ 0 h 320"/>
                <a:gd name="T10" fmla="*/ 0 w 199"/>
                <a:gd name="T11" fmla="*/ 95 h 320"/>
                <a:gd name="T12" fmla="*/ 19 w 199"/>
                <a:gd name="T13" fmla="*/ 158 h 320"/>
                <a:gd name="T14" fmla="*/ 45 w 199"/>
                <a:gd name="T15" fmla="*/ 213 h 320"/>
                <a:gd name="T16" fmla="*/ 45 w 199"/>
                <a:gd name="T17" fmla="*/ 245 h 320"/>
                <a:gd name="T18" fmla="*/ 46 w 199"/>
                <a:gd name="T19" fmla="*/ 246 h 320"/>
                <a:gd name="T20" fmla="*/ 45 w 199"/>
                <a:gd name="T21" fmla="*/ 247 h 320"/>
                <a:gd name="T22" fmla="*/ 56 w 199"/>
                <a:gd name="T23" fmla="*/ 311 h 320"/>
                <a:gd name="T24" fmla="*/ 67 w 199"/>
                <a:gd name="T25" fmla="*/ 320 h 320"/>
                <a:gd name="T26" fmla="*/ 131 w 199"/>
                <a:gd name="T27" fmla="*/ 320 h 320"/>
                <a:gd name="T28" fmla="*/ 141 w 199"/>
                <a:gd name="T29" fmla="*/ 311 h 320"/>
                <a:gd name="T30" fmla="*/ 152 w 199"/>
                <a:gd name="T31" fmla="*/ 247 h 320"/>
                <a:gd name="T32" fmla="*/ 152 w 199"/>
                <a:gd name="T33" fmla="*/ 246 h 320"/>
                <a:gd name="T34" fmla="*/ 152 w 199"/>
                <a:gd name="T35" fmla="*/ 245 h 320"/>
                <a:gd name="T36" fmla="*/ 152 w 199"/>
                <a:gd name="T37" fmla="*/ 213 h 320"/>
                <a:gd name="T38" fmla="*/ 179 w 199"/>
                <a:gd name="T39" fmla="*/ 158 h 320"/>
                <a:gd name="T40" fmla="*/ 199 w 199"/>
                <a:gd name="T41" fmla="*/ 95 h 320"/>
                <a:gd name="T42" fmla="*/ 99 w 199"/>
                <a:gd name="T43" fmla="*/ 0 h 320"/>
                <a:gd name="T44" fmla="*/ 122 w 199"/>
                <a:gd name="T45" fmla="*/ 298 h 320"/>
                <a:gd name="T46" fmla="*/ 76 w 199"/>
                <a:gd name="T47" fmla="*/ 298 h 320"/>
                <a:gd name="T48" fmla="*/ 69 w 199"/>
                <a:gd name="T49" fmla="*/ 256 h 320"/>
                <a:gd name="T50" fmla="*/ 129 w 199"/>
                <a:gd name="T51" fmla="*/ 256 h 320"/>
                <a:gd name="T52" fmla="*/ 122 w 199"/>
                <a:gd name="T53" fmla="*/ 298 h 320"/>
                <a:gd name="T54" fmla="*/ 161 w 199"/>
                <a:gd name="T55" fmla="*/ 147 h 320"/>
                <a:gd name="T56" fmla="*/ 131 w 199"/>
                <a:gd name="T57" fmla="*/ 213 h 320"/>
                <a:gd name="T58" fmla="*/ 131 w 199"/>
                <a:gd name="T59" fmla="*/ 234 h 320"/>
                <a:gd name="T60" fmla="*/ 109 w 199"/>
                <a:gd name="T61" fmla="*/ 234 h 320"/>
                <a:gd name="T62" fmla="*/ 109 w 199"/>
                <a:gd name="T63" fmla="*/ 153 h 320"/>
                <a:gd name="T64" fmla="*/ 128 w 199"/>
                <a:gd name="T65" fmla="*/ 135 h 320"/>
                <a:gd name="T66" fmla="*/ 128 w 199"/>
                <a:gd name="T67" fmla="*/ 120 h 320"/>
                <a:gd name="T68" fmla="*/ 112 w 199"/>
                <a:gd name="T69" fmla="*/ 120 h 320"/>
                <a:gd name="T70" fmla="*/ 99 w 199"/>
                <a:gd name="T71" fmla="*/ 134 h 320"/>
                <a:gd name="T72" fmla="*/ 85 w 199"/>
                <a:gd name="T73" fmla="*/ 120 h 320"/>
                <a:gd name="T74" fmla="*/ 70 w 199"/>
                <a:gd name="T75" fmla="*/ 120 h 320"/>
                <a:gd name="T76" fmla="*/ 70 w 199"/>
                <a:gd name="T77" fmla="*/ 135 h 320"/>
                <a:gd name="T78" fmla="*/ 88 w 199"/>
                <a:gd name="T79" fmla="*/ 153 h 320"/>
                <a:gd name="T80" fmla="*/ 88 w 199"/>
                <a:gd name="T81" fmla="*/ 234 h 320"/>
                <a:gd name="T82" fmla="*/ 67 w 199"/>
                <a:gd name="T83" fmla="*/ 234 h 320"/>
                <a:gd name="T84" fmla="*/ 67 w 199"/>
                <a:gd name="T85" fmla="*/ 213 h 320"/>
                <a:gd name="T86" fmla="*/ 37 w 199"/>
                <a:gd name="T87" fmla="*/ 146 h 320"/>
                <a:gd name="T88" fmla="*/ 21 w 199"/>
                <a:gd name="T89" fmla="*/ 95 h 320"/>
                <a:gd name="T90" fmla="*/ 99 w 199"/>
                <a:gd name="T91" fmla="*/ 21 h 320"/>
                <a:gd name="T92" fmla="*/ 177 w 199"/>
                <a:gd name="T93" fmla="*/ 95 h 320"/>
                <a:gd name="T94" fmla="*/ 161 w 199"/>
                <a:gd name="T95" fmla="*/ 147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99" h="320">
                  <a:moveTo>
                    <a:pt x="99" y="0"/>
                  </a:move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0"/>
                    <a:pt x="99" y="0"/>
                    <a:pt x="98" y="0"/>
                  </a:cubicBezTo>
                  <a:cubicBezTo>
                    <a:pt x="45" y="0"/>
                    <a:pt x="0" y="44"/>
                    <a:pt x="0" y="95"/>
                  </a:cubicBezTo>
                  <a:cubicBezTo>
                    <a:pt x="0" y="129"/>
                    <a:pt x="18" y="157"/>
                    <a:pt x="19" y="158"/>
                  </a:cubicBezTo>
                  <a:cubicBezTo>
                    <a:pt x="32" y="179"/>
                    <a:pt x="45" y="206"/>
                    <a:pt x="45" y="213"/>
                  </a:cubicBezTo>
                  <a:cubicBezTo>
                    <a:pt x="45" y="245"/>
                    <a:pt x="45" y="245"/>
                    <a:pt x="45" y="245"/>
                  </a:cubicBezTo>
                  <a:cubicBezTo>
                    <a:pt x="45" y="245"/>
                    <a:pt x="45" y="246"/>
                    <a:pt x="46" y="246"/>
                  </a:cubicBezTo>
                  <a:cubicBezTo>
                    <a:pt x="46" y="246"/>
                    <a:pt x="45" y="246"/>
                    <a:pt x="45" y="247"/>
                  </a:cubicBezTo>
                  <a:cubicBezTo>
                    <a:pt x="56" y="311"/>
                    <a:pt x="56" y="311"/>
                    <a:pt x="56" y="311"/>
                  </a:cubicBezTo>
                  <a:cubicBezTo>
                    <a:pt x="57" y="316"/>
                    <a:pt x="61" y="320"/>
                    <a:pt x="67" y="320"/>
                  </a:cubicBezTo>
                  <a:cubicBezTo>
                    <a:pt x="131" y="320"/>
                    <a:pt x="131" y="320"/>
                    <a:pt x="131" y="320"/>
                  </a:cubicBezTo>
                  <a:cubicBezTo>
                    <a:pt x="136" y="320"/>
                    <a:pt x="140" y="316"/>
                    <a:pt x="141" y="311"/>
                  </a:cubicBezTo>
                  <a:cubicBezTo>
                    <a:pt x="152" y="247"/>
                    <a:pt x="152" y="247"/>
                    <a:pt x="152" y="247"/>
                  </a:cubicBezTo>
                  <a:cubicBezTo>
                    <a:pt x="152" y="246"/>
                    <a:pt x="152" y="246"/>
                    <a:pt x="152" y="246"/>
                  </a:cubicBezTo>
                  <a:cubicBezTo>
                    <a:pt x="152" y="246"/>
                    <a:pt x="152" y="245"/>
                    <a:pt x="152" y="245"/>
                  </a:cubicBezTo>
                  <a:cubicBezTo>
                    <a:pt x="152" y="213"/>
                    <a:pt x="152" y="213"/>
                    <a:pt x="152" y="213"/>
                  </a:cubicBezTo>
                  <a:cubicBezTo>
                    <a:pt x="152" y="206"/>
                    <a:pt x="166" y="179"/>
                    <a:pt x="179" y="158"/>
                  </a:cubicBezTo>
                  <a:cubicBezTo>
                    <a:pt x="180" y="157"/>
                    <a:pt x="199" y="129"/>
                    <a:pt x="199" y="95"/>
                  </a:cubicBezTo>
                  <a:cubicBezTo>
                    <a:pt x="199" y="44"/>
                    <a:pt x="153" y="0"/>
                    <a:pt x="99" y="0"/>
                  </a:cubicBezTo>
                  <a:close/>
                  <a:moveTo>
                    <a:pt x="122" y="298"/>
                  </a:moveTo>
                  <a:cubicBezTo>
                    <a:pt x="76" y="298"/>
                    <a:pt x="76" y="298"/>
                    <a:pt x="76" y="298"/>
                  </a:cubicBezTo>
                  <a:cubicBezTo>
                    <a:pt x="69" y="256"/>
                    <a:pt x="69" y="256"/>
                    <a:pt x="69" y="256"/>
                  </a:cubicBezTo>
                  <a:cubicBezTo>
                    <a:pt x="129" y="256"/>
                    <a:pt x="129" y="256"/>
                    <a:pt x="129" y="256"/>
                  </a:cubicBezTo>
                  <a:lnTo>
                    <a:pt x="122" y="298"/>
                  </a:lnTo>
                  <a:close/>
                  <a:moveTo>
                    <a:pt x="161" y="147"/>
                  </a:moveTo>
                  <a:cubicBezTo>
                    <a:pt x="154" y="158"/>
                    <a:pt x="131" y="196"/>
                    <a:pt x="131" y="213"/>
                  </a:cubicBezTo>
                  <a:cubicBezTo>
                    <a:pt x="131" y="234"/>
                    <a:pt x="131" y="234"/>
                    <a:pt x="131" y="234"/>
                  </a:cubicBezTo>
                  <a:cubicBezTo>
                    <a:pt x="109" y="234"/>
                    <a:pt x="109" y="234"/>
                    <a:pt x="109" y="234"/>
                  </a:cubicBezTo>
                  <a:cubicBezTo>
                    <a:pt x="109" y="153"/>
                    <a:pt x="109" y="153"/>
                    <a:pt x="109" y="153"/>
                  </a:cubicBezTo>
                  <a:cubicBezTo>
                    <a:pt x="128" y="135"/>
                    <a:pt x="128" y="135"/>
                    <a:pt x="128" y="135"/>
                  </a:cubicBezTo>
                  <a:cubicBezTo>
                    <a:pt x="132" y="131"/>
                    <a:pt x="132" y="124"/>
                    <a:pt x="128" y="120"/>
                  </a:cubicBezTo>
                  <a:cubicBezTo>
                    <a:pt x="123" y="116"/>
                    <a:pt x="117" y="116"/>
                    <a:pt x="112" y="120"/>
                  </a:cubicBezTo>
                  <a:cubicBezTo>
                    <a:pt x="99" y="134"/>
                    <a:pt x="99" y="134"/>
                    <a:pt x="99" y="134"/>
                  </a:cubicBezTo>
                  <a:cubicBezTo>
                    <a:pt x="85" y="120"/>
                    <a:pt x="85" y="120"/>
                    <a:pt x="85" y="120"/>
                  </a:cubicBezTo>
                  <a:cubicBezTo>
                    <a:pt x="81" y="116"/>
                    <a:pt x="74" y="116"/>
                    <a:pt x="70" y="120"/>
                  </a:cubicBezTo>
                  <a:cubicBezTo>
                    <a:pt x="66" y="124"/>
                    <a:pt x="66" y="131"/>
                    <a:pt x="70" y="135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234"/>
                    <a:pt x="88" y="234"/>
                    <a:pt x="88" y="234"/>
                  </a:cubicBezTo>
                  <a:cubicBezTo>
                    <a:pt x="67" y="234"/>
                    <a:pt x="67" y="234"/>
                    <a:pt x="67" y="234"/>
                  </a:cubicBezTo>
                  <a:cubicBezTo>
                    <a:pt x="67" y="213"/>
                    <a:pt x="67" y="213"/>
                    <a:pt x="67" y="213"/>
                  </a:cubicBezTo>
                  <a:cubicBezTo>
                    <a:pt x="67" y="196"/>
                    <a:pt x="44" y="158"/>
                    <a:pt x="37" y="146"/>
                  </a:cubicBezTo>
                  <a:cubicBezTo>
                    <a:pt x="37" y="146"/>
                    <a:pt x="21" y="123"/>
                    <a:pt x="21" y="95"/>
                  </a:cubicBezTo>
                  <a:cubicBezTo>
                    <a:pt x="21" y="55"/>
                    <a:pt x="57" y="21"/>
                    <a:pt x="99" y="21"/>
                  </a:cubicBezTo>
                  <a:cubicBezTo>
                    <a:pt x="141" y="21"/>
                    <a:pt x="177" y="55"/>
                    <a:pt x="177" y="95"/>
                  </a:cubicBezTo>
                  <a:cubicBezTo>
                    <a:pt x="177" y="122"/>
                    <a:pt x="161" y="146"/>
                    <a:pt x="161" y="147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543"/>
            <p:cNvSpPr>
              <a:spLocks noEditPoints="1"/>
            </p:cNvSpPr>
            <p:nvPr/>
          </p:nvSpPr>
          <p:spPr bwMode="auto">
            <a:xfrm>
              <a:off x="5326" y="2494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3" name="Group 834"/>
          <p:cNvGrpSpPr>
            <a:grpSpLocks noChangeAspect="1"/>
          </p:cNvGrpSpPr>
          <p:nvPr/>
        </p:nvGrpSpPr>
        <p:grpSpPr bwMode="auto">
          <a:xfrm>
            <a:off x="652630" y="5882436"/>
            <a:ext cx="653457" cy="653457"/>
            <a:chOff x="5977" y="3324"/>
            <a:chExt cx="340" cy="340"/>
          </a:xfrm>
          <a:solidFill>
            <a:schemeClr val="bg1">
              <a:lumMod val="50000"/>
            </a:schemeClr>
          </a:solidFill>
        </p:grpSpPr>
        <p:sp>
          <p:nvSpPr>
            <p:cNvPr id="84" name="Freeform 835"/>
            <p:cNvSpPr>
              <a:spLocks noEditPoints="1"/>
            </p:cNvSpPr>
            <p:nvPr/>
          </p:nvSpPr>
          <p:spPr bwMode="auto">
            <a:xfrm>
              <a:off x="6041" y="3388"/>
              <a:ext cx="212" cy="212"/>
            </a:xfrm>
            <a:custGeom>
              <a:avLst/>
              <a:gdLst>
                <a:gd name="T0" fmla="*/ 320 w 320"/>
                <a:gd name="T1" fmla="*/ 160 h 320"/>
                <a:gd name="T2" fmla="*/ 277 w 320"/>
                <a:gd name="T3" fmla="*/ 149 h 320"/>
                <a:gd name="T4" fmla="*/ 309 w 320"/>
                <a:gd name="T5" fmla="*/ 128 h 320"/>
                <a:gd name="T6" fmla="*/ 309 w 320"/>
                <a:gd name="T7" fmla="*/ 106 h 320"/>
                <a:gd name="T8" fmla="*/ 277 w 320"/>
                <a:gd name="T9" fmla="*/ 53 h 320"/>
                <a:gd name="T10" fmla="*/ 213 w 320"/>
                <a:gd name="T11" fmla="*/ 42 h 320"/>
                <a:gd name="T12" fmla="*/ 202 w 320"/>
                <a:gd name="T13" fmla="*/ 0 h 320"/>
                <a:gd name="T14" fmla="*/ 192 w 320"/>
                <a:gd name="T15" fmla="*/ 42 h 320"/>
                <a:gd name="T16" fmla="*/ 170 w 320"/>
                <a:gd name="T17" fmla="*/ 10 h 320"/>
                <a:gd name="T18" fmla="*/ 149 w 320"/>
                <a:gd name="T19" fmla="*/ 10 h 320"/>
                <a:gd name="T20" fmla="*/ 128 w 320"/>
                <a:gd name="T21" fmla="*/ 42 h 320"/>
                <a:gd name="T22" fmla="*/ 117 w 320"/>
                <a:gd name="T23" fmla="*/ 0 h 320"/>
                <a:gd name="T24" fmla="*/ 106 w 320"/>
                <a:gd name="T25" fmla="*/ 42 h 320"/>
                <a:gd name="T26" fmla="*/ 42 w 320"/>
                <a:gd name="T27" fmla="*/ 53 h 320"/>
                <a:gd name="T28" fmla="*/ 10 w 320"/>
                <a:gd name="T29" fmla="*/ 106 h 320"/>
                <a:gd name="T30" fmla="*/ 10 w 320"/>
                <a:gd name="T31" fmla="*/ 128 h 320"/>
                <a:gd name="T32" fmla="*/ 42 w 320"/>
                <a:gd name="T33" fmla="*/ 149 h 320"/>
                <a:gd name="T34" fmla="*/ 0 w 320"/>
                <a:gd name="T35" fmla="*/ 160 h 320"/>
                <a:gd name="T36" fmla="*/ 42 w 320"/>
                <a:gd name="T37" fmla="*/ 170 h 320"/>
                <a:gd name="T38" fmla="*/ 10 w 320"/>
                <a:gd name="T39" fmla="*/ 192 h 320"/>
                <a:gd name="T40" fmla="*/ 10 w 320"/>
                <a:gd name="T41" fmla="*/ 213 h 320"/>
                <a:gd name="T42" fmla="*/ 42 w 320"/>
                <a:gd name="T43" fmla="*/ 266 h 320"/>
                <a:gd name="T44" fmla="*/ 106 w 320"/>
                <a:gd name="T45" fmla="*/ 277 h 320"/>
                <a:gd name="T46" fmla="*/ 117 w 320"/>
                <a:gd name="T47" fmla="*/ 320 h 320"/>
                <a:gd name="T48" fmla="*/ 128 w 320"/>
                <a:gd name="T49" fmla="*/ 277 h 320"/>
                <a:gd name="T50" fmla="*/ 149 w 320"/>
                <a:gd name="T51" fmla="*/ 309 h 320"/>
                <a:gd name="T52" fmla="*/ 170 w 320"/>
                <a:gd name="T53" fmla="*/ 309 h 320"/>
                <a:gd name="T54" fmla="*/ 192 w 320"/>
                <a:gd name="T55" fmla="*/ 277 h 320"/>
                <a:gd name="T56" fmla="*/ 202 w 320"/>
                <a:gd name="T57" fmla="*/ 320 h 320"/>
                <a:gd name="T58" fmla="*/ 213 w 320"/>
                <a:gd name="T59" fmla="*/ 277 h 320"/>
                <a:gd name="T60" fmla="*/ 277 w 320"/>
                <a:gd name="T61" fmla="*/ 266 h 320"/>
                <a:gd name="T62" fmla="*/ 309 w 320"/>
                <a:gd name="T63" fmla="*/ 213 h 320"/>
                <a:gd name="T64" fmla="*/ 309 w 320"/>
                <a:gd name="T65" fmla="*/ 192 h 320"/>
                <a:gd name="T66" fmla="*/ 277 w 320"/>
                <a:gd name="T67" fmla="*/ 170 h 320"/>
                <a:gd name="T68" fmla="*/ 256 w 320"/>
                <a:gd name="T69" fmla="*/ 256 h 320"/>
                <a:gd name="T70" fmla="*/ 64 w 320"/>
                <a:gd name="T71" fmla="*/ 64 h 320"/>
                <a:gd name="T72" fmla="*/ 256 w 320"/>
                <a:gd name="T73" fmla="*/ 25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0" h="320">
                  <a:moveTo>
                    <a:pt x="309" y="170"/>
                  </a:moveTo>
                  <a:cubicBezTo>
                    <a:pt x="315" y="170"/>
                    <a:pt x="320" y="166"/>
                    <a:pt x="320" y="160"/>
                  </a:cubicBezTo>
                  <a:cubicBezTo>
                    <a:pt x="320" y="154"/>
                    <a:pt x="315" y="149"/>
                    <a:pt x="309" y="149"/>
                  </a:cubicBezTo>
                  <a:cubicBezTo>
                    <a:pt x="277" y="149"/>
                    <a:pt x="277" y="149"/>
                    <a:pt x="277" y="149"/>
                  </a:cubicBezTo>
                  <a:cubicBezTo>
                    <a:pt x="277" y="128"/>
                    <a:pt x="277" y="128"/>
                    <a:pt x="277" y="128"/>
                  </a:cubicBezTo>
                  <a:cubicBezTo>
                    <a:pt x="309" y="128"/>
                    <a:pt x="309" y="128"/>
                    <a:pt x="309" y="128"/>
                  </a:cubicBezTo>
                  <a:cubicBezTo>
                    <a:pt x="315" y="128"/>
                    <a:pt x="320" y="123"/>
                    <a:pt x="320" y="117"/>
                  </a:cubicBezTo>
                  <a:cubicBezTo>
                    <a:pt x="320" y="111"/>
                    <a:pt x="315" y="106"/>
                    <a:pt x="309" y="106"/>
                  </a:cubicBezTo>
                  <a:cubicBezTo>
                    <a:pt x="277" y="106"/>
                    <a:pt x="277" y="106"/>
                    <a:pt x="277" y="106"/>
                  </a:cubicBezTo>
                  <a:cubicBezTo>
                    <a:pt x="277" y="53"/>
                    <a:pt x="277" y="53"/>
                    <a:pt x="277" y="53"/>
                  </a:cubicBezTo>
                  <a:cubicBezTo>
                    <a:pt x="277" y="47"/>
                    <a:pt x="272" y="42"/>
                    <a:pt x="266" y="42"/>
                  </a:cubicBezTo>
                  <a:cubicBezTo>
                    <a:pt x="213" y="42"/>
                    <a:pt x="213" y="42"/>
                    <a:pt x="213" y="42"/>
                  </a:cubicBezTo>
                  <a:cubicBezTo>
                    <a:pt x="213" y="10"/>
                    <a:pt x="213" y="10"/>
                    <a:pt x="213" y="10"/>
                  </a:cubicBezTo>
                  <a:cubicBezTo>
                    <a:pt x="213" y="4"/>
                    <a:pt x="208" y="0"/>
                    <a:pt x="202" y="0"/>
                  </a:cubicBezTo>
                  <a:cubicBezTo>
                    <a:pt x="196" y="0"/>
                    <a:pt x="192" y="4"/>
                    <a:pt x="192" y="10"/>
                  </a:cubicBezTo>
                  <a:cubicBezTo>
                    <a:pt x="192" y="42"/>
                    <a:pt x="192" y="42"/>
                    <a:pt x="192" y="42"/>
                  </a:cubicBezTo>
                  <a:cubicBezTo>
                    <a:pt x="170" y="42"/>
                    <a:pt x="170" y="42"/>
                    <a:pt x="170" y="42"/>
                  </a:cubicBezTo>
                  <a:cubicBezTo>
                    <a:pt x="170" y="10"/>
                    <a:pt x="170" y="10"/>
                    <a:pt x="170" y="10"/>
                  </a:cubicBezTo>
                  <a:cubicBezTo>
                    <a:pt x="170" y="4"/>
                    <a:pt x="166" y="0"/>
                    <a:pt x="160" y="0"/>
                  </a:cubicBezTo>
                  <a:cubicBezTo>
                    <a:pt x="154" y="0"/>
                    <a:pt x="149" y="4"/>
                    <a:pt x="149" y="10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28" y="10"/>
                    <a:pt x="128" y="10"/>
                    <a:pt x="128" y="10"/>
                  </a:cubicBezTo>
                  <a:cubicBezTo>
                    <a:pt x="128" y="4"/>
                    <a:pt x="123" y="0"/>
                    <a:pt x="117" y="0"/>
                  </a:cubicBezTo>
                  <a:cubicBezTo>
                    <a:pt x="111" y="0"/>
                    <a:pt x="106" y="4"/>
                    <a:pt x="106" y="10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53" y="42"/>
                    <a:pt x="53" y="42"/>
                    <a:pt x="53" y="42"/>
                  </a:cubicBezTo>
                  <a:cubicBezTo>
                    <a:pt x="47" y="42"/>
                    <a:pt x="42" y="47"/>
                    <a:pt x="42" y="53"/>
                  </a:cubicBezTo>
                  <a:cubicBezTo>
                    <a:pt x="42" y="106"/>
                    <a:pt x="42" y="106"/>
                    <a:pt x="42" y="106"/>
                  </a:cubicBezTo>
                  <a:cubicBezTo>
                    <a:pt x="10" y="106"/>
                    <a:pt x="10" y="106"/>
                    <a:pt x="10" y="106"/>
                  </a:cubicBezTo>
                  <a:cubicBezTo>
                    <a:pt x="4" y="106"/>
                    <a:pt x="0" y="111"/>
                    <a:pt x="0" y="117"/>
                  </a:cubicBezTo>
                  <a:cubicBezTo>
                    <a:pt x="0" y="123"/>
                    <a:pt x="4" y="128"/>
                    <a:pt x="10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49"/>
                    <a:pt x="42" y="149"/>
                    <a:pt x="42" y="149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4" y="149"/>
                    <a:pt x="0" y="154"/>
                    <a:pt x="0" y="160"/>
                  </a:cubicBezTo>
                  <a:cubicBezTo>
                    <a:pt x="0" y="166"/>
                    <a:pt x="4" y="170"/>
                    <a:pt x="10" y="170"/>
                  </a:cubicBezTo>
                  <a:cubicBezTo>
                    <a:pt x="42" y="170"/>
                    <a:pt x="42" y="170"/>
                    <a:pt x="42" y="170"/>
                  </a:cubicBezTo>
                  <a:cubicBezTo>
                    <a:pt x="42" y="192"/>
                    <a:pt x="42" y="192"/>
                    <a:pt x="42" y="192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4" y="192"/>
                    <a:pt x="0" y="196"/>
                    <a:pt x="0" y="202"/>
                  </a:cubicBezTo>
                  <a:cubicBezTo>
                    <a:pt x="0" y="208"/>
                    <a:pt x="4" y="213"/>
                    <a:pt x="10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42" y="266"/>
                    <a:pt x="42" y="266"/>
                    <a:pt x="42" y="266"/>
                  </a:cubicBezTo>
                  <a:cubicBezTo>
                    <a:pt x="42" y="272"/>
                    <a:pt x="47" y="277"/>
                    <a:pt x="53" y="277"/>
                  </a:cubicBezTo>
                  <a:cubicBezTo>
                    <a:pt x="106" y="277"/>
                    <a:pt x="106" y="277"/>
                    <a:pt x="106" y="277"/>
                  </a:cubicBezTo>
                  <a:cubicBezTo>
                    <a:pt x="106" y="309"/>
                    <a:pt x="106" y="309"/>
                    <a:pt x="106" y="309"/>
                  </a:cubicBezTo>
                  <a:cubicBezTo>
                    <a:pt x="106" y="315"/>
                    <a:pt x="111" y="320"/>
                    <a:pt x="117" y="320"/>
                  </a:cubicBezTo>
                  <a:cubicBezTo>
                    <a:pt x="123" y="320"/>
                    <a:pt x="128" y="315"/>
                    <a:pt x="128" y="309"/>
                  </a:cubicBezTo>
                  <a:cubicBezTo>
                    <a:pt x="128" y="277"/>
                    <a:pt x="128" y="277"/>
                    <a:pt x="128" y="277"/>
                  </a:cubicBezTo>
                  <a:cubicBezTo>
                    <a:pt x="149" y="277"/>
                    <a:pt x="149" y="277"/>
                    <a:pt x="149" y="277"/>
                  </a:cubicBezTo>
                  <a:cubicBezTo>
                    <a:pt x="149" y="309"/>
                    <a:pt x="149" y="309"/>
                    <a:pt x="149" y="309"/>
                  </a:cubicBezTo>
                  <a:cubicBezTo>
                    <a:pt x="149" y="315"/>
                    <a:pt x="154" y="320"/>
                    <a:pt x="160" y="320"/>
                  </a:cubicBezTo>
                  <a:cubicBezTo>
                    <a:pt x="166" y="320"/>
                    <a:pt x="170" y="315"/>
                    <a:pt x="170" y="309"/>
                  </a:cubicBezTo>
                  <a:cubicBezTo>
                    <a:pt x="170" y="277"/>
                    <a:pt x="170" y="277"/>
                    <a:pt x="170" y="277"/>
                  </a:cubicBezTo>
                  <a:cubicBezTo>
                    <a:pt x="192" y="277"/>
                    <a:pt x="192" y="277"/>
                    <a:pt x="192" y="277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192" y="315"/>
                    <a:pt x="196" y="320"/>
                    <a:pt x="202" y="320"/>
                  </a:cubicBezTo>
                  <a:cubicBezTo>
                    <a:pt x="208" y="320"/>
                    <a:pt x="213" y="315"/>
                    <a:pt x="213" y="309"/>
                  </a:cubicBezTo>
                  <a:cubicBezTo>
                    <a:pt x="213" y="277"/>
                    <a:pt x="213" y="277"/>
                    <a:pt x="213" y="277"/>
                  </a:cubicBezTo>
                  <a:cubicBezTo>
                    <a:pt x="266" y="277"/>
                    <a:pt x="266" y="277"/>
                    <a:pt x="266" y="277"/>
                  </a:cubicBezTo>
                  <a:cubicBezTo>
                    <a:pt x="272" y="277"/>
                    <a:pt x="277" y="272"/>
                    <a:pt x="277" y="266"/>
                  </a:cubicBezTo>
                  <a:cubicBezTo>
                    <a:pt x="277" y="213"/>
                    <a:pt x="277" y="213"/>
                    <a:pt x="277" y="213"/>
                  </a:cubicBezTo>
                  <a:cubicBezTo>
                    <a:pt x="309" y="213"/>
                    <a:pt x="309" y="213"/>
                    <a:pt x="309" y="213"/>
                  </a:cubicBezTo>
                  <a:cubicBezTo>
                    <a:pt x="315" y="213"/>
                    <a:pt x="320" y="208"/>
                    <a:pt x="320" y="202"/>
                  </a:cubicBezTo>
                  <a:cubicBezTo>
                    <a:pt x="320" y="196"/>
                    <a:pt x="315" y="192"/>
                    <a:pt x="309" y="192"/>
                  </a:cubicBezTo>
                  <a:cubicBezTo>
                    <a:pt x="277" y="192"/>
                    <a:pt x="277" y="192"/>
                    <a:pt x="277" y="192"/>
                  </a:cubicBezTo>
                  <a:cubicBezTo>
                    <a:pt x="277" y="170"/>
                    <a:pt x="277" y="170"/>
                    <a:pt x="277" y="170"/>
                  </a:cubicBezTo>
                  <a:lnTo>
                    <a:pt x="309" y="170"/>
                  </a:lnTo>
                  <a:close/>
                  <a:moveTo>
                    <a:pt x="256" y="256"/>
                  </a:moveTo>
                  <a:cubicBezTo>
                    <a:pt x="64" y="256"/>
                    <a:pt x="64" y="256"/>
                    <a:pt x="64" y="256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256" y="64"/>
                    <a:pt x="256" y="64"/>
                    <a:pt x="256" y="64"/>
                  </a:cubicBezTo>
                  <a:lnTo>
                    <a:pt x="256" y="25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Freeform 836"/>
            <p:cNvSpPr>
              <a:spLocks noEditPoints="1"/>
            </p:cNvSpPr>
            <p:nvPr/>
          </p:nvSpPr>
          <p:spPr bwMode="auto">
            <a:xfrm>
              <a:off x="6104" y="3451"/>
              <a:ext cx="85" cy="85"/>
            </a:xfrm>
            <a:custGeom>
              <a:avLst/>
              <a:gdLst>
                <a:gd name="T0" fmla="*/ 117 w 128"/>
                <a:gd name="T1" fmla="*/ 0 h 128"/>
                <a:gd name="T2" fmla="*/ 10 w 128"/>
                <a:gd name="T3" fmla="*/ 0 h 128"/>
                <a:gd name="T4" fmla="*/ 0 w 128"/>
                <a:gd name="T5" fmla="*/ 10 h 128"/>
                <a:gd name="T6" fmla="*/ 0 w 128"/>
                <a:gd name="T7" fmla="*/ 117 h 128"/>
                <a:gd name="T8" fmla="*/ 10 w 128"/>
                <a:gd name="T9" fmla="*/ 128 h 128"/>
                <a:gd name="T10" fmla="*/ 117 w 128"/>
                <a:gd name="T11" fmla="*/ 128 h 128"/>
                <a:gd name="T12" fmla="*/ 128 w 128"/>
                <a:gd name="T13" fmla="*/ 117 h 128"/>
                <a:gd name="T14" fmla="*/ 128 w 128"/>
                <a:gd name="T15" fmla="*/ 10 h 128"/>
                <a:gd name="T16" fmla="*/ 117 w 128"/>
                <a:gd name="T17" fmla="*/ 0 h 128"/>
                <a:gd name="T18" fmla="*/ 106 w 128"/>
                <a:gd name="T19" fmla="*/ 106 h 128"/>
                <a:gd name="T20" fmla="*/ 21 w 128"/>
                <a:gd name="T21" fmla="*/ 106 h 128"/>
                <a:gd name="T22" fmla="*/ 21 w 128"/>
                <a:gd name="T23" fmla="*/ 21 h 128"/>
                <a:gd name="T24" fmla="*/ 106 w 128"/>
                <a:gd name="T25" fmla="*/ 21 h 128"/>
                <a:gd name="T26" fmla="*/ 106 w 128"/>
                <a:gd name="T27" fmla="*/ 10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128">
                  <a:moveTo>
                    <a:pt x="11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23"/>
                    <a:pt x="4" y="128"/>
                    <a:pt x="10" y="128"/>
                  </a:cubicBezTo>
                  <a:cubicBezTo>
                    <a:pt x="117" y="128"/>
                    <a:pt x="117" y="128"/>
                    <a:pt x="117" y="128"/>
                  </a:cubicBezTo>
                  <a:cubicBezTo>
                    <a:pt x="123" y="128"/>
                    <a:pt x="128" y="123"/>
                    <a:pt x="128" y="117"/>
                  </a:cubicBezTo>
                  <a:cubicBezTo>
                    <a:pt x="128" y="10"/>
                    <a:pt x="128" y="10"/>
                    <a:pt x="128" y="10"/>
                  </a:cubicBezTo>
                  <a:cubicBezTo>
                    <a:pt x="128" y="4"/>
                    <a:pt x="123" y="0"/>
                    <a:pt x="117" y="0"/>
                  </a:cubicBezTo>
                  <a:close/>
                  <a:moveTo>
                    <a:pt x="106" y="106"/>
                  </a:moveTo>
                  <a:cubicBezTo>
                    <a:pt x="21" y="106"/>
                    <a:pt x="21" y="106"/>
                    <a:pt x="21" y="106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106" y="21"/>
                    <a:pt x="106" y="21"/>
                    <a:pt x="106" y="21"/>
                  </a:cubicBezTo>
                  <a:lnTo>
                    <a:pt x="106" y="106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837"/>
            <p:cNvSpPr>
              <a:spLocks noEditPoints="1"/>
            </p:cNvSpPr>
            <p:nvPr/>
          </p:nvSpPr>
          <p:spPr bwMode="auto">
            <a:xfrm>
              <a:off x="5977" y="3324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903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470982"/>
            <a:ext cx="11106912" cy="308482"/>
          </a:xfrm>
        </p:spPr>
        <p:txBody>
          <a:bodyPr/>
          <a:lstStyle/>
          <a:p>
            <a:r>
              <a:rPr lang="en-US" dirty="0" smtClean="0"/>
              <a:t>Power and Utilities Current Trends and Implications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64977"/>
              </p:ext>
            </p:extLst>
          </p:nvPr>
        </p:nvGraphicFramePr>
        <p:xfrm>
          <a:off x="552451" y="1143000"/>
          <a:ext cx="9810748" cy="50634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30655"/>
                <a:gridCol w="2955101"/>
                <a:gridCol w="1531248"/>
                <a:gridCol w="1531248"/>
                <a:gridCol w="1531248"/>
                <a:gridCol w="1531248"/>
              </a:tblGrid>
              <a:tr h="710536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0536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Commodity Market Disruption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Inexpensive natural gas supplies and legislative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base load retirement (coal)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aseline="300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536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Increase in Variable Renewables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Wind and Solar add variability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to the network and change the order of generation dispatch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300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536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Shift Toward Distributed Generation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Disruptive technologies are challenging the paradigm of centralized electricity generation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300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536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Rise in Reliability Expectations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Consumers and regulators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expect more reliable and cost effective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service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216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Increasing Capital Demands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Significant capital expenditures for generation and T&amp;D infrastructure are required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300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5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800"/>
                        </a:spcBef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Explosion of Data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Unprecedented data volumes will need to be managed due to ‘smart’ technologies</a:t>
                      </a:r>
                      <a:endParaRPr lang="en-US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30000" dirty="0" smtClean="0"/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4703639" y="1037292"/>
            <a:ext cx="5532120" cy="0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gray">
          <a:xfrm>
            <a:off x="4305300" y="1295400"/>
            <a:ext cx="1307593" cy="457200"/>
          </a:xfrm>
          <a:prstGeom prst="rect">
            <a:avLst/>
          </a:prstGeom>
          <a:solidFill>
            <a:schemeClr val="accent2"/>
          </a:solidFill>
          <a:ln w="12700" cap="rnd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rtlCol="0" anchor="ctr" anchorCtr="1"/>
          <a:lstStyle/>
          <a:p>
            <a:pPr algn="ctr" eaLnBrk="0" hangingPunct="0">
              <a:lnSpc>
                <a:spcPct val="106000"/>
              </a:lnSpc>
            </a:pPr>
            <a:r>
              <a:rPr lang="en-US" sz="1200" b="1" dirty="0">
                <a:solidFill>
                  <a:srgbClr val="FFFFFF"/>
                </a:solidFill>
              </a:rPr>
              <a:t>Generation</a:t>
            </a:r>
          </a:p>
        </p:txBody>
      </p:sp>
      <p:sp>
        <p:nvSpPr>
          <p:cNvPr id="6" name="Rectangle 5"/>
          <p:cNvSpPr/>
          <p:nvPr/>
        </p:nvSpPr>
        <p:spPr bwMode="gray">
          <a:xfrm>
            <a:off x="5869213" y="1295400"/>
            <a:ext cx="1307593" cy="457200"/>
          </a:xfrm>
          <a:prstGeom prst="rect">
            <a:avLst/>
          </a:prstGeom>
          <a:solidFill>
            <a:schemeClr val="accent2"/>
          </a:solidFill>
          <a:ln w="12700" cap="rnd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rtlCol="0" anchor="ctr" anchorCtr="1"/>
          <a:lstStyle/>
          <a:p>
            <a:pPr algn="ctr" eaLnBrk="0" hangingPunct="0">
              <a:lnSpc>
                <a:spcPct val="106000"/>
              </a:lnSpc>
            </a:pPr>
            <a:r>
              <a:rPr lang="en-US" sz="1200" b="1" dirty="0">
                <a:solidFill>
                  <a:srgbClr val="FFFFFF"/>
                </a:solidFill>
              </a:rPr>
              <a:t>Transmission</a:t>
            </a:r>
          </a:p>
        </p:txBody>
      </p:sp>
      <p:sp>
        <p:nvSpPr>
          <p:cNvPr id="7" name="Rectangle 6"/>
          <p:cNvSpPr/>
          <p:nvPr/>
        </p:nvSpPr>
        <p:spPr bwMode="gray">
          <a:xfrm>
            <a:off x="7433126" y="1295400"/>
            <a:ext cx="1307593" cy="457200"/>
          </a:xfrm>
          <a:prstGeom prst="rect">
            <a:avLst/>
          </a:prstGeom>
          <a:solidFill>
            <a:schemeClr val="accent2"/>
          </a:solidFill>
          <a:ln w="12700" cap="rnd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rtlCol="0" anchor="ctr" anchorCtr="1"/>
          <a:lstStyle/>
          <a:p>
            <a:pPr algn="ctr" eaLnBrk="0" hangingPunct="0">
              <a:lnSpc>
                <a:spcPct val="106000"/>
              </a:lnSpc>
            </a:pPr>
            <a:r>
              <a:rPr lang="en-US" sz="1200" b="1" dirty="0">
                <a:solidFill>
                  <a:srgbClr val="FFFFFF"/>
                </a:solidFill>
              </a:rPr>
              <a:t>Distribution</a:t>
            </a:r>
          </a:p>
        </p:txBody>
      </p:sp>
      <p:sp>
        <p:nvSpPr>
          <p:cNvPr id="8" name="Rectangle 7"/>
          <p:cNvSpPr/>
          <p:nvPr/>
        </p:nvSpPr>
        <p:spPr bwMode="gray">
          <a:xfrm>
            <a:off x="8997039" y="1295400"/>
            <a:ext cx="1307593" cy="457200"/>
          </a:xfrm>
          <a:prstGeom prst="rect">
            <a:avLst/>
          </a:prstGeom>
          <a:solidFill>
            <a:schemeClr val="accent2"/>
          </a:solidFill>
          <a:ln w="12700" cap="rnd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rtlCol="0" anchor="ctr" anchorCtr="1"/>
          <a:lstStyle/>
          <a:p>
            <a:pPr algn="ctr" eaLnBrk="0" hangingPunct="0">
              <a:lnSpc>
                <a:spcPct val="106000"/>
              </a:lnSpc>
            </a:pPr>
            <a:r>
              <a:rPr lang="en-US" sz="1200" dirty="0">
                <a:solidFill>
                  <a:srgbClr val="FFFFFF"/>
                </a:solidFill>
              </a:rPr>
              <a:t>Con</a:t>
            </a:r>
            <a:r>
              <a:rPr lang="en-US" sz="1200" b="1" dirty="0">
                <a:solidFill>
                  <a:srgbClr val="FFFFFF"/>
                </a:solidFill>
              </a:rPr>
              <a:t>sumer</a:t>
            </a:r>
          </a:p>
        </p:txBody>
      </p:sp>
      <p:sp>
        <p:nvSpPr>
          <p:cNvPr id="9" name="Freeform 22"/>
          <p:cNvSpPr>
            <a:spLocks noChangeAspect="1" noEditPoints="1"/>
          </p:cNvSpPr>
          <p:nvPr/>
        </p:nvSpPr>
        <p:spPr bwMode="auto">
          <a:xfrm>
            <a:off x="755247" y="1962644"/>
            <a:ext cx="391460" cy="406707"/>
          </a:xfrm>
          <a:custGeom>
            <a:avLst/>
            <a:gdLst>
              <a:gd name="T0" fmla="*/ 123 w 163"/>
              <a:gd name="T1" fmla="*/ 42 h 138"/>
              <a:gd name="T2" fmla="*/ 129 w 163"/>
              <a:gd name="T3" fmla="*/ 42 h 138"/>
              <a:gd name="T4" fmla="*/ 129 w 163"/>
              <a:gd name="T5" fmla="*/ 59 h 138"/>
              <a:gd name="T6" fmla="*/ 163 w 163"/>
              <a:gd name="T7" fmla="*/ 29 h 138"/>
              <a:gd name="T8" fmla="*/ 129 w 163"/>
              <a:gd name="T9" fmla="*/ 0 h 138"/>
              <a:gd name="T10" fmla="*/ 129 w 163"/>
              <a:gd name="T11" fmla="*/ 19 h 138"/>
              <a:gd name="T12" fmla="*/ 123 w 163"/>
              <a:gd name="T13" fmla="*/ 19 h 138"/>
              <a:gd name="T14" fmla="*/ 61 w 163"/>
              <a:gd name="T15" fmla="*/ 61 h 138"/>
              <a:gd name="T16" fmla="*/ 17 w 163"/>
              <a:gd name="T17" fmla="*/ 94 h 138"/>
              <a:gd name="T18" fmla="*/ 0 w 163"/>
              <a:gd name="T19" fmla="*/ 94 h 138"/>
              <a:gd name="T20" fmla="*/ 0 w 163"/>
              <a:gd name="T21" fmla="*/ 117 h 138"/>
              <a:gd name="T22" fmla="*/ 17 w 163"/>
              <a:gd name="T23" fmla="*/ 117 h 138"/>
              <a:gd name="T24" fmla="*/ 79 w 163"/>
              <a:gd name="T25" fmla="*/ 75 h 138"/>
              <a:gd name="T26" fmla="*/ 123 w 163"/>
              <a:gd name="T27" fmla="*/ 42 h 138"/>
              <a:gd name="T28" fmla="*/ 44 w 163"/>
              <a:gd name="T29" fmla="*/ 57 h 138"/>
              <a:gd name="T30" fmla="*/ 48 w 163"/>
              <a:gd name="T31" fmla="*/ 52 h 138"/>
              <a:gd name="T32" fmla="*/ 58 w 163"/>
              <a:gd name="T33" fmla="*/ 39 h 138"/>
              <a:gd name="T34" fmla="*/ 17 w 163"/>
              <a:gd name="T35" fmla="*/ 21 h 138"/>
              <a:gd name="T36" fmla="*/ 0 w 163"/>
              <a:gd name="T37" fmla="*/ 21 h 138"/>
              <a:gd name="T38" fmla="*/ 0 w 163"/>
              <a:gd name="T39" fmla="*/ 44 h 138"/>
              <a:gd name="T40" fmla="*/ 17 w 163"/>
              <a:gd name="T41" fmla="*/ 44 h 138"/>
              <a:gd name="T42" fmla="*/ 44 w 163"/>
              <a:gd name="T43" fmla="*/ 57 h 138"/>
              <a:gd name="T44" fmla="*/ 129 w 163"/>
              <a:gd name="T45" fmla="*/ 96 h 138"/>
              <a:gd name="T46" fmla="*/ 123 w 163"/>
              <a:gd name="T47" fmla="*/ 96 h 138"/>
              <a:gd name="T48" fmla="*/ 95 w 163"/>
              <a:gd name="T49" fmla="*/ 82 h 138"/>
              <a:gd name="T50" fmla="*/ 92 w 163"/>
              <a:gd name="T51" fmla="*/ 85 h 138"/>
              <a:gd name="T52" fmla="*/ 81 w 163"/>
              <a:gd name="T53" fmla="*/ 100 h 138"/>
              <a:gd name="T54" fmla="*/ 123 w 163"/>
              <a:gd name="T55" fmla="*/ 119 h 138"/>
              <a:gd name="T56" fmla="*/ 129 w 163"/>
              <a:gd name="T57" fmla="*/ 119 h 138"/>
              <a:gd name="T58" fmla="*/ 129 w 163"/>
              <a:gd name="T59" fmla="*/ 138 h 138"/>
              <a:gd name="T60" fmla="*/ 163 w 163"/>
              <a:gd name="T61" fmla="*/ 109 h 138"/>
              <a:gd name="T62" fmla="*/ 129 w 163"/>
              <a:gd name="T63" fmla="*/ 80 h 138"/>
              <a:gd name="T64" fmla="*/ 129 w 163"/>
              <a:gd name="T65" fmla="*/ 96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63" h="138">
                <a:moveTo>
                  <a:pt x="123" y="42"/>
                </a:moveTo>
                <a:cubicBezTo>
                  <a:pt x="129" y="42"/>
                  <a:pt x="129" y="42"/>
                  <a:pt x="129" y="42"/>
                </a:cubicBezTo>
                <a:cubicBezTo>
                  <a:pt x="129" y="59"/>
                  <a:pt x="129" y="59"/>
                  <a:pt x="129" y="59"/>
                </a:cubicBezTo>
                <a:cubicBezTo>
                  <a:pt x="163" y="29"/>
                  <a:pt x="163" y="29"/>
                  <a:pt x="163" y="29"/>
                </a:cubicBezTo>
                <a:cubicBezTo>
                  <a:pt x="129" y="0"/>
                  <a:pt x="129" y="0"/>
                  <a:pt x="129" y="0"/>
                </a:cubicBezTo>
                <a:cubicBezTo>
                  <a:pt x="129" y="19"/>
                  <a:pt x="129" y="19"/>
                  <a:pt x="129" y="19"/>
                </a:cubicBezTo>
                <a:cubicBezTo>
                  <a:pt x="123" y="19"/>
                  <a:pt x="123" y="19"/>
                  <a:pt x="123" y="19"/>
                </a:cubicBezTo>
                <a:cubicBezTo>
                  <a:pt x="93" y="19"/>
                  <a:pt x="76" y="42"/>
                  <a:pt x="61" y="61"/>
                </a:cubicBezTo>
                <a:cubicBezTo>
                  <a:pt x="48" y="79"/>
                  <a:pt x="36" y="94"/>
                  <a:pt x="17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117"/>
                  <a:pt x="0" y="117"/>
                  <a:pt x="0" y="117"/>
                </a:cubicBezTo>
                <a:cubicBezTo>
                  <a:pt x="17" y="117"/>
                  <a:pt x="17" y="117"/>
                  <a:pt x="17" y="117"/>
                </a:cubicBezTo>
                <a:cubicBezTo>
                  <a:pt x="47" y="117"/>
                  <a:pt x="64" y="95"/>
                  <a:pt x="79" y="75"/>
                </a:cubicBezTo>
                <a:cubicBezTo>
                  <a:pt x="93" y="58"/>
                  <a:pt x="104" y="42"/>
                  <a:pt x="123" y="42"/>
                </a:cubicBezTo>
                <a:close/>
                <a:moveTo>
                  <a:pt x="44" y="57"/>
                </a:moveTo>
                <a:cubicBezTo>
                  <a:pt x="46" y="55"/>
                  <a:pt x="47" y="53"/>
                  <a:pt x="48" y="52"/>
                </a:cubicBezTo>
                <a:cubicBezTo>
                  <a:pt x="51" y="47"/>
                  <a:pt x="55" y="43"/>
                  <a:pt x="58" y="39"/>
                </a:cubicBezTo>
                <a:cubicBezTo>
                  <a:pt x="48" y="28"/>
                  <a:pt x="35" y="21"/>
                  <a:pt x="17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44"/>
                  <a:pt x="0" y="44"/>
                  <a:pt x="0" y="44"/>
                </a:cubicBezTo>
                <a:cubicBezTo>
                  <a:pt x="17" y="44"/>
                  <a:pt x="17" y="44"/>
                  <a:pt x="17" y="44"/>
                </a:cubicBezTo>
                <a:cubicBezTo>
                  <a:pt x="28" y="44"/>
                  <a:pt x="36" y="49"/>
                  <a:pt x="44" y="57"/>
                </a:cubicBezTo>
                <a:close/>
                <a:moveTo>
                  <a:pt x="129" y="96"/>
                </a:moveTo>
                <a:cubicBezTo>
                  <a:pt x="123" y="96"/>
                  <a:pt x="123" y="96"/>
                  <a:pt x="123" y="96"/>
                </a:cubicBezTo>
                <a:cubicBezTo>
                  <a:pt x="112" y="96"/>
                  <a:pt x="103" y="90"/>
                  <a:pt x="95" y="82"/>
                </a:cubicBezTo>
                <a:cubicBezTo>
                  <a:pt x="94" y="83"/>
                  <a:pt x="93" y="84"/>
                  <a:pt x="92" y="85"/>
                </a:cubicBezTo>
                <a:cubicBezTo>
                  <a:pt x="89" y="90"/>
                  <a:pt x="85" y="95"/>
                  <a:pt x="81" y="100"/>
                </a:cubicBezTo>
                <a:cubicBezTo>
                  <a:pt x="92" y="111"/>
                  <a:pt x="105" y="119"/>
                  <a:pt x="123" y="119"/>
                </a:cubicBezTo>
                <a:cubicBezTo>
                  <a:pt x="129" y="119"/>
                  <a:pt x="129" y="119"/>
                  <a:pt x="129" y="119"/>
                </a:cubicBezTo>
                <a:cubicBezTo>
                  <a:pt x="129" y="138"/>
                  <a:pt x="129" y="138"/>
                  <a:pt x="129" y="138"/>
                </a:cubicBezTo>
                <a:cubicBezTo>
                  <a:pt x="163" y="109"/>
                  <a:pt x="163" y="109"/>
                  <a:pt x="163" y="109"/>
                </a:cubicBezTo>
                <a:cubicBezTo>
                  <a:pt x="129" y="80"/>
                  <a:pt x="129" y="80"/>
                  <a:pt x="129" y="80"/>
                </a:cubicBezTo>
                <a:lnTo>
                  <a:pt x="129" y="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" name="Picture 2" descr="C:\Users\juliajames\AppData\Local\Microsoft\Windows\Temporary Internet Files\Content.IE5\PXFV0VVP\1394229170_money_ba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85" y="4857579"/>
            <a:ext cx="436323" cy="55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27"/>
          <p:cNvSpPr>
            <a:spLocks noChangeAspect="1" noEditPoints="1"/>
          </p:cNvSpPr>
          <p:nvPr/>
        </p:nvSpPr>
        <p:spPr bwMode="auto">
          <a:xfrm>
            <a:off x="844259" y="3399958"/>
            <a:ext cx="187365" cy="486243"/>
          </a:xfrm>
          <a:custGeom>
            <a:avLst/>
            <a:gdLst>
              <a:gd name="T0" fmla="*/ 82 w 94"/>
              <a:gd name="T1" fmla="*/ 19 h 200"/>
              <a:gd name="T2" fmla="*/ 68 w 94"/>
              <a:gd name="T3" fmla="*/ 2 h 200"/>
              <a:gd name="T4" fmla="*/ 68 w 94"/>
              <a:gd name="T5" fmla="*/ 2 h 200"/>
              <a:gd name="T6" fmla="*/ 28 w 94"/>
              <a:gd name="T7" fmla="*/ 2 h 200"/>
              <a:gd name="T8" fmla="*/ 12 w 94"/>
              <a:gd name="T9" fmla="*/ 19 h 200"/>
              <a:gd name="T10" fmla="*/ 1 w 94"/>
              <a:gd name="T11" fmla="*/ 35 h 200"/>
              <a:gd name="T12" fmla="*/ 0 w 94"/>
              <a:gd name="T13" fmla="*/ 172 h 200"/>
              <a:gd name="T14" fmla="*/ 13 w 94"/>
              <a:gd name="T15" fmla="*/ 188 h 200"/>
              <a:gd name="T16" fmla="*/ 28 w 94"/>
              <a:gd name="T17" fmla="*/ 199 h 200"/>
              <a:gd name="T18" fmla="*/ 28 w 94"/>
              <a:gd name="T19" fmla="*/ 199 h 200"/>
              <a:gd name="T20" fmla="*/ 66 w 94"/>
              <a:gd name="T21" fmla="*/ 199 h 200"/>
              <a:gd name="T22" fmla="*/ 81 w 94"/>
              <a:gd name="T23" fmla="*/ 189 h 200"/>
              <a:gd name="T24" fmla="*/ 94 w 94"/>
              <a:gd name="T25" fmla="*/ 171 h 200"/>
              <a:gd name="T26" fmla="*/ 94 w 94"/>
              <a:gd name="T27" fmla="*/ 36 h 200"/>
              <a:gd name="T28" fmla="*/ 82 w 94"/>
              <a:gd name="T29" fmla="*/ 19 h 200"/>
              <a:gd name="T30" fmla="*/ 85 w 94"/>
              <a:gd name="T31" fmla="*/ 165 h 200"/>
              <a:gd name="T32" fmla="*/ 73 w 94"/>
              <a:gd name="T33" fmla="*/ 181 h 200"/>
              <a:gd name="T34" fmla="*/ 23 w 94"/>
              <a:gd name="T35" fmla="*/ 181 h 200"/>
              <a:gd name="T36" fmla="*/ 9 w 94"/>
              <a:gd name="T37" fmla="*/ 167 h 200"/>
              <a:gd name="T38" fmla="*/ 10 w 94"/>
              <a:gd name="T39" fmla="*/ 43 h 200"/>
              <a:gd name="T40" fmla="*/ 22 w 94"/>
              <a:gd name="T41" fmla="*/ 28 h 200"/>
              <a:gd name="T42" fmla="*/ 72 w 94"/>
              <a:gd name="T43" fmla="*/ 28 h 200"/>
              <a:gd name="T44" fmla="*/ 85 w 94"/>
              <a:gd name="T45" fmla="*/ 43 h 200"/>
              <a:gd name="T46" fmla="*/ 85 w 94"/>
              <a:gd name="T47" fmla="*/ 165 h 200"/>
              <a:gd name="T48" fmla="*/ 49 w 94"/>
              <a:gd name="T49" fmla="*/ 86 h 200"/>
              <a:gd name="T50" fmla="*/ 74 w 94"/>
              <a:gd name="T51" fmla="*/ 86 h 200"/>
              <a:gd name="T52" fmla="*/ 74 w 94"/>
              <a:gd name="T53" fmla="*/ 47 h 200"/>
              <a:gd name="T54" fmla="*/ 65 w 94"/>
              <a:gd name="T55" fmla="*/ 37 h 200"/>
              <a:gd name="T56" fmla="*/ 29 w 94"/>
              <a:gd name="T57" fmla="*/ 37 h 200"/>
              <a:gd name="T58" fmla="*/ 20 w 94"/>
              <a:gd name="T59" fmla="*/ 47 h 200"/>
              <a:gd name="T60" fmla="*/ 20 w 94"/>
              <a:gd name="T61" fmla="*/ 100 h 200"/>
              <a:gd name="T62" fmla="*/ 57 w 94"/>
              <a:gd name="T63" fmla="*/ 52 h 200"/>
              <a:gd name="T64" fmla="*/ 49 w 94"/>
              <a:gd name="T65" fmla="*/ 86 h 200"/>
              <a:gd name="T66" fmla="*/ 74 w 94"/>
              <a:gd name="T67" fmla="*/ 157 h 200"/>
              <a:gd name="T68" fmla="*/ 74 w 94"/>
              <a:gd name="T69" fmla="*/ 96 h 200"/>
              <a:gd name="T70" fmla="*/ 37 w 94"/>
              <a:gd name="T71" fmla="*/ 155 h 200"/>
              <a:gd name="T72" fmla="*/ 48 w 94"/>
              <a:gd name="T73" fmla="*/ 104 h 200"/>
              <a:gd name="T74" fmla="*/ 20 w 94"/>
              <a:gd name="T75" fmla="*/ 104 h 200"/>
              <a:gd name="T76" fmla="*/ 19 w 94"/>
              <a:gd name="T77" fmla="*/ 160 h 200"/>
              <a:gd name="T78" fmla="*/ 26 w 94"/>
              <a:gd name="T79" fmla="*/ 171 h 200"/>
              <a:gd name="T80" fmla="*/ 68 w 94"/>
              <a:gd name="T81" fmla="*/ 171 h 200"/>
              <a:gd name="T82" fmla="*/ 74 w 94"/>
              <a:gd name="T83" fmla="*/ 157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94" h="200">
                <a:moveTo>
                  <a:pt x="82" y="19"/>
                </a:moveTo>
                <a:cubicBezTo>
                  <a:pt x="81" y="9"/>
                  <a:pt x="77" y="3"/>
                  <a:pt x="68" y="2"/>
                </a:cubicBezTo>
                <a:cubicBezTo>
                  <a:pt x="68" y="2"/>
                  <a:pt x="68" y="2"/>
                  <a:pt x="68" y="2"/>
                </a:cubicBezTo>
                <a:cubicBezTo>
                  <a:pt x="47" y="0"/>
                  <a:pt x="28" y="2"/>
                  <a:pt x="28" y="2"/>
                </a:cubicBezTo>
                <a:cubicBezTo>
                  <a:pt x="19" y="3"/>
                  <a:pt x="13" y="9"/>
                  <a:pt x="12" y="19"/>
                </a:cubicBezTo>
                <a:cubicBezTo>
                  <a:pt x="3" y="21"/>
                  <a:pt x="1" y="24"/>
                  <a:pt x="1" y="35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84"/>
                  <a:pt x="5" y="189"/>
                  <a:pt x="13" y="188"/>
                </a:cubicBezTo>
                <a:cubicBezTo>
                  <a:pt x="13" y="194"/>
                  <a:pt x="19" y="197"/>
                  <a:pt x="28" y="199"/>
                </a:cubicBezTo>
                <a:cubicBezTo>
                  <a:pt x="28" y="199"/>
                  <a:pt x="28" y="199"/>
                  <a:pt x="28" y="199"/>
                </a:cubicBezTo>
                <a:cubicBezTo>
                  <a:pt x="48" y="200"/>
                  <a:pt x="66" y="199"/>
                  <a:pt x="66" y="199"/>
                </a:cubicBezTo>
                <a:cubicBezTo>
                  <a:pt x="75" y="198"/>
                  <a:pt x="80" y="194"/>
                  <a:pt x="81" y="189"/>
                </a:cubicBezTo>
                <a:cubicBezTo>
                  <a:pt x="89" y="189"/>
                  <a:pt x="94" y="182"/>
                  <a:pt x="94" y="171"/>
                </a:cubicBezTo>
                <a:cubicBezTo>
                  <a:pt x="94" y="36"/>
                  <a:pt x="94" y="36"/>
                  <a:pt x="94" y="36"/>
                </a:cubicBezTo>
                <a:cubicBezTo>
                  <a:pt x="94" y="25"/>
                  <a:pt x="91" y="20"/>
                  <a:pt x="82" y="19"/>
                </a:cubicBezTo>
                <a:close/>
                <a:moveTo>
                  <a:pt x="85" y="165"/>
                </a:moveTo>
                <a:cubicBezTo>
                  <a:pt x="85" y="175"/>
                  <a:pt x="80" y="181"/>
                  <a:pt x="73" y="181"/>
                </a:cubicBezTo>
                <a:cubicBezTo>
                  <a:pt x="23" y="181"/>
                  <a:pt x="23" y="181"/>
                  <a:pt x="23" y="181"/>
                </a:cubicBezTo>
                <a:cubicBezTo>
                  <a:pt x="15" y="181"/>
                  <a:pt x="9" y="177"/>
                  <a:pt x="9" y="167"/>
                </a:cubicBezTo>
                <a:cubicBezTo>
                  <a:pt x="10" y="43"/>
                  <a:pt x="10" y="43"/>
                  <a:pt x="10" y="43"/>
                </a:cubicBezTo>
                <a:cubicBezTo>
                  <a:pt x="10" y="34"/>
                  <a:pt x="15" y="28"/>
                  <a:pt x="22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9" y="28"/>
                  <a:pt x="85" y="33"/>
                  <a:pt x="85" y="43"/>
                </a:cubicBezTo>
                <a:lnTo>
                  <a:pt x="85" y="165"/>
                </a:lnTo>
                <a:close/>
                <a:moveTo>
                  <a:pt x="49" y="86"/>
                </a:moveTo>
                <a:cubicBezTo>
                  <a:pt x="74" y="86"/>
                  <a:pt x="74" y="86"/>
                  <a:pt x="74" y="86"/>
                </a:cubicBezTo>
                <a:cubicBezTo>
                  <a:pt x="74" y="47"/>
                  <a:pt x="74" y="47"/>
                  <a:pt x="74" y="47"/>
                </a:cubicBezTo>
                <a:cubicBezTo>
                  <a:pt x="74" y="38"/>
                  <a:pt x="72" y="36"/>
                  <a:pt x="65" y="37"/>
                </a:cubicBezTo>
                <a:cubicBezTo>
                  <a:pt x="29" y="37"/>
                  <a:pt x="29" y="37"/>
                  <a:pt x="29" y="37"/>
                </a:cubicBezTo>
                <a:cubicBezTo>
                  <a:pt x="21" y="37"/>
                  <a:pt x="20" y="39"/>
                  <a:pt x="20" y="47"/>
                </a:cubicBezTo>
                <a:cubicBezTo>
                  <a:pt x="20" y="100"/>
                  <a:pt x="20" y="100"/>
                  <a:pt x="20" y="100"/>
                </a:cubicBezTo>
                <a:cubicBezTo>
                  <a:pt x="57" y="52"/>
                  <a:pt x="57" y="52"/>
                  <a:pt x="57" y="52"/>
                </a:cubicBezTo>
                <a:lnTo>
                  <a:pt x="49" y="86"/>
                </a:lnTo>
                <a:close/>
                <a:moveTo>
                  <a:pt x="74" y="157"/>
                </a:moveTo>
                <a:cubicBezTo>
                  <a:pt x="74" y="96"/>
                  <a:pt x="74" y="96"/>
                  <a:pt x="74" y="96"/>
                </a:cubicBezTo>
                <a:cubicBezTo>
                  <a:pt x="37" y="155"/>
                  <a:pt x="37" y="155"/>
                  <a:pt x="37" y="155"/>
                </a:cubicBezTo>
                <a:cubicBezTo>
                  <a:pt x="48" y="104"/>
                  <a:pt x="48" y="104"/>
                  <a:pt x="48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19" y="160"/>
                  <a:pt x="19" y="160"/>
                  <a:pt x="19" y="160"/>
                </a:cubicBezTo>
                <a:cubicBezTo>
                  <a:pt x="19" y="170"/>
                  <a:pt x="21" y="171"/>
                  <a:pt x="26" y="171"/>
                </a:cubicBezTo>
                <a:cubicBezTo>
                  <a:pt x="68" y="171"/>
                  <a:pt x="68" y="171"/>
                  <a:pt x="68" y="171"/>
                </a:cubicBezTo>
                <a:cubicBezTo>
                  <a:pt x="74" y="171"/>
                  <a:pt x="75" y="166"/>
                  <a:pt x="74" y="15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reeform 27"/>
          <p:cNvSpPr>
            <a:spLocks noChangeAspect="1"/>
          </p:cNvSpPr>
          <p:nvPr/>
        </p:nvSpPr>
        <p:spPr bwMode="auto">
          <a:xfrm>
            <a:off x="695726" y="4216304"/>
            <a:ext cx="465639" cy="426855"/>
          </a:xfrm>
          <a:custGeom>
            <a:avLst/>
            <a:gdLst>
              <a:gd name="T0" fmla="*/ 120 w 154"/>
              <a:gd name="T1" fmla="*/ 109 h 146"/>
              <a:gd name="T2" fmla="*/ 94 w 154"/>
              <a:gd name="T3" fmla="*/ 83 h 146"/>
              <a:gd name="T4" fmla="*/ 103 w 154"/>
              <a:gd name="T5" fmla="*/ 63 h 146"/>
              <a:gd name="T6" fmla="*/ 110 w 154"/>
              <a:gd name="T7" fmla="*/ 49 h 146"/>
              <a:gd name="T8" fmla="*/ 107 w 154"/>
              <a:gd name="T9" fmla="*/ 42 h 146"/>
              <a:gd name="T10" fmla="*/ 109 w 154"/>
              <a:gd name="T11" fmla="*/ 28 h 146"/>
              <a:gd name="T12" fmla="*/ 77 w 154"/>
              <a:gd name="T13" fmla="*/ 0 h 146"/>
              <a:gd name="T14" fmla="*/ 45 w 154"/>
              <a:gd name="T15" fmla="*/ 28 h 146"/>
              <a:gd name="T16" fmla="*/ 47 w 154"/>
              <a:gd name="T17" fmla="*/ 42 h 146"/>
              <a:gd name="T18" fmla="*/ 44 w 154"/>
              <a:gd name="T19" fmla="*/ 49 h 146"/>
              <a:gd name="T20" fmla="*/ 51 w 154"/>
              <a:gd name="T21" fmla="*/ 63 h 146"/>
              <a:gd name="T22" fmla="*/ 60 w 154"/>
              <a:gd name="T23" fmla="*/ 83 h 146"/>
              <a:gd name="T24" fmla="*/ 34 w 154"/>
              <a:gd name="T25" fmla="*/ 109 h 146"/>
              <a:gd name="T26" fmla="*/ 0 w 154"/>
              <a:gd name="T27" fmla="*/ 129 h 146"/>
              <a:gd name="T28" fmla="*/ 0 w 154"/>
              <a:gd name="T29" fmla="*/ 146 h 146"/>
              <a:gd name="T30" fmla="*/ 77 w 154"/>
              <a:gd name="T31" fmla="*/ 146 h 146"/>
              <a:gd name="T32" fmla="*/ 154 w 154"/>
              <a:gd name="T33" fmla="*/ 146 h 146"/>
              <a:gd name="T34" fmla="*/ 154 w 154"/>
              <a:gd name="T35" fmla="*/ 129 h 146"/>
              <a:gd name="T36" fmla="*/ 120 w 154"/>
              <a:gd name="T37" fmla="*/ 10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4" h="146">
                <a:moveTo>
                  <a:pt x="120" y="109"/>
                </a:moveTo>
                <a:cubicBezTo>
                  <a:pt x="100" y="102"/>
                  <a:pt x="94" y="96"/>
                  <a:pt x="94" y="83"/>
                </a:cubicBezTo>
                <a:cubicBezTo>
                  <a:pt x="94" y="75"/>
                  <a:pt x="100" y="77"/>
                  <a:pt x="103" y="63"/>
                </a:cubicBezTo>
                <a:cubicBezTo>
                  <a:pt x="104" y="57"/>
                  <a:pt x="109" y="63"/>
                  <a:pt x="110" y="49"/>
                </a:cubicBezTo>
                <a:cubicBezTo>
                  <a:pt x="110" y="43"/>
                  <a:pt x="107" y="42"/>
                  <a:pt x="107" y="42"/>
                </a:cubicBezTo>
                <a:cubicBezTo>
                  <a:pt x="107" y="42"/>
                  <a:pt x="109" y="34"/>
                  <a:pt x="109" y="28"/>
                </a:cubicBezTo>
                <a:cubicBezTo>
                  <a:pt x="110" y="20"/>
                  <a:pt x="105" y="0"/>
                  <a:pt x="77" y="0"/>
                </a:cubicBezTo>
                <a:cubicBezTo>
                  <a:pt x="49" y="0"/>
                  <a:pt x="44" y="20"/>
                  <a:pt x="45" y="28"/>
                </a:cubicBezTo>
                <a:cubicBezTo>
                  <a:pt x="45" y="34"/>
                  <a:pt x="47" y="42"/>
                  <a:pt x="47" y="42"/>
                </a:cubicBezTo>
                <a:cubicBezTo>
                  <a:pt x="47" y="42"/>
                  <a:pt x="44" y="43"/>
                  <a:pt x="44" y="49"/>
                </a:cubicBezTo>
                <a:cubicBezTo>
                  <a:pt x="45" y="63"/>
                  <a:pt x="50" y="57"/>
                  <a:pt x="51" y="63"/>
                </a:cubicBezTo>
                <a:cubicBezTo>
                  <a:pt x="54" y="77"/>
                  <a:pt x="60" y="75"/>
                  <a:pt x="60" y="83"/>
                </a:cubicBezTo>
                <a:cubicBezTo>
                  <a:pt x="60" y="96"/>
                  <a:pt x="54" y="102"/>
                  <a:pt x="34" y="109"/>
                </a:cubicBezTo>
                <a:cubicBezTo>
                  <a:pt x="13" y="117"/>
                  <a:pt x="0" y="124"/>
                  <a:pt x="0" y="129"/>
                </a:cubicBezTo>
                <a:cubicBezTo>
                  <a:pt x="0" y="134"/>
                  <a:pt x="0" y="146"/>
                  <a:pt x="0" y="146"/>
                </a:cubicBezTo>
                <a:cubicBezTo>
                  <a:pt x="77" y="146"/>
                  <a:pt x="77" y="146"/>
                  <a:pt x="77" y="146"/>
                </a:cubicBezTo>
                <a:cubicBezTo>
                  <a:pt x="154" y="146"/>
                  <a:pt x="154" y="146"/>
                  <a:pt x="154" y="146"/>
                </a:cubicBezTo>
                <a:cubicBezTo>
                  <a:pt x="154" y="146"/>
                  <a:pt x="154" y="134"/>
                  <a:pt x="154" y="129"/>
                </a:cubicBezTo>
                <a:cubicBezTo>
                  <a:pt x="154" y="124"/>
                  <a:pt x="141" y="117"/>
                  <a:pt x="120" y="10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3" name="Picture 3" descr="C:\Users\juliajames\AppData\Local\Microsoft\Windows\Temporary Internet Files\Content.IE5\IZ1T1B5C\1394229414_explosion.pn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92" y="5497068"/>
            <a:ext cx="474296" cy="59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1"/>
          <p:cNvSpPr>
            <a:spLocks noChangeAspect="1" noEditPoints="1"/>
          </p:cNvSpPr>
          <p:nvPr/>
        </p:nvSpPr>
        <p:spPr bwMode="auto">
          <a:xfrm>
            <a:off x="810768" y="2645200"/>
            <a:ext cx="274320" cy="555201"/>
          </a:xfrm>
          <a:custGeom>
            <a:avLst/>
            <a:gdLst>
              <a:gd name="T0" fmla="*/ 78 w 116"/>
              <a:gd name="T1" fmla="*/ 67 h 235"/>
              <a:gd name="T2" fmla="*/ 77 w 116"/>
              <a:gd name="T3" fmla="*/ 65 h 235"/>
              <a:gd name="T4" fmla="*/ 69 w 116"/>
              <a:gd name="T5" fmla="*/ 57 h 235"/>
              <a:gd name="T6" fmla="*/ 63 w 116"/>
              <a:gd name="T7" fmla="*/ 57 h 235"/>
              <a:gd name="T8" fmla="*/ 66 w 116"/>
              <a:gd name="T9" fmla="*/ 48 h 235"/>
              <a:gd name="T10" fmla="*/ 59 w 116"/>
              <a:gd name="T11" fmla="*/ 0 h 235"/>
              <a:gd name="T12" fmla="*/ 52 w 116"/>
              <a:gd name="T13" fmla="*/ 48 h 235"/>
              <a:gd name="T14" fmla="*/ 56 w 116"/>
              <a:gd name="T15" fmla="*/ 58 h 235"/>
              <a:gd name="T16" fmla="*/ 51 w 116"/>
              <a:gd name="T17" fmla="*/ 64 h 235"/>
              <a:gd name="T18" fmla="*/ 42 w 116"/>
              <a:gd name="T19" fmla="*/ 65 h 235"/>
              <a:gd name="T20" fmla="*/ 2 w 116"/>
              <a:gd name="T21" fmla="*/ 93 h 235"/>
              <a:gd name="T22" fmla="*/ 48 w 116"/>
              <a:gd name="T23" fmla="*/ 77 h 235"/>
              <a:gd name="T24" fmla="*/ 54 w 116"/>
              <a:gd name="T25" fmla="*/ 71 h 235"/>
              <a:gd name="T26" fmla="*/ 56 w 116"/>
              <a:gd name="T27" fmla="*/ 72 h 235"/>
              <a:gd name="T28" fmla="*/ 50 w 116"/>
              <a:gd name="T29" fmla="*/ 235 h 235"/>
              <a:gd name="T30" fmla="*/ 71 w 116"/>
              <a:gd name="T31" fmla="*/ 235 h 235"/>
              <a:gd name="T32" fmla="*/ 66 w 116"/>
              <a:gd name="T33" fmla="*/ 73 h 235"/>
              <a:gd name="T34" fmla="*/ 69 w 116"/>
              <a:gd name="T35" fmla="*/ 78 h 235"/>
              <a:gd name="T36" fmla="*/ 115 w 116"/>
              <a:gd name="T37" fmla="*/ 95 h 235"/>
              <a:gd name="T38" fmla="*/ 78 w 116"/>
              <a:gd name="T39" fmla="*/ 67 h 235"/>
              <a:gd name="T40" fmla="*/ 59 w 116"/>
              <a:gd name="T41" fmla="*/ 70 h 235"/>
              <a:gd name="T42" fmla="*/ 54 w 116"/>
              <a:gd name="T43" fmla="*/ 65 h 235"/>
              <a:gd name="T44" fmla="*/ 59 w 116"/>
              <a:gd name="T45" fmla="*/ 59 h 235"/>
              <a:gd name="T46" fmla="*/ 65 w 116"/>
              <a:gd name="T47" fmla="*/ 65 h 235"/>
              <a:gd name="T48" fmla="*/ 59 w 116"/>
              <a:gd name="T49" fmla="*/ 7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16" h="235">
                <a:moveTo>
                  <a:pt x="78" y="67"/>
                </a:moveTo>
                <a:cubicBezTo>
                  <a:pt x="77" y="67"/>
                  <a:pt x="77" y="67"/>
                  <a:pt x="77" y="65"/>
                </a:cubicBezTo>
                <a:cubicBezTo>
                  <a:pt x="77" y="60"/>
                  <a:pt x="73" y="57"/>
                  <a:pt x="69" y="57"/>
                </a:cubicBezTo>
                <a:cubicBezTo>
                  <a:pt x="63" y="57"/>
                  <a:pt x="63" y="57"/>
                  <a:pt x="63" y="57"/>
                </a:cubicBezTo>
                <a:cubicBezTo>
                  <a:pt x="66" y="48"/>
                  <a:pt x="66" y="48"/>
                  <a:pt x="66" y="48"/>
                </a:cubicBezTo>
                <a:cubicBezTo>
                  <a:pt x="66" y="48"/>
                  <a:pt x="62" y="0"/>
                  <a:pt x="59" y="0"/>
                </a:cubicBezTo>
                <a:cubicBezTo>
                  <a:pt x="56" y="0"/>
                  <a:pt x="52" y="48"/>
                  <a:pt x="52" y="48"/>
                </a:cubicBezTo>
                <a:cubicBezTo>
                  <a:pt x="56" y="58"/>
                  <a:pt x="56" y="58"/>
                  <a:pt x="56" y="58"/>
                </a:cubicBezTo>
                <a:cubicBezTo>
                  <a:pt x="53" y="59"/>
                  <a:pt x="52" y="61"/>
                  <a:pt x="51" y="64"/>
                </a:cubicBezTo>
                <a:cubicBezTo>
                  <a:pt x="42" y="65"/>
                  <a:pt x="42" y="65"/>
                  <a:pt x="42" y="65"/>
                </a:cubicBezTo>
                <a:cubicBezTo>
                  <a:pt x="42" y="65"/>
                  <a:pt x="0" y="90"/>
                  <a:pt x="2" y="93"/>
                </a:cubicBezTo>
                <a:cubicBezTo>
                  <a:pt x="3" y="96"/>
                  <a:pt x="48" y="77"/>
                  <a:pt x="48" y="77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5" y="72"/>
                  <a:pt x="56" y="72"/>
                </a:cubicBezTo>
                <a:cubicBezTo>
                  <a:pt x="56" y="72"/>
                  <a:pt x="50" y="235"/>
                  <a:pt x="50" y="235"/>
                </a:cubicBezTo>
                <a:cubicBezTo>
                  <a:pt x="71" y="235"/>
                  <a:pt x="71" y="235"/>
                  <a:pt x="71" y="235"/>
                </a:cubicBezTo>
                <a:cubicBezTo>
                  <a:pt x="66" y="73"/>
                  <a:pt x="66" y="73"/>
                  <a:pt x="66" y="73"/>
                </a:cubicBezTo>
                <a:cubicBezTo>
                  <a:pt x="69" y="78"/>
                  <a:pt x="69" y="78"/>
                  <a:pt x="69" y="78"/>
                </a:cubicBezTo>
                <a:cubicBezTo>
                  <a:pt x="69" y="78"/>
                  <a:pt x="113" y="98"/>
                  <a:pt x="115" y="95"/>
                </a:cubicBezTo>
                <a:cubicBezTo>
                  <a:pt x="116" y="92"/>
                  <a:pt x="85" y="72"/>
                  <a:pt x="78" y="67"/>
                </a:cubicBezTo>
                <a:close/>
                <a:moveTo>
                  <a:pt x="59" y="70"/>
                </a:moveTo>
                <a:cubicBezTo>
                  <a:pt x="56" y="70"/>
                  <a:pt x="54" y="68"/>
                  <a:pt x="54" y="65"/>
                </a:cubicBezTo>
                <a:cubicBezTo>
                  <a:pt x="54" y="61"/>
                  <a:pt x="56" y="59"/>
                  <a:pt x="59" y="59"/>
                </a:cubicBezTo>
                <a:cubicBezTo>
                  <a:pt x="63" y="59"/>
                  <a:pt x="65" y="61"/>
                  <a:pt x="65" y="65"/>
                </a:cubicBezTo>
                <a:cubicBezTo>
                  <a:pt x="65" y="68"/>
                  <a:pt x="63" y="70"/>
                  <a:pt x="59" y="7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2768" y="1326956"/>
            <a:ext cx="12984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Major Trends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900475" y="883405"/>
            <a:ext cx="1138453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Challenges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9213" y="4076413"/>
            <a:ext cx="2871506" cy="2405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Aging network / infrastructure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05300" y="4377589"/>
            <a:ext cx="4435418" cy="2554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Retiring work force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5300" y="1895327"/>
            <a:ext cx="1307593" cy="1643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Insufficient forecasting accuracy</a:t>
            </a:r>
          </a:p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Systems not designed for distributed generation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05300" y="5964926"/>
            <a:ext cx="6008369" cy="182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Security threats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05300" y="3582816"/>
            <a:ext cx="4435418" cy="3440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Unpredictable net load (solar, EV</a:t>
            </a: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marL="1588" algn="ctr" fontAlgn="base">
              <a:lnSpc>
                <a:spcPct val="106000"/>
              </a:lnSpc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Incorporation of storage ability</a:t>
            </a:r>
            <a:endParaRPr lang="en-US" sz="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05300" y="4789430"/>
            <a:ext cx="1307593" cy="3533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800" b="1" dirty="0">
                <a:solidFill>
                  <a:srgbClr val="000000"/>
                </a:solidFill>
                <a:cs typeface="Arial" charset="0"/>
              </a:rPr>
              <a:t>Risk of achieving adequate returns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9212" y="1892562"/>
            <a:ext cx="1307593" cy="12680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45720" rIns="45720" rtlCol="0" anchor="ctr">
            <a:noAutofit/>
          </a:bodyPr>
          <a:lstStyle>
            <a:defPPr>
              <a:defRPr lang="en-US"/>
            </a:defPPr>
            <a:lvl1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  <a:defRPr sz="1000">
                <a:solidFill>
                  <a:srgbClr val="000000"/>
                </a:solidFill>
                <a:cs typeface="Arial" charset="0"/>
              </a:defRPr>
            </a:lvl1pPr>
          </a:lstStyle>
          <a:p>
            <a:r>
              <a:rPr lang="en-US" b="1" dirty="0"/>
              <a:t>Capacity constraints from new power flows</a:t>
            </a:r>
          </a:p>
          <a:p>
            <a:r>
              <a:rPr lang="en-US" b="1" dirty="0"/>
              <a:t>Less capability with which to balance system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9212" y="4804117"/>
            <a:ext cx="1307593" cy="3533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800" b="1" dirty="0">
                <a:solidFill>
                  <a:srgbClr val="000000"/>
                </a:solidFill>
                <a:cs typeface="Arial" charset="0"/>
              </a:rPr>
              <a:t>Siting permission for new lines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3123" y="2627538"/>
            <a:ext cx="1307595" cy="9116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Two-way power</a:t>
            </a:r>
          </a:p>
          <a:p>
            <a:pPr marL="1588" algn="ctr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Voltage stability</a:t>
            </a:r>
          </a:p>
          <a:p>
            <a:pPr marL="1588" algn="ctr" fontAlgn="base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Lack of visibility and control</a:t>
            </a:r>
            <a:endParaRPr lang="en-US" sz="9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33123" y="4780048"/>
            <a:ext cx="1307595" cy="4185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Small players lack funding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05300" y="5567038"/>
            <a:ext cx="4435418" cy="210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Data management and analytics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97036" y="3380659"/>
            <a:ext cx="1270912" cy="581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Managing net load in context of price variation</a:t>
            </a:r>
            <a:endParaRPr lang="en-US" sz="8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997035" y="4057157"/>
            <a:ext cx="1238723" cy="581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1000" b="1" dirty="0">
                <a:solidFill>
                  <a:srgbClr val="000000"/>
                </a:solidFill>
                <a:cs typeface="Arial" charset="0"/>
              </a:rPr>
              <a:t>Mitigating potential cost of outages</a:t>
            </a:r>
            <a:endParaRPr lang="en-US" sz="9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69212" y="5220366"/>
            <a:ext cx="2871506" cy="2391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>
                <a:solidFill>
                  <a:srgbClr val="000000"/>
                </a:solidFill>
                <a:cs typeface="Arial" charset="0"/>
              </a:rPr>
              <a:t>Capital project demand exceeds funding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97035" y="5549392"/>
            <a:ext cx="1270913" cy="3850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/>
          <a:p>
            <a:pPr marL="1588" algn="ctr" fontAlgn="base">
              <a:lnSpc>
                <a:spcPct val="106000"/>
              </a:lnSpc>
              <a:spcBef>
                <a:spcPct val="80000"/>
              </a:spcBef>
              <a:spcAft>
                <a:spcPct val="0"/>
              </a:spcAft>
              <a:buClr>
                <a:srgbClr val="000000"/>
              </a:buClr>
              <a:buSzPct val="80000"/>
            </a:pPr>
            <a:r>
              <a:rPr lang="en-US" sz="900" b="1" dirty="0" smtClean="0">
                <a:solidFill>
                  <a:srgbClr val="000000"/>
                </a:solidFill>
                <a:cs typeface="Arial" charset="0"/>
              </a:rPr>
              <a:t>Increased customer engagement</a:t>
            </a:r>
            <a:endParaRPr lang="en-US" sz="8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Screen Small US07 3May11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tx1"/>
          </a:solidFill>
        </a:ln>
      </a:spPr>
      <a:bodyPr lIns="45720" tIns="45720" rIns="45720" rtlCol="0" anchor="ctr"/>
      <a:lstStyle>
        <a:defPPr algn="ctr">
          <a:defRPr sz="1800" b="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Bef>
            <a:spcPts val="600"/>
          </a:spcBef>
          <a:defRPr sz="18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B4D099127184BA2C0B4BAA1A80F4E" ma:contentTypeVersion="1" ma:contentTypeDescription="Create a new document." ma:contentTypeScope="" ma:versionID="b0c6b7b0adcbec23cf24c3e3cce1a940">
  <xsd:schema xmlns:xsd="http://www.w3.org/2001/XMLSchema" xmlns:xs="http://www.w3.org/2001/XMLSchema" xmlns:p="http://schemas.microsoft.com/office/2006/metadata/properties" xmlns:ns3="230e9df3-be65-4c73-a93b-d1236ebd677e" xmlns:ns4="65ab03f5-b168-4bac-b563-a3cbdbfa0c4a" targetNamespace="http://schemas.microsoft.com/office/2006/metadata/properties" ma:root="true" ma:fieldsID="0fa80f5b0fcab36c7fac3fd294300f1a" ns3:_="" ns4:_="">
    <xsd:import namespace="230e9df3-be65-4c73-a93b-d1236ebd677e"/>
    <xsd:import namespace="65ab03f5-b168-4bac-b563-a3cbdbfa0c4a"/>
    <xsd:element name="properties">
      <xsd:complexType>
        <xsd:sequence>
          <xsd:element name="documentManagement">
            <xsd:complexType>
              <xsd:all>
                <xsd:element ref="ns3:TaxKeywordTaxHTField" minOccurs="0"/>
                <xsd:element ref="ns3:TaxCatchAll" minOccurs="0"/>
                <xsd:element ref="ns3:TaxCatchAllLabe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Enterprise Keywords" ma:fieldId="{23f27201-bee3-471e-b2e7-b64fd8b7ca38}" ma:taxonomyMulti="true" ma:sspId="e385fb40-52d4-4fae-9c5b-3e8ff8a5878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792a404-266d-44b5-984c-72de8bf52fca}" ma:internalName="TaxCatchAll" ma:showField="CatchAllData" ma:web="65ab03f5-b168-4bac-b563-a3cbdbfa0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792a404-266d-44b5-984c-72de8bf52fca}" ma:internalName="TaxCatchAllLabel" ma:readOnly="true" ma:showField="CatchAllDataLabel" ma:web="65ab03f5-b168-4bac-b563-a3cbdbfa0c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b03f5-b168-4bac-b563-a3cbdbfa0c4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230e9df3-be65-4c73-a93b-d1236ebd677e">
      <Terms xmlns="http://schemas.microsoft.com/office/infopath/2007/PartnerControls"/>
    </TaxKeywordTaxHTField>
    <TaxCatchAll xmlns="230e9df3-be65-4c73-a93b-d1236ebd677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9590E2-57A1-4402-A5FC-CD9EB383A0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e9df3-be65-4c73-a93b-d1236ebd677e"/>
    <ds:schemaRef ds:uri="65ab03f5-b168-4bac-b563-a3cbdbfa0c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DAC50D-CA25-4733-93C8-E101435E8276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5ab03f5-b168-4bac-b563-a3cbdbfa0c4a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230e9df3-be65-4c73-a93b-d1236ebd677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90B5B86-8EED-40E3-96AF-7E3FC7621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478</Words>
  <Application>Microsoft Office PowerPoint</Application>
  <PresentationFormat>Widescreen</PresentationFormat>
  <Paragraphs>75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Deloitte Screen Small US07 3May11</vt:lpstr>
      <vt:lpstr>think-cell Slide</vt:lpstr>
      <vt:lpstr>Speaking with you today </vt:lpstr>
      <vt:lpstr>Oil and Gas Current Trends and Implications</vt:lpstr>
      <vt:lpstr>Power and Utilities Current Trends and Implications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Hacks and Attacks: Responding and Managing Attacks from the Internet (Crisis Management)</dc:title>
  <dc:creator>Casiya Thaniel (LCA)</dc:creator>
  <cp:lastModifiedBy>Savage, Colette</cp:lastModifiedBy>
  <cp:revision>83</cp:revision>
  <cp:lastPrinted>2015-09-18T00:40:36Z</cp:lastPrinted>
  <dcterms:created xsi:type="dcterms:W3CDTF">2015-09-07T21:36:15Z</dcterms:created>
  <dcterms:modified xsi:type="dcterms:W3CDTF">2016-09-21T15:44:07Z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0x010100823B4D099127184BA2C0B4BAA1A80F4E</vt:lpwstr>
  </property>
</Properties>
</file>