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57" r:id="rId4"/>
    <p:sldId id="258" r:id="rId5"/>
    <p:sldId id="264" r:id="rId6"/>
    <p:sldId id="265" r:id="rId7"/>
    <p:sldId id="259" r:id="rId8"/>
    <p:sldId id="260" r:id="rId9"/>
    <p:sldId id="266" r:id="rId10"/>
    <p:sldId id="267" r:id="rId11"/>
    <p:sldId id="263" r:id="rId12"/>
    <p:sldId id="261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20476E56-7133-4524-AB20-130BEF2FDAF5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BB5336CF-3D15-4373-B7BE-94E49F7F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3B025EE-B0CB-4C37-A5E5-A7DA3DC51B8E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FD056EB0-D170-4C11-B196-22C14E9F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0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General</a:t>
            </a:r>
            <a:r>
              <a:rPr lang="en-US" baseline="0" smtClean="0"/>
              <a:t> principle is no unfair or deceptive acts or practices – underlying consumer protection rules apply.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9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5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3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D056EB0-D170-4C11-B196-22C14E9F59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395DEF7-00AB-4DF0-98CB-4BA43B74B162}" type="datetime1">
              <a:rPr lang="en-US" smtClean="0"/>
              <a:t>9/2/2016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31DDA6F8-5CD4-429C-ADCD-34014B217670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98465E53-B9AB-43C5-B593-7354ECFC0DB7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74638" y="2133599"/>
            <a:ext cx="7415212" cy="4042832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defPPr>
              <a:defRPr kern="1200" smtId="4294967295"/>
            </a:defPPr>
          </a:lstStyle>
          <a:p>
            <a:fld id="{C2AE4119-BA1E-486F-BA70-B37524E21A07}" type="datetime1">
              <a:rPr lang="en-US" smtClean="0"/>
              <a:t>9/2/2016</a:t>
            </a:fld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defPPr>
              <a:defRPr kern="1200" smtId="4294967295"/>
            </a:defPPr>
          </a:lstStyle>
          <a:p>
            <a:fld id="{5698A34F-157D-4FC3-B6AE-341A8B909D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3916" y="1511808"/>
            <a:ext cx="7415974" cy="341376"/>
          </a:xfrm>
        </p:spPr>
        <p:txBody>
          <a:bodyPr tIns="0"/>
          <a:lstStyle>
            <a:defPPr>
              <a:defRPr kern="1200" smtId="4294967295"/>
            </a:defPPr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add 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74638" y="24384"/>
            <a:ext cx="7415212" cy="389467"/>
          </a:xfrm>
        </p:spPr>
        <p:txBody>
          <a:bodyPr anchor="b" anchorCtr="0"/>
          <a:lstStyle>
            <a:defPPr>
              <a:defRPr kern="1200" smtId="4294967295"/>
            </a:defPPr>
            <a:lvl1pPr marL="0" indent="0">
              <a:buNone/>
              <a:defRPr sz="11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Add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9943190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3CF9F514-C02E-4146-A35E-37CE52675744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defPPr>
              <a:defRPr kern="1200" smtId="4294967295"/>
            </a:defPPr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defPPr>
              <a:defRPr kern="1200" smtId="4294967295"/>
            </a:defPPr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C1BE49-4D85-4B51-8592-FDDAF634D8B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C4CF5A2-39A1-4ED0-B941-DF1275D7E2FA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defPPr>
              <a:defRPr kern="1200" smtId="4294967295"/>
            </a:defPPr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9BA77CF-6D88-48B0-864B-3F410518E8C6}" type="datetime1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8F31413B-AD81-4F84-B49C-AADEED18E3AF}" type="datetime1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28DF284-1707-40DE-A8FC-05CA776DB978}" type="datetime1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defPPr>
              <a:defRPr kern="1200" smtId="4294967295"/>
            </a:defPPr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AEAD602D-5F0F-4937-95FE-ABEA840D7968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defPPr>
              <a:defRPr kern="1200" smtId="4294967295"/>
            </a:defPPr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defPPr>
              <a:defRPr kern="1200" smtId="4294967295"/>
            </a:defPPr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defPPr>
              <a:defRPr kern="1200" smtId="4294967295"/>
            </a:defPPr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07EB0AED-7B14-4EF8-8895-C3C69499B05E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kern="1200" smtId="4294967295"/>
            </a:defPPr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8C3EBAD-320A-4E1C-9FB1-5927100AA54D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kern="1200" smtId="4294967295"/>
            </a:defPPr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The 10 Marketing / Advertising Issues Every Lawyer Should Know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kern="1200" smtId="4294967295"/>
            </a:defPPr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dt="0"/>
  <p:txStyles>
    <p:titleStyle>
      <a:defPPr>
        <a:defRPr kern="1200" smtId="4294967295"/>
      </a:defPPr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defPPr>
        <a:defRPr kern="1200" smtId="4294967295"/>
      </a:defPPr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z="6600" smtClean="0"/>
              <a:t>The 10 Marketing &amp; Advertising Issues Every Lawyer Should Know</a:t>
            </a:r>
            <a:endParaRPr lang="en-US" sz="6600"/>
          </a:p>
        </p:txBody>
      </p:sp>
      <p:pic>
        <p:nvPicPr>
          <p:cNvPr id="7" name="Picture 6" descr="banner4-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4953000"/>
            <a:ext cx="5943600" cy="1306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0" y="6356350"/>
            <a:ext cx="8991600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15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0500" y="2209800"/>
            <a:ext cx="5791200" cy="30480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r>
              <a:rPr lang="en-US" b="1" smtClean="0"/>
              <a:t>Proximity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Information in close proximity to claim it qualifies?</a:t>
            </a:r>
            <a:r>
              <a:rPr lang="en-US" sz="1200" smtClean="0"/>
              <a:t>  </a:t>
            </a:r>
          </a:p>
          <a:p>
            <a:r>
              <a:rPr lang="en-US" b="1" smtClean="0"/>
              <a:t>Placement</a:t>
            </a:r>
          </a:p>
          <a:p>
            <a:pPr lvl="1"/>
            <a:r>
              <a:rPr lang="en-US" sz="1200" smtClean="0"/>
              <a:t> </a:t>
            </a:r>
            <a:r>
              <a:rPr lang="en-US"/>
              <a:t>P</a:t>
            </a:r>
            <a:r>
              <a:rPr lang="en-US" smtClean="0"/>
              <a:t>lacement of information in location where consumers will be expected to look?  (hyperlinks &amp; pop-up disclosures).</a:t>
            </a:r>
          </a:p>
          <a:p>
            <a:r>
              <a:rPr lang="en-US" b="1" smtClean="0"/>
              <a:t>Prominence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Disclosure prominent enough to draw notice?  (e.g. size, color, graphics)</a:t>
            </a:r>
          </a:p>
          <a:p>
            <a:r>
              <a:rPr lang="en-US" b="1" smtClean="0"/>
              <a:t>Presentation </a:t>
            </a:r>
            <a:endParaRPr lang="en-US"/>
          </a:p>
          <a:p>
            <a:pPr lvl="1"/>
            <a:r>
              <a:rPr lang="en-US" smtClean="0"/>
              <a:t>Information presented in easy-to-understand format that does not contradict other messages presented with service.  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#7</a:t>
            </a:r>
            <a:br>
              <a:rPr lang="en-US" smtClean="0"/>
            </a:br>
            <a:r>
              <a:rPr lang="en-US" smtClean="0"/>
              <a:t>Dot.Com Disclosures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0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9219" name="Picture 3" descr="C:\Users\ochstid\AppData\Local\Microsoft\Windows\Temporary Internet Files\Content.IE5\D9SR8W1J\Internet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286000"/>
            <a:ext cx="3032125" cy="28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16559"/>
            <a:ext cx="8458200" cy="9048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kern="1200" smtId="4294967295"/>
            </a:defPPr>
          </a:lstStyle>
          <a:p>
            <a:pPr marL="342900" lvl="0" indent="-342900">
              <a:spcBef>
                <a:spcPct val="20000"/>
              </a:spcBef>
            </a:pPr>
            <a:r>
              <a:rPr lang="en-US" sz="240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Online </a:t>
            </a:r>
            <a:r>
              <a:rPr lang="en-US" sz="240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disclosures should be clear &amp; conspicuous</a:t>
            </a:r>
            <a:r>
              <a:rPr lang="en-US" sz="240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: </a:t>
            </a:r>
            <a:endParaRPr lang="en-US" sz="240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  <a:p>
            <a:pPr marL="342900" lvl="0" indent="-342900">
              <a:spcBef>
                <a:spcPct val="20000"/>
              </a:spcBef>
            </a:pPr>
            <a:endParaRPr lang="en-US" sz="240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6658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1" y="1981200"/>
            <a:ext cx="8853844" cy="43434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May be</a:t>
            </a:r>
            <a:r>
              <a:rPr lang="en-US" b="1" smtClean="0"/>
              <a:t> special rules </a:t>
            </a:r>
            <a:r>
              <a:rPr lang="en-US" smtClean="0"/>
              <a:t>or self regulatory guidelines for advertising /marketing</a:t>
            </a:r>
          </a:p>
          <a:p>
            <a:endParaRPr lang="en-US" b="1" smtClean="0"/>
          </a:p>
          <a:p>
            <a:r>
              <a:rPr lang="en-US" b="1" smtClean="0"/>
              <a:t>Financial Services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Financial Industry Regulatory Authority</a:t>
            </a:r>
          </a:p>
          <a:p>
            <a:pPr lvl="1"/>
            <a:r>
              <a:rPr lang="en-US" smtClean="0"/>
              <a:t>SEC Advertising Rules</a:t>
            </a:r>
          </a:p>
          <a:p>
            <a:pPr lvl="1"/>
            <a:r>
              <a:rPr lang="en-US" smtClean="0"/>
              <a:t> Municipal Securities Rulemaking Board </a:t>
            </a:r>
            <a:r>
              <a:rPr lang="en-US"/>
              <a:t>and </a:t>
            </a:r>
            <a:endParaRPr lang="en-US" smtClean="0"/>
          </a:p>
          <a:p>
            <a:pPr lvl="1"/>
            <a:r>
              <a:rPr lang="en-US" smtClean="0"/>
              <a:t>Securities Investor Protection Corporation </a:t>
            </a:r>
            <a:r>
              <a:rPr lang="en-US"/>
              <a:t>advertising rules</a:t>
            </a:r>
            <a:endParaRPr lang="en-US" smtClean="0"/>
          </a:p>
          <a:p>
            <a:endParaRPr lang="en-US" b="1" smtClean="0"/>
          </a:p>
          <a:p>
            <a:r>
              <a:rPr lang="en-US" b="1" smtClean="0"/>
              <a:t>Alcohol Beverage Industry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DISCUS Guidelines for Advertising and Marketing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6002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#9</a:t>
            </a:r>
            <a:br>
              <a:rPr lang="en-US" smtClean="0"/>
            </a:br>
            <a:r>
              <a:rPr lang="en-US" smtClean="0"/>
              <a:t>Highly Regulated Industries</a:t>
            </a:r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13619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11269" name="Picture 5" descr="C:\Users\ochstid\AppData\Local\Microsoft\Windows\Temporary Internet Files\Content.IE5\7Q819E3E\ban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048000"/>
            <a:ext cx="1574800" cy="14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4775784"/>
            <a:ext cx="2133600" cy="142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428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4638" y="2057400"/>
            <a:ext cx="8564562" cy="4119031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b="1" smtClean="0"/>
              <a:t>Joint marketing </a:t>
            </a:r>
            <a:r>
              <a:rPr lang="en-US" b="1"/>
              <a:t>i</a:t>
            </a:r>
            <a:r>
              <a:rPr lang="en-US" b="1" smtClean="0"/>
              <a:t>nitiatives </a:t>
            </a:r>
            <a:endParaRPr lang="en-US"/>
          </a:p>
          <a:p>
            <a:pPr lvl="1"/>
            <a:r>
              <a:rPr lang="en-US" smtClean="0"/>
              <a:t>Not for profit </a:t>
            </a:r>
            <a:r>
              <a:rPr lang="en-US"/>
              <a:t>o</a:t>
            </a:r>
            <a:r>
              <a:rPr lang="en-US" smtClean="0"/>
              <a:t>rganization and commercial </a:t>
            </a:r>
            <a:r>
              <a:rPr lang="en-US"/>
              <a:t>e</a:t>
            </a:r>
            <a:r>
              <a:rPr lang="en-US" smtClean="0"/>
              <a:t>ntities (commercial </a:t>
            </a:r>
            <a:r>
              <a:rPr lang="en-US"/>
              <a:t>c</a:t>
            </a:r>
            <a:r>
              <a:rPr lang="en-US" smtClean="0"/>
              <a:t>o-venturer </a:t>
            </a:r>
            <a:r>
              <a:rPr lang="en-US"/>
              <a:t>l</a:t>
            </a:r>
            <a:r>
              <a:rPr lang="en-US" smtClean="0"/>
              <a:t>aws)</a:t>
            </a:r>
          </a:p>
          <a:p>
            <a:r>
              <a:rPr lang="en-US" smtClean="0"/>
              <a:t>Use of “</a:t>
            </a:r>
            <a:r>
              <a:rPr lang="en-US" b="1"/>
              <a:t>n</a:t>
            </a:r>
            <a:r>
              <a:rPr lang="en-US" b="1" smtClean="0"/>
              <a:t>atura</a:t>
            </a:r>
            <a:r>
              <a:rPr lang="en-US" smtClean="0"/>
              <a:t>l” for consumer products</a:t>
            </a:r>
          </a:p>
          <a:p>
            <a:endParaRPr lang="en-US" b="1" smtClean="0"/>
          </a:p>
          <a:p>
            <a:r>
              <a:rPr lang="en-US" b="1" smtClean="0"/>
              <a:t>Celebrity </a:t>
            </a:r>
            <a:r>
              <a:rPr lang="en-US" b="1"/>
              <a:t>e</a:t>
            </a:r>
            <a:r>
              <a:rPr lang="en-US" b="1" smtClean="0"/>
              <a:t>ndorsements</a:t>
            </a:r>
          </a:p>
          <a:p>
            <a:endParaRPr lang="en-US" b="1" smtClean="0"/>
          </a:p>
          <a:p>
            <a:r>
              <a:rPr lang="en-US" b="1" smtClean="0"/>
              <a:t>Native </a:t>
            </a:r>
            <a:r>
              <a:rPr lang="en-US" b="1"/>
              <a:t>a</a:t>
            </a:r>
            <a:r>
              <a:rPr lang="en-US" b="1" smtClean="0"/>
              <a:t>dvertising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#10</a:t>
            </a:r>
            <a:br>
              <a:rPr lang="en-US" smtClean="0"/>
            </a:br>
            <a:r>
              <a:rPr lang="en-US" smtClean="0"/>
              <a:t>Marketing &amp; Ad Trends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0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79514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10245" name="Picture 5" descr="C:\Users\ochstid\AppData\Local\Microsoft\Windows\Temporary Internet Files\Content.IE5\NDODGL8T\tistory_com_20110616_1644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429000"/>
            <a:ext cx="4004732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82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Panel Presenters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>
            <a:defPPr>
              <a:defRPr kern="1200" smtId="4294967295"/>
            </a:defPPr>
          </a:lstStyle>
          <a:p>
            <a:pPr marL="0" indent="0">
              <a:buNone/>
            </a:pPr>
            <a:r>
              <a:rPr lang="en-US" smtClean="0"/>
              <a:t>Speakers:</a:t>
            </a:r>
          </a:p>
          <a:p>
            <a:r>
              <a:rPr lang="en-US" b="1" smtClean="0"/>
              <a:t>Tiffany Hall </a:t>
            </a:r>
            <a:r>
              <a:rPr lang="en-US"/>
              <a:t>, Vice President, Senior Managing </a:t>
            </a:r>
            <a:endParaRPr lang="en-US" smtClean="0"/>
          </a:p>
          <a:p>
            <a:pPr marL="0" indent="347663">
              <a:buNone/>
            </a:pPr>
            <a:r>
              <a:rPr lang="en-US" smtClean="0"/>
              <a:t>Counsel</a:t>
            </a:r>
            <a:r>
              <a:rPr lang="en-US"/>
              <a:t>, U.S. Markets at MasterCard</a:t>
            </a:r>
          </a:p>
          <a:p>
            <a:endParaRPr lang="en-US" smtClean="0"/>
          </a:p>
          <a:p>
            <a:r>
              <a:rPr lang="en-US" b="1" smtClean="0"/>
              <a:t>Karen </a:t>
            </a:r>
            <a:r>
              <a:rPr lang="en-US" b="1"/>
              <a:t>Ressmeyer</a:t>
            </a:r>
            <a:r>
              <a:rPr lang="en-US"/>
              <a:t>, Associate General Counsel, </a:t>
            </a:r>
            <a:endParaRPr lang="en-US" smtClean="0"/>
          </a:p>
          <a:p>
            <a:pPr marL="347663" indent="-347663">
              <a:buNone/>
            </a:pPr>
            <a:r>
              <a:rPr lang="en-US"/>
              <a:t>	</a:t>
            </a:r>
            <a:r>
              <a:rPr lang="en-US" smtClean="0"/>
              <a:t>Marketing &amp; Prime at Amazon</a:t>
            </a:r>
            <a:endParaRPr lang="en-US"/>
          </a:p>
          <a:p>
            <a:endParaRPr lang="en-US" smtClean="0"/>
          </a:p>
          <a:p>
            <a:r>
              <a:rPr lang="en-US" b="1" smtClean="0"/>
              <a:t>Cynthia Jon-Ubabuco</a:t>
            </a:r>
            <a:r>
              <a:rPr lang="en-US"/>
              <a:t>, Assistant General Counsel, </a:t>
            </a:r>
            <a:endParaRPr lang="en-US" smtClean="0"/>
          </a:p>
          <a:p>
            <a:pPr marL="347663" indent="-347663">
              <a:buNone/>
            </a:pPr>
            <a:r>
              <a:rPr lang="en-US"/>
              <a:t>	</a:t>
            </a:r>
            <a:r>
              <a:rPr lang="en-US" smtClean="0"/>
              <a:t>Director </a:t>
            </a:r>
            <a:r>
              <a:rPr lang="en-US"/>
              <a:t>- Enterprise Privacy at Bank of America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Moderator: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b="1" smtClean="0"/>
              <a:t>Danielle Ochs</a:t>
            </a:r>
            <a:r>
              <a:rPr lang="en-US" smtClean="0"/>
              <a:t>, Shareholder, </a:t>
            </a:r>
          </a:p>
          <a:p>
            <a:pPr marL="347663" indent="-347663">
              <a:buNone/>
            </a:pPr>
            <a:r>
              <a:rPr lang="en-US"/>
              <a:t>	</a:t>
            </a:r>
            <a:r>
              <a:rPr lang="en-US" smtClean="0"/>
              <a:t>Ogletree Deakins, P.C.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3067" y="1524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594" y="2624488"/>
            <a:ext cx="1015126" cy="101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857" y="3733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957" y="518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81038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3208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725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#1 </a:t>
            </a:r>
            <a:br>
              <a:rPr lang="en-US" smtClean="0"/>
            </a:br>
            <a:r>
              <a:rPr lang="en-US" smtClean="0"/>
              <a:t>Intellectual Property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629150"/>
          </a:xfrm>
        </p:spPr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 marL="0" indent="0" algn="r">
              <a:buNone/>
            </a:pPr>
            <a:r>
              <a:rPr lang="en-US" sz="2600" b="1" smtClean="0"/>
              <a:t>	The Big Three</a:t>
            </a:r>
          </a:p>
          <a:p>
            <a:pPr marL="0" indent="0" algn="r">
              <a:buNone/>
            </a:pPr>
            <a:endParaRPr lang="en-US" sz="2600" b="1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smtClean="0"/>
              <a:t>Copyright</a:t>
            </a:r>
          </a:p>
          <a:p>
            <a:pPr lvl="1" indent="-342900"/>
            <a:r>
              <a:rPr lang="en-US" sz="1700" smtClean="0"/>
              <a:t>Works of authorship, such as text, music, </a:t>
            </a:r>
            <a:br>
              <a:rPr lang="en-US" sz="1700" smtClean="0"/>
            </a:br>
            <a:r>
              <a:rPr lang="en-US" sz="1700" smtClean="0"/>
              <a:t>photos, and video.</a:t>
            </a:r>
          </a:p>
          <a:p>
            <a:pPr marL="457200" indent="-457200">
              <a:buFont typeface="+mj-lt"/>
              <a:buAutoNum type="arabicPeriod"/>
            </a:pPr>
            <a:endParaRPr lang="en-US" sz="2600" b="1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smtClean="0"/>
              <a:t>Trademark</a:t>
            </a:r>
          </a:p>
          <a:p>
            <a:pPr lvl="1"/>
            <a:r>
              <a:rPr lang="en-US" sz="1700" smtClean="0"/>
              <a:t>Word, symbol, phrase that distinguishes </a:t>
            </a:r>
            <a:br>
              <a:rPr lang="en-US" sz="1700" smtClean="0"/>
            </a:br>
            <a:r>
              <a:rPr lang="en-US" sz="1700" smtClean="0"/>
              <a:t>the source of a good or service.</a:t>
            </a:r>
          </a:p>
          <a:p>
            <a:pPr marL="457200" indent="-457200">
              <a:buFont typeface="+mj-lt"/>
              <a:buAutoNum type="arabicPeriod"/>
            </a:pPr>
            <a:endParaRPr lang="en-US" sz="2600" b="1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smtClean="0"/>
              <a:t>Right of Publicity</a:t>
            </a:r>
          </a:p>
          <a:p>
            <a:pPr lvl="1"/>
            <a:r>
              <a:rPr lang="en-US" smtClean="0"/>
              <a:t>Right of an individual to control                                        the commercial use of his or her name or likeness.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1604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3401" y="6356350"/>
            <a:ext cx="8001000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958" y="2514600"/>
            <a:ext cx="1098566" cy="1098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494" y="3905996"/>
            <a:ext cx="1297597" cy="1275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343" y="5181600"/>
            <a:ext cx="2245897" cy="10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805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#2 </a:t>
            </a:r>
            <a:br>
              <a:rPr lang="en-US" smtClean="0"/>
            </a:br>
            <a:r>
              <a:rPr lang="en-US" smtClean="0"/>
              <a:t>Direct Mail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4114800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lvl="0">
              <a:buNone/>
            </a:pPr>
            <a:endParaRPr lang="en-US" smtClean="0"/>
          </a:p>
          <a:p>
            <a:pPr lvl="0"/>
            <a:r>
              <a:rPr lang="en-US" smtClean="0"/>
              <a:t>No statutory opt out right or requirement under existing laws.</a:t>
            </a:r>
          </a:p>
          <a:p>
            <a:pPr lvl="0">
              <a:buNone/>
            </a:pPr>
            <a:endParaRPr lang="en-US" smtClean="0"/>
          </a:p>
          <a:p>
            <a:pPr lvl="0"/>
            <a:r>
              <a:rPr lang="en-US" smtClean="0"/>
              <a:t>“Nonmailable” matter.</a:t>
            </a:r>
          </a:p>
          <a:p>
            <a:pPr lvl="0">
              <a:buNone/>
            </a:pPr>
            <a:endParaRPr lang="en-US" smtClean="0"/>
          </a:p>
          <a:p>
            <a:pPr lvl="0"/>
            <a:r>
              <a:rPr lang="en-US"/>
              <a:t>C</a:t>
            </a:r>
            <a:r>
              <a:rPr lang="en-US" smtClean="0"/>
              <a:t>ompany-specific “Do Not Mail” representations.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21657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362200"/>
            <a:ext cx="3935310" cy="29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390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#3 </a:t>
            </a:r>
            <a:br>
              <a:rPr lang="en-US" smtClean="0"/>
            </a:br>
            <a:r>
              <a:rPr lang="en-US" smtClean="0"/>
              <a:t>Telemarketing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200" cy="4724400"/>
          </a:xfrm>
        </p:spPr>
        <p:txBody>
          <a:bodyPr>
            <a:noAutofit/>
          </a:bodyPr>
          <a:lstStyle>
            <a:defPPr>
              <a:defRPr kern="1200" smtId="4294967295"/>
            </a:defPPr>
          </a:lstStyle>
          <a:p>
            <a:pPr lvl="0">
              <a:spcBef>
                <a:spcPts val="1200"/>
              </a:spcBef>
            </a:pPr>
            <a:r>
              <a:rPr lang="en-US" smtClean="0"/>
              <a:t>Myriad laws &amp; regulations </a:t>
            </a:r>
          </a:p>
          <a:p>
            <a:pPr lvl="1">
              <a:spcBef>
                <a:spcPts val="1200"/>
              </a:spcBef>
            </a:pPr>
            <a:r>
              <a:rPr lang="en-US" smtClean="0"/>
              <a:t>TCPA, TCFAPA, TSR, state</a:t>
            </a:r>
          </a:p>
          <a:p>
            <a:pPr>
              <a:spcBef>
                <a:spcPts val="1200"/>
              </a:spcBef>
            </a:pPr>
            <a:r>
              <a:rPr lang="en-US" smtClean="0"/>
              <a:t>Do </a:t>
            </a:r>
            <a:r>
              <a:rPr lang="en-US"/>
              <a:t>n</a:t>
            </a:r>
            <a:r>
              <a:rPr lang="en-US" smtClean="0"/>
              <a:t>ot </a:t>
            </a:r>
            <a:r>
              <a:rPr lang="en-US"/>
              <a:t>c</a:t>
            </a:r>
            <a:r>
              <a:rPr lang="en-US" smtClean="0"/>
              <a:t>all </a:t>
            </a:r>
          </a:p>
          <a:p>
            <a:pPr lvl="1">
              <a:spcBef>
                <a:spcPts val="1200"/>
              </a:spcBef>
            </a:pPr>
            <a:r>
              <a:rPr lang="en-US"/>
              <a:t>F</a:t>
            </a:r>
            <a:r>
              <a:rPr lang="en-US" smtClean="0"/>
              <a:t>ederal, state, company-specific</a:t>
            </a:r>
          </a:p>
          <a:p>
            <a:pPr lvl="0">
              <a:spcBef>
                <a:spcPts val="1200"/>
              </a:spcBef>
            </a:pPr>
            <a:r>
              <a:rPr lang="en-US" smtClean="0"/>
              <a:t>Seller registration</a:t>
            </a:r>
          </a:p>
          <a:p>
            <a:pPr lvl="0">
              <a:spcBef>
                <a:spcPts val="1200"/>
              </a:spcBef>
            </a:pPr>
            <a:r>
              <a:rPr lang="en-US" smtClean="0"/>
              <a:t>Dialing </a:t>
            </a:r>
            <a:r>
              <a:rPr lang="en-US"/>
              <a:t>t</a:t>
            </a:r>
            <a:r>
              <a:rPr lang="en-US" smtClean="0"/>
              <a:t>echnology </a:t>
            </a:r>
            <a:r>
              <a:rPr lang="en-US"/>
              <a:t>r</a:t>
            </a:r>
            <a:r>
              <a:rPr lang="en-US" smtClean="0"/>
              <a:t>estrictions</a:t>
            </a:r>
          </a:p>
          <a:p>
            <a:pPr lvl="0">
              <a:spcBef>
                <a:spcPts val="1200"/>
              </a:spcBef>
            </a:pPr>
            <a:r>
              <a:rPr lang="en-US" smtClean="0"/>
              <a:t>Consent </a:t>
            </a:r>
            <a:r>
              <a:rPr lang="en-US"/>
              <a:t>r</a:t>
            </a:r>
            <a:r>
              <a:rPr lang="en-US" smtClean="0"/>
              <a:t>equirements</a:t>
            </a:r>
          </a:p>
          <a:p>
            <a:pPr lvl="0">
              <a:spcBef>
                <a:spcPts val="1200"/>
              </a:spcBef>
            </a:pPr>
            <a:r>
              <a:rPr lang="en-US" smtClean="0"/>
              <a:t>No abusive practices</a:t>
            </a:r>
          </a:p>
          <a:p>
            <a:pPr lvl="0">
              <a:spcBef>
                <a:spcPts val="1200"/>
              </a:spcBef>
            </a:pPr>
            <a:r>
              <a:rPr lang="en-US" smtClean="0"/>
              <a:t>Disclosure requirements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76200"/>
            <a:ext cx="176881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861506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787" y="1981200"/>
            <a:ext cx="37917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9710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#4 </a:t>
            </a:r>
            <a:br>
              <a:rPr lang="en-US" smtClean="0"/>
            </a:br>
            <a:r>
              <a:rPr lang="en-US" smtClean="0"/>
              <a:t>Contests &amp; Sweepstakes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kern="1200" smtId="4294967295"/>
            </a:defPPr>
          </a:lstStyle>
          <a:p>
            <a:pPr marL="0" indent="0">
              <a:buNone/>
            </a:pPr>
            <a:endParaRPr lang="en-US" sz="2800" b="1" smtClean="0"/>
          </a:p>
          <a:p>
            <a:pPr marL="0" indent="0">
              <a:buNone/>
            </a:pPr>
            <a:r>
              <a:rPr lang="en-US" smtClean="0"/>
              <a:t>Regulated by federal and state laws</a:t>
            </a:r>
            <a:br>
              <a:rPr lang="en-US" smtClean="0"/>
            </a:br>
            <a:endParaRPr lang="en-US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smtClean="0"/>
              <a:t>Sweepstakes </a:t>
            </a:r>
            <a:r>
              <a:rPr lang="en-US" smtClean="0"/>
              <a:t>= Chance based</a:t>
            </a:r>
            <a:br>
              <a:rPr lang="en-US" smtClean="0"/>
            </a:br>
            <a:endParaRPr lang="en-US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smtClean="0"/>
              <a:t>Contests </a:t>
            </a:r>
            <a:r>
              <a:rPr lang="en-US" smtClean="0"/>
              <a:t>= Skill based</a:t>
            </a:r>
            <a:r>
              <a:rPr lang="en-US" b="1" smtClean="0"/>
              <a:t/>
            </a:r>
            <a:br>
              <a:rPr lang="en-US" b="1" smtClean="0"/>
            </a:br>
            <a:endParaRPr lang="en-US" b="1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smtClean="0"/>
              <a:t>Lottery </a:t>
            </a:r>
            <a:r>
              <a:rPr lang="en-US" smtClean="0"/>
              <a:t>= Prize + Chance + Consideration - </a:t>
            </a:r>
            <a:r>
              <a:rPr lang="en-US" b="1" smtClean="0"/>
              <a:t>Must remove 1 of the 3 elements.</a:t>
            </a:r>
            <a:endParaRPr lang="en-US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0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5124" name="Picture 4" descr="C:\Users\ochstid\AppData\Local\Microsoft\Windows\Temporary Internet Files\Content.IE5\UVFXI6UM\contest-winn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048" y="267561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685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274638" y="2057400"/>
            <a:ext cx="8488362" cy="4419600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Valuable marketing tool.</a:t>
            </a:r>
          </a:p>
          <a:p>
            <a:r>
              <a:rPr lang="en-US" smtClean="0"/>
              <a:t>Compliance triggered when brand /company distributes emails to consumers.</a:t>
            </a:r>
          </a:p>
          <a:p>
            <a:r>
              <a:rPr lang="en-US" b="1" smtClean="0"/>
              <a:t>What is required?</a:t>
            </a:r>
            <a:endParaRPr lang="en-US" b="1"/>
          </a:p>
          <a:p>
            <a:pPr lvl="1"/>
            <a:r>
              <a:rPr lang="en-US" smtClean="0"/>
              <a:t>Headers must be clear and accurate</a:t>
            </a:r>
          </a:p>
          <a:p>
            <a:pPr lvl="1"/>
            <a:r>
              <a:rPr lang="en-US" smtClean="0"/>
              <a:t>Subject lines must not be deceptive</a:t>
            </a:r>
          </a:p>
          <a:p>
            <a:pPr lvl="1"/>
            <a:r>
              <a:rPr lang="en-US" smtClean="0"/>
              <a:t>The message must be clearly identified as an ad</a:t>
            </a:r>
          </a:p>
          <a:p>
            <a:pPr lvl="1"/>
            <a:r>
              <a:rPr lang="en-US" smtClean="0"/>
              <a:t>The location of the sender should be noted in ad</a:t>
            </a:r>
          </a:p>
          <a:p>
            <a:pPr lvl="1"/>
            <a:r>
              <a:rPr lang="en-US" smtClean="0"/>
              <a:t>Provide an opt out/unsubscribe option</a:t>
            </a:r>
          </a:p>
          <a:p>
            <a:r>
              <a:rPr lang="en-US" b="1" smtClean="0"/>
              <a:t>Ongoing Compliance</a:t>
            </a:r>
          </a:p>
          <a:p>
            <a:pPr lvl="1"/>
            <a:r>
              <a:rPr lang="en-US" sz="1600" smtClean="0"/>
              <a:t>Recipient list opt out maintenance</a:t>
            </a:r>
          </a:p>
          <a:p>
            <a:pPr lvl="1"/>
            <a:r>
              <a:rPr lang="en-US" sz="1600" smtClean="0"/>
              <a:t>Hiring third parties to handle email marketing for your business</a:t>
            </a:r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#5 </a:t>
            </a:r>
            <a:br>
              <a:rPr lang="en-US" smtClean="0"/>
            </a:br>
            <a:r>
              <a:rPr lang="en-US" smtClean="0"/>
              <a:t>Email Marketing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0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9101" y="3200399"/>
            <a:ext cx="2656299" cy="17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066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1752600"/>
            <a:ext cx="8610600" cy="4495800"/>
          </a:xfrm>
        </p:spPr>
        <p:txBody>
          <a:bodyPr>
            <a:normAutofit fontScale="92500" lnSpcReduction="10000"/>
          </a:bodyPr>
          <a:lstStyle>
            <a:defPPr>
              <a:defRPr kern="1200" smtId="4294967295"/>
            </a:defPPr>
          </a:lstStyle>
          <a:p>
            <a:endParaRPr lang="en-US" smtClean="0"/>
          </a:p>
          <a:p>
            <a:r>
              <a:rPr lang="en-US" sz="2600" b="1" smtClean="0"/>
              <a:t>Autodialer Technology </a:t>
            </a:r>
          </a:p>
          <a:p>
            <a:pPr lvl="1"/>
            <a:r>
              <a:rPr lang="en-US" sz="1700"/>
              <a:t>U</a:t>
            </a:r>
            <a:r>
              <a:rPr lang="en-US" sz="1700" smtClean="0"/>
              <a:t>se of to dial cell phones prohibited without prior express written consent</a:t>
            </a:r>
          </a:p>
          <a:p>
            <a:pPr lvl="1"/>
            <a:r>
              <a:rPr lang="en-US" sz="1700" smtClean="0"/>
              <a:t>Definition of prior </a:t>
            </a:r>
            <a:r>
              <a:rPr lang="en-US" sz="1700"/>
              <a:t>e</a:t>
            </a:r>
            <a:r>
              <a:rPr lang="en-US" sz="1700" smtClean="0"/>
              <a:t>xpress </a:t>
            </a:r>
            <a:r>
              <a:rPr lang="en-US" sz="1700"/>
              <a:t>w</a:t>
            </a:r>
            <a:r>
              <a:rPr lang="en-US" sz="1700" smtClean="0"/>
              <a:t>ritten </a:t>
            </a:r>
            <a:r>
              <a:rPr lang="en-US" sz="1700"/>
              <a:t>c</a:t>
            </a:r>
            <a:r>
              <a:rPr lang="en-US" sz="1700" smtClean="0"/>
              <a:t>onsent</a:t>
            </a:r>
          </a:p>
          <a:p>
            <a:pPr lvl="1"/>
            <a:r>
              <a:rPr lang="en-US" sz="1700" smtClean="0"/>
              <a:t>What about on-demand </a:t>
            </a:r>
            <a:r>
              <a:rPr lang="en-US" sz="1700"/>
              <a:t>f</a:t>
            </a:r>
            <a:r>
              <a:rPr lang="en-US" sz="1700" smtClean="0"/>
              <a:t>ulfillment </a:t>
            </a:r>
            <a:r>
              <a:rPr lang="en-US" sz="1700"/>
              <a:t>m</a:t>
            </a:r>
            <a:r>
              <a:rPr lang="en-US" sz="1700" smtClean="0"/>
              <a:t>essages?</a:t>
            </a:r>
          </a:p>
          <a:p>
            <a:endParaRPr lang="en-US" sz="1700" smtClean="0"/>
          </a:p>
          <a:p>
            <a:r>
              <a:rPr lang="en-US" sz="2600" b="1" smtClean="0"/>
              <a:t>CTIA Shortcode Guidelines </a:t>
            </a:r>
          </a:p>
          <a:p>
            <a:pPr lvl="1"/>
            <a:r>
              <a:rPr lang="en-US" sz="1700" smtClean="0"/>
              <a:t>What’s a shortcode?</a:t>
            </a:r>
          </a:p>
          <a:p>
            <a:pPr lvl="1"/>
            <a:r>
              <a:rPr lang="en-US" sz="1700" smtClean="0"/>
              <a:t>Distinction between single &amp; recurring </a:t>
            </a:r>
            <a:r>
              <a:rPr lang="en-US" sz="1700"/>
              <a:t>p</a:t>
            </a:r>
            <a:r>
              <a:rPr lang="en-US" sz="1700" smtClean="0"/>
              <a:t>rogram</a:t>
            </a:r>
          </a:p>
          <a:p>
            <a:pPr lvl="1"/>
            <a:r>
              <a:rPr lang="en-US" sz="1700" smtClean="0"/>
              <a:t>Shortcode program </a:t>
            </a:r>
            <a:r>
              <a:rPr lang="en-US" sz="1700"/>
              <a:t>r</a:t>
            </a:r>
            <a:r>
              <a:rPr lang="en-US" sz="1700" smtClean="0"/>
              <a:t>equirements</a:t>
            </a:r>
          </a:p>
          <a:p>
            <a:pPr lvl="1"/>
            <a:r>
              <a:rPr lang="en-US" sz="1700" smtClean="0"/>
              <a:t>Message content requirements</a:t>
            </a:r>
          </a:p>
          <a:p>
            <a:pPr>
              <a:buNone/>
            </a:pPr>
            <a:endParaRPr lang="en-US" smtClean="0"/>
          </a:p>
          <a:p>
            <a:r>
              <a:rPr lang="en-US" smtClean="0"/>
              <a:t>Certain </a:t>
            </a:r>
            <a:r>
              <a:rPr lang="en-US" b="1" smtClean="0"/>
              <a:t>states impose greater restrictions</a:t>
            </a:r>
            <a:r>
              <a:rPr lang="en-US" smtClean="0"/>
              <a:t> on mobile marketing messages.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#6 </a:t>
            </a:r>
            <a:br>
              <a:rPr lang="en-US" smtClean="0"/>
            </a:br>
            <a:r>
              <a:rPr lang="en-US" smtClean="0"/>
              <a:t>Text Message Marketing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0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7171" name="Picture 3" descr="C:\Users\ochstid\AppData\Local\Microsoft\Windows\Temporary Internet Files\Content.IE5\7Q819E3E\AuxO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895600"/>
            <a:ext cx="2495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391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>
            <a:defPPr>
              <a:defRPr kern="1200" smtId="4294967295"/>
            </a:def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Advertisers and endorsers/influencers</a:t>
            </a:r>
            <a:br>
              <a:rPr lang="en-US" smtClean="0"/>
            </a:br>
            <a:r>
              <a:rPr lang="en-US" smtClean="0"/>
              <a:t>must disclose </a:t>
            </a:r>
            <a:r>
              <a:rPr lang="en-US" b="1" smtClean="0"/>
              <a:t>material connections             </a:t>
            </a:r>
            <a:r>
              <a:rPr lang="en-US" smtClean="0"/>
              <a:t>between them.</a:t>
            </a:r>
            <a:br>
              <a:rPr lang="en-US" smtClean="0"/>
            </a:br>
            <a:endParaRPr lang="en-US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b="1" smtClean="0"/>
              <a:t>Payment or other incentive </a:t>
            </a:r>
            <a:r>
              <a:rPr lang="en-US" smtClean="0"/>
              <a:t>(such as             money, a product, a gift, etc.)                            = material connection.</a:t>
            </a:r>
            <a:br>
              <a:rPr lang="en-US" smtClean="0"/>
            </a:br>
            <a:endParaRPr lang="en-US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mtClean="0"/>
              <a:t>Can use </a:t>
            </a:r>
            <a:r>
              <a:rPr lang="en-US" b="1" smtClean="0"/>
              <a:t>#ad</a:t>
            </a:r>
            <a:r>
              <a:rPr lang="en-US" smtClean="0"/>
              <a:t>, </a:t>
            </a:r>
            <a:r>
              <a:rPr lang="en-US" b="1" smtClean="0"/>
              <a:t>#sponsored</a:t>
            </a:r>
            <a:r>
              <a:rPr lang="en-US" smtClean="0"/>
              <a:t>,</a:t>
            </a:r>
            <a:br>
              <a:rPr lang="en-US" smtClean="0"/>
            </a:br>
            <a:r>
              <a:rPr lang="en-US" b="1" smtClean="0"/>
              <a:t>#sweepstakes</a:t>
            </a:r>
            <a:r>
              <a:rPr lang="en-US" smtClean="0"/>
              <a:t>, </a:t>
            </a:r>
            <a:r>
              <a:rPr lang="en-US" b="1" smtClean="0"/>
              <a:t>#advertisement </a:t>
            </a:r>
            <a:r>
              <a:rPr lang="en-US" smtClean="0"/>
              <a:t>to</a:t>
            </a:r>
            <a:br>
              <a:rPr lang="en-US" smtClean="0"/>
            </a:br>
            <a:r>
              <a:rPr lang="en-US" smtClean="0"/>
              <a:t>disclose connection.</a:t>
            </a:r>
            <a:endParaRPr lang="en-US" b="1" smtClean="0"/>
          </a:p>
          <a:p>
            <a:pPr>
              <a:buFont typeface="Courier New" panose="02070309020205020404" pitchFamily="49" charset="0"/>
              <a:buChar char="o"/>
            </a:pPr>
            <a:endParaRPr lang="en-US" sz="2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002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z="4800" smtClean="0"/>
              <a:t>#8</a:t>
            </a:r>
            <a:br>
              <a:rPr lang="en-US" sz="4800" smtClean="0"/>
            </a:br>
            <a:r>
              <a:rPr lang="en-US" smtClean="0"/>
              <a:t>Social Media Endorsements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525" y="0"/>
            <a:ext cx="1768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7875235" cy="365125"/>
          </a:xfrm>
        </p:spPr>
        <p:txBody>
          <a:bodyPr/>
          <a:lstStyle>
            <a:defPPr>
              <a:defRPr kern="1200" smtId="4294967295"/>
            </a:defPPr>
          </a:lstStyle>
          <a:p>
            <a:pPr algn="ctr"/>
            <a:r>
              <a:rPr lang="en-US" b="1" smtClean="0">
                <a:solidFill>
                  <a:schemeClr val="tx2"/>
                </a:solidFill>
              </a:rPr>
              <a:t>The 10 Marketing / Advertising Issues Every Lawyer Should Know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8196" name="Picture 4" descr="C:\Users\ochstid\AppData\Local\Microsoft\Windows\Temporary Internet Files\Content.IE5\HZKBORFB\social_media_networks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054" y="2438400"/>
            <a:ext cx="26188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675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1.7601 Service Pack 1"/>
  <p:tag name="AS_RELEASE_DATE" val="2015.10.05"/>
  <p:tag name="AS_TITLE" val="Aspose.Slides for .NET 4.0"/>
  <p:tag name="AS_VERSION" val="15.8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Arial"/>
        <a:cs typeface="Arial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527</Words>
  <Application>Microsoft Office PowerPoint</Application>
  <PresentationFormat>On-screen Show (4:3)</PresentationFormat>
  <Paragraphs>133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The 10 Marketing &amp; Advertising Issues Every Lawyer Should Know</vt:lpstr>
      <vt:lpstr>Panel Presenters</vt:lpstr>
      <vt:lpstr>#1  Intellectual Property</vt:lpstr>
      <vt:lpstr>#2  Direct Mail</vt:lpstr>
      <vt:lpstr>#3  Telemarketing</vt:lpstr>
      <vt:lpstr>#4  Contests &amp; Sweepstakes</vt:lpstr>
      <vt:lpstr>#5  Email Marketing</vt:lpstr>
      <vt:lpstr>#6  Text Message Marketing</vt:lpstr>
      <vt:lpstr>#8 Social Media Endorsements</vt:lpstr>
      <vt:lpstr>#7 Dot.Com Disclosures</vt:lpstr>
      <vt:lpstr>#9 Highly Regulated Industries</vt:lpstr>
      <vt:lpstr>#10 Marketing &amp; Ad Trends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2016-09-02T23:50:13Z</dcterms:modified>
</cp:coreProperties>
</file>