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6" r:id="rId5"/>
  </p:sldMasterIdLst>
  <p:notesMasterIdLst>
    <p:notesMasterId r:id="rId33"/>
  </p:notesMasterIdLst>
  <p:handoutMasterIdLst>
    <p:handoutMasterId r:id="rId34"/>
  </p:handoutMasterIdLst>
  <p:sldIdLst>
    <p:sldId id="320" r:id="rId6"/>
    <p:sldId id="350" r:id="rId7"/>
    <p:sldId id="404" r:id="rId8"/>
    <p:sldId id="405" r:id="rId9"/>
    <p:sldId id="406" r:id="rId10"/>
    <p:sldId id="407" r:id="rId11"/>
    <p:sldId id="408" r:id="rId12"/>
    <p:sldId id="409" r:id="rId13"/>
    <p:sldId id="410" r:id="rId14"/>
    <p:sldId id="411" r:id="rId15"/>
    <p:sldId id="412" r:id="rId16"/>
    <p:sldId id="413" r:id="rId17"/>
    <p:sldId id="370" r:id="rId18"/>
    <p:sldId id="355" r:id="rId19"/>
    <p:sldId id="396" r:id="rId20"/>
    <p:sldId id="397" r:id="rId21"/>
    <p:sldId id="398" r:id="rId22"/>
    <p:sldId id="402" r:id="rId23"/>
    <p:sldId id="399" r:id="rId24"/>
    <p:sldId id="403" r:id="rId25"/>
    <p:sldId id="371" r:id="rId26"/>
    <p:sldId id="360" r:id="rId27"/>
    <p:sldId id="401" r:id="rId28"/>
    <p:sldId id="394" r:id="rId29"/>
    <p:sldId id="361" r:id="rId30"/>
    <p:sldId id="343" r:id="rId31"/>
    <p:sldId id="324"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D80"/>
    <a:srgbClr val="5C3380"/>
    <a:srgbClr val="E61432"/>
    <a:srgbClr val="FFFFFF"/>
    <a:srgbClr val="FF8B2A"/>
    <a:srgbClr val="008BA6"/>
    <a:srgbClr val="0099B8"/>
    <a:srgbClr val="CA5B27"/>
    <a:srgbClr val="D44F1A"/>
    <a:srgbClr val="EBB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1" autoAdjust="0"/>
    <p:restoredTop sz="94568" autoAdjust="0"/>
  </p:normalViewPr>
  <p:slideViewPr>
    <p:cSldViewPr snapToGrid="0" showGuides="1">
      <p:cViewPr>
        <p:scale>
          <a:sx n="81" d="100"/>
          <a:sy n="81" d="100"/>
        </p:scale>
        <p:origin x="-810" y="-198"/>
      </p:cViewPr>
      <p:guideLst>
        <p:guide orient="horz" pos="2160"/>
        <p:guide orient="horz" pos="864"/>
        <p:guide pos="2880"/>
        <p:guide pos="234"/>
      </p:guideLst>
    </p:cSldViewPr>
  </p:slideViewPr>
  <p:outlineViewPr>
    <p:cViewPr>
      <p:scale>
        <a:sx n="33" d="100"/>
        <a:sy n="33" d="100"/>
      </p:scale>
      <p:origin x="0" y="35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183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7EF7660C-64A0-4BE9-9ED2-C0CDED4AB770}" type="datetimeFigureOut">
              <a:rPr lang="en-US"/>
              <a:pPr>
                <a:defRPr/>
              </a:pPr>
              <a:t>9/2/2016</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cs typeface="+mn-cs"/>
              </a:defRPr>
            </a:lvl1pPr>
          </a:lstStyle>
          <a:p>
            <a:pPr>
              <a:defRPr/>
            </a:pPr>
            <a:fld id="{4BCB0B2C-48E6-4692-A3C1-E5CFF666578A}" type="slidenum">
              <a:rPr lang="en-US"/>
              <a:pPr>
                <a:defRPr/>
              </a:pPr>
              <a:t>‹#›</a:t>
            </a:fld>
            <a:endParaRPr lang="en-US" dirty="0"/>
          </a:p>
        </p:txBody>
      </p:sp>
    </p:spTree>
    <p:extLst>
      <p:ext uri="{BB962C8B-B14F-4D97-AF65-F5344CB8AC3E}">
        <p14:creationId xmlns:p14="http://schemas.microsoft.com/office/powerpoint/2010/main" val="132038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dirty="0"/>
          </a:p>
        </p:txBody>
      </p:sp>
      <p:sp>
        <p:nvSpPr>
          <p:cNvPr id="7680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dirty="0"/>
          </a:p>
        </p:txBody>
      </p:sp>
      <p:sp>
        <p:nvSpPr>
          <p:cNvPr id="7680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7204648F-6CE7-4580-B8BC-C9360C6EE8DD}" type="slidenum">
              <a:rPr lang="en-US"/>
              <a:pPr>
                <a:defRPr/>
              </a:pPr>
              <a:t>‹#›</a:t>
            </a:fld>
            <a:endParaRPr lang="en-US" dirty="0"/>
          </a:p>
        </p:txBody>
      </p:sp>
    </p:spTree>
    <p:extLst>
      <p:ext uri="{BB962C8B-B14F-4D97-AF65-F5344CB8AC3E}">
        <p14:creationId xmlns:p14="http://schemas.microsoft.com/office/powerpoint/2010/main" val="1086131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57678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0972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91544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68205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96097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8071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929299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660143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3347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08757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940471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65478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22899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000549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286773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17009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24708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66917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25333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02552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15783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92844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50362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978883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Illustration">
    <p:spTree>
      <p:nvGrpSpPr>
        <p:cNvPr id="1" name=""/>
        <p:cNvGrpSpPr/>
        <p:nvPr/>
      </p:nvGrpSpPr>
      <p:grpSpPr>
        <a:xfrm>
          <a:off x="0" y="0"/>
          <a:ext cx="0" cy="0"/>
          <a:chOff x="0" y="0"/>
          <a:chExt cx="0" cy="0"/>
        </a:xfrm>
      </p:grpSpPr>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t>© 2015 Morgan, Lewis &amp; Bockius LLP</a:t>
            </a:r>
            <a:endParaRPr lang="en-US" sz="800" dirty="0"/>
          </a:p>
        </p:txBody>
      </p:sp>
      <p:pic>
        <p:nvPicPr>
          <p:cNvPr id="19" name="Picture 18" descr="CITY PANORAMA FINAL.jpg"/>
          <p:cNvPicPr>
            <a:picLocks noChangeAspect="1"/>
          </p:cNvPicPr>
          <p:nvPr userDrawn="1"/>
        </p:nvPicPr>
        <p:blipFill>
          <a:blip r:embed="rId2" cstate="print"/>
          <a:srcRect r="2494"/>
          <a:stretch>
            <a:fillRect/>
          </a:stretch>
        </p:blipFill>
        <p:spPr>
          <a:xfrm>
            <a:off x="0" y="4289914"/>
            <a:ext cx="9143999" cy="2568085"/>
          </a:xfrm>
          <a:prstGeom prst="rect">
            <a:avLst/>
          </a:prstGeom>
        </p:spPr>
      </p:pic>
      <p:sp>
        <p:nvSpPr>
          <p:cNvPr id="2" name="Title 1"/>
          <p:cNvSpPr>
            <a:spLocks noGrp="1"/>
          </p:cNvSpPr>
          <p:nvPr>
            <p:ph type="ctrTitle"/>
          </p:nvPr>
        </p:nvSpPr>
        <p:spPr>
          <a:xfrm>
            <a:off x="361949" y="1117599"/>
            <a:ext cx="6309360" cy="2557145"/>
          </a:xfrm>
        </p:spPr>
        <p:txBody>
          <a:bodyPr anchor="b" anchorCtr="0">
            <a:normAutofit/>
          </a:bodyPr>
          <a:lstStyle>
            <a:lvl1pPr>
              <a:lnSpc>
                <a:spcPct val="80000"/>
              </a:lnSpc>
              <a:defRPr sz="6000" b="0" i="0" cap="all">
                <a:solidFill>
                  <a:srgbClr val="5C3D80"/>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1949" y="3720465"/>
            <a:ext cx="6309360" cy="1371600"/>
          </a:xfrm>
        </p:spPr>
        <p:txBody>
          <a:bodyPr>
            <a:normAutofit/>
          </a:bodyPr>
          <a:lstStyle>
            <a:lvl1pPr marL="0" indent="0" algn="l">
              <a:spcAft>
                <a:spcPts val="0"/>
              </a:spcAft>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22" name="Group 7"/>
          <p:cNvGrpSpPr>
            <a:grpSpLocks noChangeAspect="1"/>
          </p:cNvGrpSpPr>
          <p:nvPr userDrawn="1"/>
        </p:nvGrpSpPr>
        <p:grpSpPr bwMode="black">
          <a:xfrm>
            <a:off x="365759" y="274319"/>
            <a:ext cx="2817388" cy="410965"/>
            <a:chOff x="838200" y="609600"/>
            <a:chExt cx="7835890" cy="1143000"/>
          </a:xfrm>
          <a:solidFill>
            <a:srgbClr val="000000"/>
          </a:solidFill>
        </p:grpSpPr>
        <p:sp>
          <p:nvSpPr>
            <p:cNvPr id="24"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57168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438275"/>
            <a:ext cx="4040188" cy="594360"/>
          </a:xfrm>
          <a:solidFill>
            <a:schemeClr val="accent6"/>
          </a:solidFill>
        </p:spPr>
        <p:txBody>
          <a:bodyPr anchor="b"/>
          <a:lstStyle>
            <a:lvl1pPr marL="57150" indent="0">
              <a:buNone/>
              <a:tabLst/>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 </a:t>
            </a:r>
          </a:p>
        </p:txBody>
      </p:sp>
      <p:sp>
        <p:nvSpPr>
          <p:cNvPr id="4" name="Content Placeholder 3"/>
          <p:cNvSpPr>
            <a:spLocks noGrp="1"/>
          </p:cNvSpPr>
          <p:nvPr>
            <p:ph sz="half" idx="2"/>
          </p:nvPr>
        </p:nvSpPr>
        <p:spPr>
          <a:xfrm>
            <a:off x="457200" y="2143125"/>
            <a:ext cx="4040188" cy="38195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38275"/>
            <a:ext cx="4041775" cy="594360"/>
          </a:xfrm>
          <a:solidFill>
            <a:schemeClr val="accent5"/>
          </a:solidFill>
        </p:spPr>
        <p:txBody>
          <a:bodyPr anchor="b"/>
          <a:lstStyle>
            <a:lvl1pPr marL="5715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43125"/>
            <a:ext cx="4041775" cy="38195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00"/>
          <p:cNvSpPr>
            <a:spLocks noGrp="1" noChangeArrowheads="1"/>
          </p:cNvSpPr>
          <p:nvPr>
            <p:ph type="sldNum" sz="quarter" idx="10"/>
          </p:nvPr>
        </p:nvSpPr>
        <p:spPr>
          <a:ln/>
        </p:spPr>
        <p:txBody>
          <a:bodyPr/>
          <a:lstStyle>
            <a:lvl1pPr>
              <a:defRPr/>
            </a:lvl1pPr>
          </a:lstStyle>
          <a:p>
            <a:pPr>
              <a:defRPr/>
            </a:pPr>
            <a:fld id="{239FF972-6058-4859-ADE8-D70EEBA9A665}" type="slidenum">
              <a:rPr lang="en-US" smtClean="0"/>
              <a:pPr>
                <a:defRPr/>
              </a:pPr>
              <a:t>‹#›</a:t>
            </a:fld>
            <a:endParaRPr lang="en-US" dirty="0"/>
          </a:p>
        </p:txBody>
      </p:sp>
    </p:spTree>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Month 00, 0000 (if needed)</a:t>
            </a:r>
            <a:endParaRPr lang="en-US" dirty="0"/>
          </a:p>
        </p:txBody>
      </p:sp>
      <p:sp>
        <p:nvSpPr>
          <p:cNvPr id="4" name="Footer Placeholder 3"/>
          <p:cNvSpPr>
            <a:spLocks noGrp="1"/>
          </p:cNvSpPr>
          <p:nvPr>
            <p:ph type="ftr" sz="quarter" idx="11"/>
          </p:nvPr>
        </p:nvSpPr>
        <p:spPr/>
        <p:txBody>
          <a:bodyPr/>
          <a:lstStyle/>
          <a:p>
            <a:r>
              <a:rPr lang="en-US" dirty="0" smtClean="0"/>
              <a:t>Footer (if needed)</a:t>
            </a:r>
            <a:endParaRPr lang="en-US" dirty="0"/>
          </a:p>
        </p:txBody>
      </p:sp>
      <p:sp>
        <p:nvSpPr>
          <p:cNvPr id="5" name="Slide Number Placeholder 4"/>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27443142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Month 00, 0000 (if needed)</a:t>
            </a:r>
            <a:endParaRPr lang="en-US" dirty="0"/>
          </a:p>
        </p:txBody>
      </p:sp>
      <p:sp>
        <p:nvSpPr>
          <p:cNvPr id="3" name="Footer Placeholder 2"/>
          <p:cNvSpPr>
            <a:spLocks noGrp="1"/>
          </p:cNvSpPr>
          <p:nvPr>
            <p:ph type="ftr" sz="quarter" idx="11"/>
          </p:nvPr>
        </p:nvSpPr>
        <p:spPr/>
        <p:txBody>
          <a:bodyPr/>
          <a:lstStyle/>
          <a:p>
            <a:r>
              <a:rPr lang="en-US" dirty="0" smtClean="0"/>
              <a:t>Footer (if needed)</a:t>
            </a:r>
            <a:endParaRPr lang="en-US" dirty="0"/>
          </a:p>
        </p:txBody>
      </p:sp>
      <p:sp>
        <p:nvSpPr>
          <p:cNvPr id="4" name="Slide Number Placeholder 3"/>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30704226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274320"/>
            <a:ext cx="8412480" cy="1005840"/>
          </a:xfrm>
        </p:spPr>
        <p:txBody>
          <a:bodyPr anchor="ctr" anchorCtr="0"/>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65760" y="1389655"/>
            <a:ext cx="841248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61949" y="5623560"/>
            <a:ext cx="8412163" cy="5486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Month 00, 0000 (if needed)</a:t>
            </a:r>
            <a:endParaRPr lang="en-US" dirty="0"/>
          </a:p>
        </p:txBody>
      </p:sp>
      <p:sp>
        <p:nvSpPr>
          <p:cNvPr id="6" name="Footer Placeholder 5"/>
          <p:cNvSpPr>
            <a:spLocks noGrp="1"/>
          </p:cNvSpPr>
          <p:nvPr>
            <p:ph type="ftr" sz="quarter" idx="11"/>
          </p:nvPr>
        </p:nvSpPr>
        <p:spPr/>
        <p:txBody>
          <a:bodyPr/>
          <a:lstStyle/>
          <a:p>
            <a:r>
              <a:rPr lang="en-US" dirty="0" smtClean="0"/>
              <a:t>Footer (if needed)</a:t>
            </a:r>
            <a:endParaRPr lang="en-US" dirty="0"/>
          </a:p>
        </p:txBody>
      </p:sp>
      <p:sp>
        <p:nvSpPr>
          <p:cNvPr id="7" name="Slide Number Placeholder 6"/>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41200730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Month 00, 0000 (if needed)</a:t>
            </a:r>
            <a:endParaRPr lang="en-US" dirty="0"/>
          </a:p>
        </p:txBody>
      </p:sp>
      <p:sp>
        <p:nvSpPr>
          <p:cNvPr id="3" name="Footer Placeholder 2"/>
          <p:cNvSpPr>
            <a:spLocks noGrp="1"/>
          </p:cNvSpPr>
          <p:nvPr>
            <p:ph type="ftr" sz="quarter" idx="11"/>
          </p:nvPr>
        </p:nvSpPr>
        <p:spPr/>
        <p:txBody>
          <a:bodyPr/>
          <a:lstStyle/>
          <a:p>
            <a:r>
              <a:rPr lang="en-US" dirty="0" smtClean="0"/>
              <a:t>Footer (if needed)</a:t>
            </a:r>
            <a:endParaRPr lang="en-US" dirty="0"/>
          </a:p>
        </p:txBody>
      </p:sp>
      <p:sp>
        <p:nvSpPr>
          <p:cNvPr id="4" name="Slide Number Placeholder 3"/>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pic>
        <p:nvPicPr>
          <p:cNvPr id="5" name="Picture 4" descr="453887503-people_PPT.jpg"/>
          <p:cNvPicPr>
            <a:picLocks noChangeAspect="1"/>
          </p:cNvPicPr>
          <p:nvPr userDrawn="1"/>
        </p:nvPicPr>
        <p:blipFill>
          <a:blip r:embed="rId2" cstate="print"/>
          <a:stretch>
            <a:fillRect/>
          </a:stretch>
        </p:blipFill>
        <p:spPr>
          <a:xfrm>
            <a:off x="4655819" y="1371600"/>
            <a:ext cx="4094798" cy="4549775"/>
          </a:xfrm>
          <a:prstGeom prst="rect">
            <a:avLst/>
          </a:prstGeom>
        </p:spPr>
      </p:pic>
      <p:sp>
        <p:nvSpPr>
          <p:cNvPr id="6" name="Title 1"/>
          <p:cNvSpPr>
            <a:spLocks noGrp="1"/>
          </p:cNvSpPr>
          <p:nvPr userDrawn="1">
            <p:ph type="title"/>
          </p:nvPr>
        </p:nvSpPr>
        <p:spPr>
          <a:xfrm>
            <a:off x="365759" y="272868"/>
            <a:ext cx="8408353" cy="1005840"/>
          </a:xfrm>
        </p:spPr>
        <p:txBody>
          <a:bodyPr anchor="ctr"/>
          <a:lstStyle/>
          <a:p>
            <a:r>
              <a:rPr lang="en-US" dirty="0" smtClean="0"/>
              <a:t>Text/photo slide</a:t>
            </a:r>
            <a:endParaRPr lang="en-US" dirty="0"/>
          </a:p>
        </p:txBody>
      </p:sp>
      <p:sp>
        <p:nvSpPr>
          <p:cNvPr id="7" name="Content Placeholder 4"/>
          <p:cNvSpPr>
            <a:spLocks noGrp="1"/>
          </p:cNvSpPr>
          <p:nvPr userDrawn="1">
            <p:ph sz="half" idx="1"/>
          </p:nvPr>
        </p:nvSpPr>
        <p:spPr>
          <a:xfrm>
            <a:off x="371475" y="1381125"/>
            <a:ext cx="4114800" cy="3908426"/>
          </a:xfrm>
        </p:spPr>
        <p:txBody>
          <a:bodyPr/>
          <a:lstStyle/>
          <a:p>
            <a:pPr marL="0" indent="0">
              <a:buNone/>
            </a:pPr>
            <a:r>
              <a:rPr lang="en-US" dirty="0" smtClean="0"/>
              <a:t>Text here</a:t>
            </a:r>
          </a:p>
        </p:txBody>
      </p:sp>
      <p:sp>
        <p:nvSpPr>
          <p:cNvPr id="8" name="Slide Number Placeholder 5"/>
          <p:cNvSpPr txBox="1">
            <a:spLocks/>
          </p:cNvSpPr>
          <p:nvPr userDrawn="1"/>
        </p:nvSpPr>
        <p:spPr bwMode="gray">
          <a:xfrm>
            <a:off x="8410575" y="6309360"/>
            <a:ext cx="363537" cy="365760"/>
          </a:xfrm>
          <a:prstGeom prst="rect">
            <a:avLst/>
          </a:prstGeom>
        </p:spPr>
        <p:txBody>
          <a:bodyPr vert="horz" lIns="0" tIns="0" rIns="0" bIns="18288"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71B841D-94A6-4F95-A1D5-4A2F3AE92889}" type="slidenum">
              <a:rPr kumimoji="0" lang="en-US" sz="1200" b="1"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val="307042265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Map - 29 offices">
    <p:spTree>
      <p:nvGrpSpPr>
        <p:cNvPr id="1" name=""/>
        <p:cNvGrpSpPr/>
        <p:nvPr/>
      </p:nvGrpSpPr>
      <p:grpSpPr>
        <a:xfrm>
          <a:off x="0" y="0"/>
          <a:ext cx="0" cy="0"/>
          <a:chOff x="0" y="0"/>
          <a:chExt cx="0" cy="0"/>
        </a:xfrm>
      </p:grpSpPr>
      <p:pic>
        <p:nvPicPr>
          <p:cNvPr id="20" name="Picture 19" descr="96017887_MAP_29.png"/>
          <p:cNvPicPr>
            <a:picLocks noChangeAspect="1"/>
          </p:cNvPicPr>
          <p:nvPr userDrawn="1"/>
        </p:nvPicPr>
        <p:blipFill>
          <a:blip r:embed="rId2" cstate="print"/>
          <a:stretch>
            <a:fillRect/>
          </a:stretch>
        </p:blipFill>
        <p:spPr>
          <a:xfrm>
            <a:off x="525903" y="2130210"/>
            <a:ext cx="8092193" cy="4727790"/>
          </a:xfrm>
          <a:prstGeom prst="rect">
            <a:avLst/>
          </a:prstGeom>
        </p:spPr>
      </p:pic>
      <p:sp>
        <p:nvSpPr>
          <p:cNvPr id="25" name="TextBox 24"/>
          <p:cNvSpPr txBox="1"/>
          <p:nvPr userDrawn="1"/>
        </p:nvSpPr>
        <p:spPr>
          <a:xfrm>
            <a:off x="371476" y="345136"/>
            <a:ext cx="3987874" cy="1669688"/>
          </a:xfrm>
          <a:prstGeom prst="rect">
            <a:avLst/>
          </a:prstGeom>
          <a:noFill/>
        </p:spPr>
        <p:txBody>
          <a:bodyPr wrap="square" lIns="0" tIns="0" rIns="0" bIns="0" numCol="3" rtlCol="0">
            <a:spAutoFit/>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ASIA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Almaty</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Astana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Beijing</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Singapore</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Tokyo</a:t>
            </a:r>
            <a:endParaRPr lang="en-US" sz="1300" b="1" i="0" kern="1200" cap="none"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300"/>
              </a:spcAft>
              <a:buClrTx/>
              <a:buSzTx/>
              <a:buFontTx/>
              <a:buNone/>
              <a:tabLst/>
              <a:defRPr/>
            </a:pPr>
            <a:endParaRPr lang="en-US" sz="1300" b="1" i="0" kern="1200" cap="none"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EUROPE</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Brussels</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Frankfurt </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London </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Moscow</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Paris</a:t>
            </a:r>
          </a:p>
          <a:p>
            <a:pPr marL="0" marR="0" indent="0" algn="l" defTabSz="914400" rtl="0" eaLnBrk="1" fontAlgn="auto" latinLnBrk="0" hangingPunct="1">
              <a:lnSpc>
                <a:spcPct val="100000"/>
              </a:lnSpc>
              <a:spcBef>
                <a:spcPts val="0"/>
              </a:spcBef>
              <a:spcAft>
                <a:spcPts val="300"/>
              </a:spcAft>
              <a:buClrTx/>
              <a:buSzTx/>
              <a:buFontTx/>
              <a:buNone/>
              <a:tabLst/>
              <a:defRPr/>
            </a:pPr>
            <a:endParaRPr lang="en-US" sz="1300" b="0" i="0" cap="none" dirty="0" smtClean="0">
              <a:latin typeface="+mn-lt"/>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MIDDLE EAST</a:t>
            </a:r>
            <a:endParaRPr lang="en-US" sz="1300" b="0" i="0" cap="none" dirty="0" smtClean="0">
              <a:solidFill>
                <a:srgbClr val="7030A0"/>
              </a:solidFill>
              <a:latin typeface="+mn-lt"/>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Dubai</a:t>
            </a:r>
          </a:p>
        </p:txBody>
      </p:sp>
      <p:grpSp>
        <p:nvGrpSpPr>
          <p:cNvPr id="2" name="Group 7"/>
          <p:cNvGrpSpPr>
            <a:grpSpLocks noChangeAspect="1"/>
          </p:cNvGrpSpPr>
          <p:nvPr userDrawn="1"/>
        </p:nvGrpSpPr>
        <p:grpSpPr bwMode="black">
          <a:xfrm>
            <a:off x="365760" y="6302297"/>
            <a:ext cx="2286000" cy="333453"/>
            <a:chOff x="838200" y="609600"/>
            <a:chExt cx="7835890" cy="1143000"/>
          </a:xfrm>
          <a:solidFill>
            <a:srgbClr val="000000"/>
          </a:solidFill>
        </p:grpSpPr>
        <p:sp>
          <p:nvSpPr>
            <p:cNvPr id="27"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1" name="TextBox 40"/>
          <p:cNvSpPr txBox="1"/>
          <p:nvPr userDrawn="1"/>
        </p:nvSpPr>
        <p:spPr>
          <a:xfrm>
            <a:off x="4571329" y="345136"/>
            <a:ext cx="2212238" cy="200055"/>
          </a:xfrm>
          <a:prstGeom prst="rect">
            <a:avLst/>
          </a:prstGeom>
          <a:noFill/>
        </p:spPr>
        <p:txBody>
          <a:bodyPr wrap="square" lIns="0" tIns="0" rIns="0" bIns="0" numCol="1" rtlCol="0">
            <a:spAutoFit/>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NORTH AMERICA</a:t>
            </a:r>
            <a:endParaRPr lang="en-US" sz="1300" b="0" i="0" cap="none" dirty="0">
              <a:solidFill>
                <a:srgbClr val="7030A0"/>
              </a:solidFill>
              <a:latin typeface="+mn-lt"/>
            </a:endParaRPr>
          </a:p>
        </p:txBody>
      </p:sp>
      <p:sp>
        <p:nvSpPr>
          <p:cNvPr id="42" name="TextBox 41"/>
          <p:cNvSpPr txBox="1"/>
          <p:nvPr userDrawn="1"/>
        </p:nvSpPr>
        <p:spPr>
          <a:xfrm>
            <a:off x="4576974" y="600328"/>
            <a:ext cx="4396905" cy="1431161"/>
          </a:xfrm>
          <a:prstGeom prst="rect">
            <a:avLst/>
          </a:prstGeom>
          <a:noFill/>
        </p:spPr>
        <p:txBody>
          <a:bodyPr wrap="square" lIns="0" tIns="0" rIns="0" bIns="0" numCol="3" rtlCol="0">
            <a:spAutoFit/>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Boston</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Chicago</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Dallas</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Harrisburg</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Hartford</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Houston</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Los Angeles</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Miami</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New York</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Orange County</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Philadelphia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Pittsburgh</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Princeton</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San Francisco</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Santa Monica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Silicon Valley</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Washington, DC</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Wilmington</a:t>
            </a:r>
            <a:endParaRPr lang="en-US" sz="1300" b="0" i="0" cap="none" dirty="0">
              <a:latin typeface="+mn-lt"/>
            </a:endParaRPr>
          </a:p>
        </p:txBody>
      </p:sp>
    </p:spTree>
    <p:extLst>
      <p:ext uri="{BB962C8B-B14F-4D97-AF65-F5344CB8AC3E}">
        <p14:creationId xmlns:p14="http://schemas.microsoft.com/office/powerpoint/2010/main" val="39410224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ndon Office 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Month 00, 0000 (if needed)</a:t>
            </a:r>
            <a:endParaRPr lang="en-US" dirty="0"/>
          </a:p>
        </p:txBody>
      </p:sp>
      <p:sp>
        <p:nvSpPr>
          <p:cNvPr id="4" name="Footer Placeholder 3"/>
          <p:cNvSpPr>
            <a:spLocks noGrp="1"/>
          </p:cNvSpPr>
          <p:nvPr>
            <p:ph type="ftr" sz="quarter" idx="11"/>
          </p:nvPr>
        </p:nvSpPr>
        <p:spPr/>
        <p:txBody>
          <a:bodyPr/>
          <a:lstStyle/>
          <a:p>
            <a:r>
              <a:rPr lang="en-US" dirty="0" smtClean="0"/>
              <a:t>Footer (if needed)</a:t>
            </a:r>
            <a:endParaRPr lang="en-US" dirty="0"/>
          </a:p>
        </p:txBody>
      </p:sp>
      <p:sp>
        <p:nvSpPr>
          <p:cNvPr id="5" name="Slide Number Placeholder 4"/>
          <p:cNvSpPr>
            <a:spLocks noGrp="1"/>
          </p:cNvSpPr>
          <p:nvPr>
            <p:ph type="sldNum" sz="quarter" idx="12"/>
          </p:nvPr>
        </p:nvSpPr>
        <p:spPr/>
        <p:txBody>
          <a:bodyPr/>
          <a:lstStyle/>
          <a:p>
            <a:fld id="{C71B841D-94A6-4F95-A1D5-4A2F3AE92889}" type="slidenum">
              <a:rPr lang="en-US" smtClean="0"/>
              <a:pPr/>
              <a:t>‹#›</a:t>
            </a:fld>
            <a:endParaRPr lang="en-US" dirty="0"/>
          </a:p>
        </p:txBody>
      </p:sp>
      <p:sp>
        <p:nvSpPr>
          <p:cNvPr id="6" name="TextBox 5"/>
          <p:cNvSpPr txBox="1"/>
          <p:nvPr/>
        </p:nvSpPr>
        <p:spPr>
          <a:xfrm>
            <a:off x="371475" y="3752850"/>
            <a:ext cx="8412480" cy="2028825"/>
          </a:xfrm>
          <a:prstGeom prst="rect">
            <a:avLst/>
          </a:prstGeom>
          <a:noFill/>
        </p:spPr>
        <p:txBody>
          <a:bodyPr wrap="square" lIns="0" tIns="0" rIns="0" bIns="0" rtlCol="0" anchor="b" anchorCtr="0">
            <a:normAutofit/>
          </a:bodyPr>
          <a:lstStyle/>
          <a:p>
            <a:r>
              <a:rPr lang="en-US" sz="900" dirty="0" smtClean="0">
                <a:solidFill>
                  <a:schemeClr val="accent2"/>
                </a:solidFill>
                <a:latin typeface="+mn-lt"/>
              </a:rPr>
              <a:t>This communication is provided as as general information to clients and friends of Morgan, Lewis &amp; Bockius LLP and Morgan, Lewis &amp; Bockius UK LLP. It should not be construed as, and does not constitute, legal advice on any specific matter, nor does this message create an attorney-client relationship. These materials may be considered advertising in some jurisdictions. Please note that prior results discussed in the material do not guarantee similar outcomes. The photos in this material are dramatizations.</a:t>
            </a:r>
            <a:r>
              <a:rPr lang="en-US" sz="900" baseline="0" dirty="0" smtClean="0">
                <a:solidFill>
                  <a:schemeClr val="accent2"/>
                </a:solidFill>
                <a:latin typeface="+mn-lt"/>
              </a:rPr>
              <a:t> </a:t>
            </a:r>
            <a:r>
              <a:rPr lang="en-US" sz="900" dirty="0" smtClean="0">
                <a:solidFill>
                  <a:schemeClr val="accent2"/>
                </a:solidFill>
                <a:latin typeface="+mn-lt"/>
              </a:rPr>
              <a:t>Morgan, Lewis &amp; Bockius UK LLP is a limited liability partnership registered in England and Wales under number OC378797 and is a law firm authorised and regulated by the Solicitors Regulation Authority. The SRA authorisation number is 615176.</a:t>
            </a:r>
            <a:br>
              <a:rPr lang="en-US" sz="900" dirty="0" smtClean="0">
                <a:solidFill>
                  <a:schemeClr val="accent2"/>
                </a:solidFill>
                <a:latin typeface="+mn-lt"/>
              </a:rPr>
            </a:br>
            <a:endParaRPr lang="en-US" sz="900" dirty="0" smtClean="0">
              <a:solidFill>
                <a:schemeClr val="accent2"/>
              </a:solidFill>
              <a:latin typeface="+mn-lt"/>
            </a:endParaRPr>
          </a:p>
          <a:p>
            <a:r>
              <a:rPr lang="en-US" sz="900" dirty="0" smtClean="0">
                <a:solidFill>
                  <a:schemeClr val="accent2"/>
                </a:solidFill>
                <a:latin typeface="+mn-lt"/>
              </a:rPr>
              <a:t>© 2015 Morgan, Lewis &amp; Bockius UK LLP. All Rights Reserved</a:t>
            </a:r>
            <a:r>
              <a:rPr lang="en-US" sz="1200" dirty="0" smtClean="0">
                <a:solidFill>
                  <a:schemeClr val="accent2"/>
                </a:solidFill>
              </a:rPr>
              <a:t>.</a:t>
            </a:r>
            <a:endParaRPr lang="en-US" sz="1200" dirty="0">
              <a:solidFill>
                <a:schemeClr val="accent2"/>
              </a:solidFill>
            </a:endParaRPr>
          </a:p>
        </p:txBody>
      </p:sp>
      <p:sp>
        <p:nvSpPr>
          <p:cNvPr id="10" name="Text Box 121"/>
          <p:cNvSpPr txBox="1">
            <a:spLocks noChangeArrowheads="1"/>
          </p:cNvSpPr>
          <p:nvPr/>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7" name="Text Box 121"/>
          <p:cNvSpPr txBox="1">
            <a:spLocks noChangeArrowheads="1"/>
          </p:cNvSpPr>
          <p:nvPr userDrawn="1"/>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8" name="TextBox 7"/>
          <p:cNvSpPr txBox="1"/>
          <p:nvPr userDrawn="1"/>
        </p:nvSpPr>
        <p:spPr>
          <a:xfrm>
            <a:off x="361950" y="1381125"/>
            <a:ext cx="4210050" cy="3876674"/>
          </a:xfrm>
          <a:prstGeom prst="rect">
            <a:avLst/>
          </a:prstGeom>
          <a:noFill/>
        </p:spPr>
        <p:txBody>
          <a:bodyPr wrap="square" lIns="0" tIns="0" rIns="0" bIns="0" rtlCol="0">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all" spc="0" normalizeH="0" baseline="0" noProof="0" dirty="0" smtClean="0">
                <a:ln>
                  <a:noFill/>
                </a:ln>
                <a:solidFill>
                  <a:prstClr val="black"/>
                </a:solidFill>
                <a:effectLst/>
                <a:uLnTx/>
                <a:uFillTx/>
                <a:latin typeface="+mj-lt"/>
                <a:ea typeface="+mj-ea"/>
                <a:cs typeface="+mj-cs"/>
              </a:rPr>
              <a:t>Thank you</a:t>
            </a:r>
            <a:endParaRPr lang="en-US" sz="9600" b="0" i="0" cap="all" dirty="0">
              <a:latin typeface="+mj-lt"/>
            </a:endParaRPr>
          </a:p>
        </p:txBody>
      </p:sp>
    </p:spTree>
    <p:extLst>
      <p:ext uri="{BB962C8B-B14F-4D97-AF65-F5344CB8AC3E}">
        <p14:creationId xmlns:p14="http://schemas.microsoft.com/office/powerpoint/2010/main" val="6440220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oscow Disclaim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Month 00, 0000 (if needed)</a:t>
            </a:r>
            <a:endParaRPr lang="en-US" dirty="0"/>
          </a:p>
        </p:txBody>
      </p:sp>
      <p:sp>
        <p:nvSpPr>
          <p:cNvPr id="4" name="Footer Placeholder 3"/>
          <p:cNvSpPr>
            <a:spLocks noGrp="1"/>
          </p:cNvSpPr>
          <p:nvPr>
            <p:ph type="ftr" sz="quarter" idx="11"/>
          </p:nvPr>
        </p:nvSpPr>
        <p:spPr/>
        <p:txBody>
          <a:bodyPr/>
          <a:lstStyle/>
          <a:p>
            <a:r>
              <a:rPr lang="en-US" dirty="0" smtClean="0"/>
              <a:t>Footer (if needed)</a:t>
            </a:r>
            <a:endParaRPr lang="en-US" dirty="0"/>
          </a:p>
        </p:txBody>
      </p:sp>
      <p:sp>
        <p:nvSpPr>
          <p:cNvPr id="5" name="Slide Number Placeholder 4"/>
          <p:cNvSpPr>
            <a:spLocks noGrp="1"/>
          </p:cNvSpPr>
          <p:nvPr>
            <p:ph type="sldNum" sz="quarter" idx="12"/>
          </p:nvPr>
        </p:nvSpPr>
        <p:spPr/>
        <p:txBody>
          <a:bodyPr/>
          <a:lstStyle/>
          <a:p>
            <a:fld id="{C71B841D-94A6-4F95-A1D5-4A2F3AE92889}" type="slidenum">
              <a:rPr lang="en-US" smtClean="0"/>
              <a:pPr/>
              <a:t>‹#›</a:t>
            </a:fld>
            <a:endParaRPr lang="en-US" dirty="0"/>
          </a:p>
        </p:txBody>
      </p:sp>
      <p:sp>
        <p:nvSpPr>
          <p:cNvPr id="7" name="Text Box 121"/>
          <p:cNvSpPr txBox="1">
            <a:spLocks noChangeArrowheads="1"/>
          </p:cNvSpPr>
          <p:nvPr userDrawn="1"/>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8" name="TextBox 7"/>
          <p:cNvSpPr txBox="1"/>
          <p:nvPr userDrawn="1"/>
        </p:nvSpPr>
        <p:spPr>
          <a:xfrm>
            <a:off x="371475" y="4261656"/>
            <a:ext cx="8331673" cy="1500332"/>
          </a:xfrm>
          <a:prstGeom prst="rect">
            <a:avLst/>
          </a:prstGeom>
          <a:noFill/>
        </p:spPr>
        <p:txBody>
          <a:bodyPr wrap="square" lIns="0" tIns="0" rIns="0" bIns="0" rtlCol="0" anchor="b" anchorCtr="0">
            <a:normAutofit/>
          </a:bodyPr>
          <a:lstStyle/>
          <a:p>
            <a:r>
              <a:rPr lang="en-US" sz="900" dirty="0" smtClean="0">
                <a:solidFill>
                  <a:schemeClr val="accent2"/>
                </a:solidFill>
                <a:latin typeface="+mn-lt"/>
              </a:rPr>
              <a:t>This material is provided as general information to clients and friends of Morgan, Lewis &amp; Bockius LLP. It does not constitute, and should not be construed as, legal advice on any specific matter, nor does it create an attorney-client relationship. You should not act or refrain from acting on the basis of this information. This material may be considered Attorney Advertising in some states. Any prior results discussed in the material do not guarantee similar outcomes. Links provided from outside sources are subject to expiration or change.</a:t>
            </a:r>
            <a:br>
              <a:rPr lang="en-US" sz="900" dirty="0" smtClean="0">
                <a:solidFill>
                  <a:schemeClr val="accent2"/>
                </a:solidFill>
                <a:latin typeface="+mn-lt"/>
              </a:rPr>
            </a:br>
            <a:endParaRPr lang="en-US" sz="900" dirty="0" smtClean="0">
              <a:solidFill>
                <a:schemeClr val="accent2"/>
              </a:solidFill>
              <a:latin typeface="+mn-lt"/>
            </a:endParaRPr>
          </a:p>
          <a:p>
            <a:r>
              <a:rPr lang="en-US" sz="900" dirty="0" smtClean="0">
                <a:solidFill>
                  <a:schemeClr val="accent2"/>
                </a:solidFill>
                <a:latin typeface="+mn-lt"/>
              </a:rPr>
              <a:t>© 2015 Morgan, Lewis &amp; Bockius LLP. All Rights Reserved.</a:t>
            </a:r>
            <a:endParaRPr lang="en-US" sz="900" dirty="0">
              <a:solidFill>
                <a:schemeClr val="accent2"/>
              </a:solidFill>
              <a:latin typeface="+mn-lt"/>
            </a:endParaRPr>
          </a:p>
        </p:txBody>
      </p:sp>
      <p:sp>
        <p:nvSpPr>
          <p:cNvPr id="9" name="TextBox 8"/>
          <p:cNvSpPr txBox="1"/>
          <p:nvPr userDrawn="1"/>
        </p:nvSpPr>
        <p:spPr>
          <a:xfrm>
            <a:off x="361950" y="1381125"/>
            <a:ext cx="4210050" cy="3876674"/>
          </a:xfrm>
          <a:prstGeom prst="rect">
            <a:avLst/>
          </a:prstGeom>
          <a:noFill/>
        </p:spPr>
        <p:txBody>
          <a:bodyPr wrap="square" lIns="0" tIns="0" rIns="0" bIns="0" rtlCol="0">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all" spc="0" normalizeH="0" baseline="0" noProof="0" dirty="0" smtClean="0">
                <a:ln>
                  <a:noFill/>
                </a:ln>
                <a:solidFill>
                  <a:prstClr val="black"/>
                </a:solidFill>
                <a:effectLst/>
                <a:uLnTx/>
                <a:uFillTx/>
                <a:latin typeface="+mj-lt"/>
                <a:ea typeface="+mj-ea"/>
                <a:cs typeface="+mj-cs"/>
              </a:rPr>
              <a:t>Thank you</a:t>
            </a:r>
            <a:endParaRPr lang="en-US" sz="9600" b="0" i="0" cap="all" dirty="0">
              <a:latin typeface="+mj-lt"/>
            </a:endParaRPr>
          </a:p>
        </p:txBody>
      </p:sp>
    </p:spTree>
    <p:extLst>
      <p:ext uri="{BB962C8B-B14F-4D97-AF65-F5344CB8AC3E}">
        <p14:creationId xmlns:p14="http://schemas.microsoft.com/office/powerpoint/2010/main" val="6440220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Month 00, 0000 (if needed)</a:t>
            </a:r>
            <a:endParaRPr lang="en-US" dirty="0"/>
          </a:p>
        </p:txBody>
      </p:sp>
      <p:sp>
        <p:nvSpPr>
          <p:cNvPr id="3" name="Footer Placeholder 2"/>
          <p:cNvSpPr>
            <a:spLocks noGrp="1"/>
          </p:cNvSpPr>
          <p:nvPr>
            <p:ph type="ftr" sz="quarter" idx="11"/>
          </p:nvPr>
        </p:nvSpPr>
        <p:spPr/>
        <p:txBody>
          <a:bodyPr/>
          <a:lstStyle/>
          <a:p>
            <a:r>
              <a:rPr lang="en-US" dirty="0" smtClean="0"/>
              <a:t>Footer (if needed)</a:t>
            </a:r>
            <a:endParaRPr lang="en-US" dirty="0"/>
          </a:p>
        </p:txBody>
      </p:sp>
      <p:sp>
        <p:nvSpPr>
          <p:cNvPr id="4" name="Slide Number Placeholder 3"/>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5" name="Title 1"/>
          <p:cNvSpPr>
            <a:spLocks noGrp="1"/>
          </p:cNvSpPr>
          <p:nvPr userDrawn="1">
            <p:ph type="title"/>
          </p:nvPr>
        </p:nvSpPr>
        <p:spPr>
          <a:xfrm>
            <a:off x="365759" y="274637"/>
            <a:ext cx="8408353" cy="1005840"/>
          </a:xfrm>
        </p:spPr>
        <p:txBody>
          <a:bodyPr/>
          <a:lstStyle/>
          <a:p>
            <a:r>
              <a:rPr lang="en-US" dirty="0" smtClean="0"/>
              <a:t>Color palette</a:t>
            </a:r>
            <a:endParaRPr lang="en-US" dirty="0"/>
          </a:p>
        </p:txBody>
      </p:sp>
      <p:sp>
        <p:nvSpPr>
          <p:cNvPr id="6" name="Content Placeholder 2"/>
          <p:cNvSpPr>
            <a:spLocks noGrp="1"/>
          </p:cNvSpPr>
          <p:nvPr userDrawn="1">
            <p:ph idx="1"/>
          </p:nvPr>
        </p:nvSpPr>
        <p:spPr>
          <a:xfrm>
            <a:off x="361949" y="1374776"/>
            <a:ext cx="8412163" cy="4572000"/>
          </a:xfrm>
        </p:spPr>
        <p:txBody>
          <a:bodyPr/>
          <a:lstStyle/>
          <a:p>
            <a:pPr marL="0" indent="0">
              <a:buNone/>
            </a:pPr>
            <a:r>
              <a:rPr lang="en-US" dirty="0"/>
              <a:t>Our slides should primarily be black and white. Tints of gray should be used for </a:t>
            </a:r>
            <a:r>
              <a:rPr lang="en-US" dirty="0" smtClean="0"/>
              <a:t>charts—with </a:t>
            </a:r>
            <a:r>
              <a:rPr lang="en-US" dirty="0"/>
              <a:t>a single accent color, if needed, to highlight </a:t>
            </a:r>
            <a:r>
              <a:rPr lang="en-US" dirty="0" smtClean="0"/>
              <a:t>data</a:t>
            </a:r>
            <a:r>
              <a:rPr lang="en-US" dirty="0"/>
              <a:t>.</a:t>
            </a:r>
          </a:p>
        </p:txBody>
      </p:sp>
      <p:sp>
        <p:nvSpPr>
          <p:cNvPr id="7" name="Slide Number Placeholder 3"/>
          <p:cNvSpPr txBox="1">
            <a:spLocks/>
          </p:cNvSpPr>
          <p:nvPr userDrawn="1"/>
        </p:nvSpPr>
        <p:spPr bwMode="gray">
          <a:xfrm>
            <a:off x="8410575" y="6309360"/>
            <a:ext cx="363537" cy="365760"/>
          </a:xfrm>
          <a:prstGeom prst="rect">
            <a:avLst/>
          </a:prstGeom>
        </p:spPr>
        <p:txBody>
          <a:bodyPr vert="horz" lIns="0" tIns="0" rIns="0" bIns="18288"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71B841D-94A6-4F95-A1D5-4A2F3AE92889}" type="slidenum">
              <a:rPr kumimoji="0" lang="en-US" sz="1200" b="1"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8" name="Oval 7"/>
          <p:cNvSpPr>
            <a:spLocks noChangeAspect="1"/>
          </p:cNvSpPr>
          <p:nvPr userDrawn="1"/>
        </p:nvSpPr>
        <p:spPr bwMode="gray">
          <a:xfrm>
            <a:off x="361950" y="4663440"/>
            <a:ext cx="1371600" cy="1371600"/>
          </a:xfrm>
          <a:prstGeom prst="ellipse">
            <a:avLst/>
          </a:prstGeom>
          <a:solidFill>
            <a:srgbClr val="5C338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bg1"/>
                </a:solidFill>
              </a:rPr>
              <a:t>Purple</a:t>
            </a:r>
          </a:p>
          <a:p>
            <a:pPr algn="ctr"/>
            <a:r>
              <a:rPr lang="en-US" sz="1200" dirty="0">
                <a:solidFill>
                  <a:schemeClr val="bg1"/>
                </a:solidFill>
              </a:rPr>
              <a:t>R </a:t>
            </a:r>
            <a:r>
              <a:rPr lang="en-US" sz="1200" dirty="0" smtClean="0">
                <a:solidFill>
                  <a:schemeClr val="bg1"/>
                </a:solidFill>
              </a:rPr>
              <a:t>92</a:t>
            </a:r>
            <a:endParaRPr lang="en-US" sz="1200" dirty="0">
              <a:solidFill>
                <a:schemeClr val="bg1"/>
              </a:solidFill>
            </a:endParaRPr>
          </a:p>
          <a:p>
            <a:pPr algn="ctr"/>
            <a:r>
              <a:rPr lang="en-US" sz="1200" dirty="0">
                <a:solidFill>
                  <a:schemeClr val="bg1"/>
                </a:solidFill>
              </a:rPr>
              <a:t>G </a:t>
            </a:r>
            <a:r>
              <a:rPr lang="en-US" sz="1200" dirty="0" smtClean="0">
                <a:solidFill>
                  <a:schemeClr val="bg1"/>
                </a:solidFill>
              </a:rPr>
              <a:t>51</a:t>
            </a:r>
            <a:endParaRPr lang="en-US" sz="1200" dirty="0">
              <a:solidFill>
                <a:schemeClr val="bg1"/>
              </a:solidFill>
            </a:endParaRPr>
          </a:p>
          <a:p>
            <a:pPr algn="ctr"/>
            <a:r>
              <a:rPr lang="en-US" sz="1200" dirty="0">
                <a:solidFill>
                  <a:schemeClr val="bg1"/>
                </a:solidFill>
              </a:rPr>
              <a:t>B </a:t>
            </a:r>
            <a:r>
              <a:rPr lang="en-US" sz="1200" dirty="0" smtClean="0">
                <a:solidFill>
                  <a:schemeClr val="bg1"/>
                </a:solidFill>
              </a:rPr>
              <a:t>128</a:t>
            </a:r>
            <a:endParaRPr lang="en-US" sz="1200" dirty="0">
              <a:solidFill>
                <a:schemeClr val="bg1"/>
              </a:solidFill>
            </a:endParaRPr>
          </a:p>
        </p:txBody>
      </p:sp>
      <p:sp>
        <p:nvSpPr>
          <p:cNvPr id="9" name="Oval 8"/>
          <p:cNvSpPr>
            <a:spLocks noChangeAspect="1"/>
          </p:cNvSpPr>
          <p:nvPr userDrawn="1"/>
        </p:nvSpPr>
        <p:spPr bwMode="gray">
          <a:xfrm>
            <a:off x="361950" y="2606040"/>
            <a:ext cx="1371600" cy="137160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bg1"/>
                </a:solidFill>
              </a:rPr>
              <a:t>Black</a:t>
            </a:r>
          </a:p>
          <a:p>
            <a:pPr algn="ctr"/>
            <a:r>
              <a:rPr lang="en-US" sz="1200" dirty="0" smtClean="0">
                <a:solidFill>
                  <a:schemeClr val="bg1"/>
                </a:solidFill>
              </a:rPr>
              <a:t>R 0</a:t>
            </a:r>
          </a:p>
          <a:p>
            <a:pPr algn="ctr"/>
            <a:r>
              <a:rPr lang="en-US" sz="1200" dirty="0" smtClean="0">
                <a:solidFill>
                  <a:schemeClr val="bg1"/>
                </a:solidFill>
              </a:rPr>
              <a:t>G 0</a:t>
            </a:r>
          </a:p>
          <a:p>
            <a:pPr algn="ctr"/>
            <a:r>
              <a:rPr lang="en-US" sz="1200" dirty="0" smtClean="0">
                <a:solidFill>
                  <a:schemeClr val="bg1"/>
                </a:solidFill>
              </a:rPr>
              <a:t>B 0</a:t>
            </a:r>
            <a:endParaRPr lang="en-US" sz="1200" dirty="0">
              <a:solidFill>
                <a:schemeClr val="bg1"/>
              </a:solidFill>
            </a:endParaRPr>
          </a:p>
        </p:txBody>
      </p:sp>
      <p:sp>
        <p:nvSpPr>
          <p:cNvPr id="10" name="Oval 9"/>
          <p:cNvSpPr>
            <a:spLocks noChangeAspect="1"/>
          </p:cNvSpPr>
          <p:nvPr userDrawn="1"/>
        </p:nvSpPr>
        <p:spPr bwMode="gray">
          <a:xfrm>
            <a:off x="3884295" y="2606040"/>
            <a:ext cx="1371600" cy="1371600"/>
          </a:xfrm>
          <a:prstGeom prst="ellipse">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bg1"/>
                </a:solidFill>
              </a:rPr>
              <a:t>Dark Gray</a:t>
            </a:r>
          </a:p>
          <a:p>
            <a:pPr algn="ctr"/>
            <a:r>
              <a:rPr lang="en-US" sz="1200" dirty="0">
                <a:solidFill>
                  <a:schemeClr val="bg1"/>
                </a:solidFill>
              </a:rPr>
              <a:t>R 70</a:t>
            </a:r>
          </a:p>
          <a:p>
            <a:pPr algn="ctr"/>
            <a:r>
              <a:rPr lang="en-US" sz="1200" dirty="0">
                <a:solidFill>
                  <a:schemeClr val="bg1"/>
                </a:solidFill>
              </a:rPr>
              <a:t>G 70</a:t>
            </a:r>
          </a:p>
          <a:p>
            <a:pPr algn="ctr"/>
            <a:r>
              <a:rPr lang="en-US" sz="1200" dirty="0">
                <a:solidFill>
                  <a:schemeClr val="bg1"/>
                </a:solidFill>
              </a:rPr>
              <a:t>B 70</a:t>
            </a:r>
          </a:p>
        </p:txBody>
      </p:sp>
      <p:sp>
        <p:nvSpPr>
          <p:cNvPr id="11" name="Oval 10"/>
          <p:cNvSpPr>
            <a:spLocks noChangeAspect="1"/>
          </p:cNvSpPr>
          <p:nvPr userDrawn="1"/>
        </p:nvSpPr>
        <p:spPr bwMode="gray">
          <a:xfrm>
            <a:off x="1770888" y="4663440"/>
            <a:ext cx="1371600" cy="1371600"/>
          </a:xfrm>
          <a:prstGeom prst="ellipse">
            <a:avLst/>
          </a:prstGeom>
          <a:solidFill>
            <a:srgbClr val="93D8F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tx1"/>
                </a:solidFill>
              </a:rPr>
              <a:t>Blue</a:t>
            </a:r>
          </a:p>
          <a:p>
            <a:pPr algn="ctr"/>
            <a:r>
              <a:rPr lang="en-US" sz="1200" dirty="0">
                <a:solidFill>
                  <a:schemeClr val="tx1"/>
                </a:solidFill>
              </a:rPr>
              <a:t>R 147</a:t>
            </a:r>
          </a:p>
          <a:p>
            <a:pPr algn="ctr"/>
            <a:r>
              <a:rPr lang="en-US" sz="1200" dirty="0">
                <a:solidFill>
                  <a:schemeClr val="tx1"/>
                </a:solidFill>
              </a:rPr>
              <a:t>G 216</a:t>
            </a:r>
          </a:p>
          <a:p>
            <a:pPr algn="ctr"/>
            <a:r>
              <a:rPr lang="en-US" sz="1200" dirty="0">
                <a:solidFill>
                  <a:schemeClr val="tx1"/>
                </a:solidFill>
              </a:rPr>
              <a:t>B 247</a:t>
            </a:r>
          </a:p>
        </p:txBody>
      </p:sp>
      <p:sp>
        <p:nvSpPr>
          <p:cNvPr id="12" name="Oval 11"/>
          <p:cNvSpPr>
            <a:spLocks noChangeAspect="1"/>
          </p:cNvSpPr>
          <p:nvPr userDrawn="1"/>
        </p:nvSpPr>
        <p:spPr bwMode="gray">
          <a:xfrm>
            <a:off x="1770888" y="2606040"/>
            <a:ext cx="1371600" cy="13716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tx1"/>
                </a:solidFill>
              </a:rPr>
              <a:t>White</a:t>
            </a:r>
          </a:p>
          <a:p>
            <a:pPr algn="ctr"/>
            <a:r>
              <a:rPr lang="en-US" sz="1200" dirty="0" smtClean="0">
                <a:solidFill>
                  <a:schemeClr val="tx1"/>
                </a:solidFill>
              </a:rPr>
              <a:t>R 255</a:t>
            </a:r>
          </a:p>
          <a:p>
            <a:pPr algn="ctr"/>
            <a:r>
              <a:rPr lang="en-US" sz="1200" dirty="0" smtClean="0">
                <a:solidFill>
                  <a:schemeClr val="tx1"/>
                </a:solidFill>
              </a:rPr>
              <a:t>G 255</a:t>
            </a:r>
          </a:p>
          <a:p>
            <a:pPr algn="ctr"/>
            <a:r>
              <a:rPr lang="en-US" sz="1200" dirty="0" smtClean="0">
                <a:solidFill>
                  <a:schemeClr val="tx1"/>
                </a:solidFill>
              </a:rPr>
              <a:t>B 255</a:t>
            </a:r>
            <a:endParaRPr lang="en-US" sz="1200" dirty="0">
              <a:solidFill>
                <a:schemeClr val="tx1"/>
              </a:solidFill>
            </a:endParaRPr>
          </a:p>
        </p:txBody>
      </p:sp>
      <p:sp>
        <p:nvSpPr>
          <p:cNvPr id="13" name="Oval 12"/>
          <p:cNvSpPr>
            <a:spLocks noChangeAspect="1"/>
          </p:cNvSpPr>
          <p:nvPr userDrawn="1"/>
        </p:nvSpPr>
        <p:spPr bwMode="gray">
          <a:xfrm>
            <a:off x="3179826" y="4663440"/>
            <a:ext cx="1371600" cy="1371600"/>
          </a:xfrm>
          <a:prstGeom prst="ellipse">
            <a:avLst/>
          </a:prstGeom>
          <a:solidFill>
            <a:srgbClr val="00783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bg1"/>
                </a:solidFill>
              </a:rPr>
              <a:t>Dark Green</a:t>
            </a:r>
            <a:endParaRPr lang="en-US" sz="1200" b="1" dirty="0">
              <a:solidFill>
                <a:schemeClr val="bg1"/>
              </a:solidFill>
            </a:endParaRPr>
          </a:p>
          <a:p>
            <a:pPr algn="ctr"/>
            <a:r>
              <a:rPr lang="en-US" sz="1200" dirty="0">
                <a:solidFill>
                  <a:schemeClr val="bg1"/>
                </a:solidFill>
              </a:rPr>
              <a:t>R 0</a:t>
            </a:r>
          </a:p>
          <a:p>
            <a:pPr algn="ctr"/>
            <a:r>
              <a:rPr lang="en-US" sz="1200" dirty="0">
                <a:solidFill>
                  <a:schemeClr val="bg1"/>
                </a:solidFill>
              </a:rPr>
              <a:t>G </a:t>
            </a:r>
            <a:r>
              <a:rPr lang="en-US" sz="1200" dirty="0" smtClean="0">
                <a:solidFill>
                  <a:schemeClr val="bg1"/>
                </a:solidFill>
              </a:rPr>
              <a:t>120</a:t>
            </a:r>
            <a:endParaRPr lang="en-US" sz="1200" dirty="0">
              <a:solidFill>
                <a:schemeClr val="bg1"/>
              </a:solidFill>
            </a:endParaRPr>
          </a:p>
          <a:p>
            <a:pPr algn="ctr"/>
            <a:r>
              <a:rPr lang="en-US" sz="1200" dirty="0">
                <a:solidFill>
                  <a:schemeClr val="bg1"/>
                </a:solidFill>
              </a:rPr>
              <a:t>B </a:t>
            </a:r>
            <a:r>
              <a:rPr lang="en-US" sz="1200" dirty="0" smtClean="0">
                <a:solidFill>
                  <a:schemeClr val="bg1"/>
                </a:solidFill>
              </a:rPr>
              <a:t>54</a:t>
            </a:r>
            <a:endParaRPr lang="en-US" sz="1200" dirty="0">
              <a:solidFill>
                <a:schemeClr val="bg1"/>
              </a:solidFill>
            </a:endParaRPr>
          </a:p>
        </p:txBody>
      </p:sp>
      <p:sp>
        <p:nvSpPr>
          <p:cNvPr id="14" name="Oval 13"/>
          <p:cNvSpPr>
            <a:spLocks noChangeAspect="1"/>
          </p:cNvSpPr>
          <p:nvPr userDrawn="1"/>
        </p:nvSpPr>
        <p:spPr bwMode="gray">
          <a:xfrm>
            <a:off x="4588764" y="4663440"/>
            <a:ext cx="1371600" cy="1371600"/>
          </a:xfrm>
          <a:prstGeom prst="ellipse">
            <a:avLst/>
          </a:prstGeom>
          <a:solidFill>
            <a:srgbClr val="79D92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tx1"/>
                </a:solidFill>
              </a:rPr>
              <a:t>Light Green</a:t>
            </a:r>
          </a:p>
          <a:p>
            <a:pPr algn="ctr"/>
            <a:r>
              <a:rPr lang="en-US" sz="1200" dirty="0" smtClean="0">
                <a:solidFill>
                  <a:schemeClr val="tx1"/>
                </a:solidFill>
              </a:rPr>
              <a:t>R 121</a:t>
            </a:r>
          </a:p>
          <a:p>
            <a:pPr algn="ctr"/>
            <a:r>
              <a:rPr lang="en-US" sz="1200" dirty="0" smtClean="0">
                <a:solidFill>
                  <a:schemeClr val="tx1"/>
                </a:solidFill>
              </a:rPr>
              <a:t>G 217</a:t>
            </a:r>
          </a:p>
          <a:p>
            <a:pPr algn="ctr"/>
            <a:r>
              <a:rPr lang="en-US" sz="1200" dirty="0" smtClean="0">
                <a:solidFill>
                  <a:schemeClr val="tx1"/>
                </a:solidFill>
              </a:rPr>
              <a:t>B 47</a:t>
            </a:r>
            <a:endParaRPr lang="en-US" sz="1200" dirty="0">
              <a:solidFill>
                <a:schemeClr val="tx1"/>
              </a:solidFill>
            </a:endParaRPr>
          </a:p>
        </p:txBody>
      </p:sp>
      <p:sp>
        <p:nvSpPr>
          <p:cNvPr id="15" name="Oval 14"/>
          <p:cNvSpPr>
            <a:spLocks noChangeAspect="1"/>
          </p:cNvSpPr>
          <p:nvPr userDrawn="1"/>
        </p:nvSpPr>
        <p:spPr bwMode="gray">
          <a:xfrm>
            <a:off x="5997702" y="4663440"/>
            <a:ext cx="1371600" cy="1371600"/>
          </a:xfrm>
          <a:prstGeom prst="ellipse">
            <a:avLst/>
          </a:prstGeom>
          <a:solidFill>
            <a:srgbClr val="FF8B2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tx1"/>
                </a:solidFill>
              </a:rPr>
              <a:t>Orange</a:t>
            </a:r>
            <a:endParaRPr lang="en-US" sz="1200" b="1" dirty="0">
              <a:solidFill>
                <a:schemeClr val="tx1"/>
              </a:solidFill>
            </a:endParaRPr>
          </a:p>
          <a:p>
            <a:pPr algn="ctr"/>
            <a:r>
              <a:rPr lang="en-US" sz="1200" dirty="0">
                <a:solidFill>
                  <a:schemeClr val="tx1"/>
                </a:solidFill>
              </a:rPr>
              <a:t>R </a:t>
            </a:r>
            <a:r>
              <a:rPr lang="en-US" sz="1200" dirty="0" smtClean="0">
                <a:solidFill>
                  <a:schemeClr val="tx1"/>
                </a:solidFill>
              </a:rPr>
              <a:t>255</a:t>
            </a:r>
            <a:endParaRPr lang="en-US" sz="1200" dirty="0">
              <a:solidFill>
                <a:schemeClr val="tx1"/>
              </a:solidFill>
            </a:endParaRPr>
          </a:p>
          <a:p>
            <a:pPr algn="ctr"/>
            <a:r>
              <a:rPr lang="en-US" sz="1200" dirty="0">
                <a:solidFill>
                  <a:schemeClr val="tx1"/>
                </a:solidFill>
              </a:rPr>
              <a:t>G </a:t>
            </a:r>
            <a:r>
              <a:rPr lang="en-US" sz="1200" dirty="0" smtClean="0">
                <a:solidFill>
                  <a:schemeClr val="tx1"/>
                </a:solidFill>
              </a:rPr>
              <a:t>139</a:t>
            </a:r>
            <a:endParaRPr lang="en-US" sz="1200" dirty="0">
              <a:solidFill>
                <a:schemeClr val="tx1"/>
              </a:solidFill>
            </a:endParaRPr>
          </a:p>
          <a:p>
            <a:pPr algn="ctr"/>
            <a:r>
              <a:rPr lang="en-US" sz="1200" dirty="0">
                <a:solidFill>
                  <a:schemeClr val="tx1"/>
                </a:solidFill>
              </a:rPr>
              <a:t>B </a:t>
            </a:r>
            <a:r>
              <a:rPr lang="en-US" sz="1200" dirty="0" smtClean="0">
                <a:solidFill>
                  <a:schemeClr val="tx1"/>
                </a:solidFill>
              </a:rPr>
              <a:t>42</a:t>
            </a:r>
            <a:endParaRPr lang="en-US" sz="1200" dirty="0">
              <a:solidFill>
                <a:schemeClr val="tx1"/>
              </a:solidFill>
            </a:endParaRPr>
          </a:p>
        </p:txBody>
      </p:sp>
      <p:sp>
        <p:nvSpPr>
          <p:cNvPr id="16" name="Oval 15"/>
          <p:cNvSpPr>
            <a:spLocks noChangeAspect="1"/>
          </p:cNvSpPr>
          <p:nvPr userDrawn="1"/>
        </p:nvSpPr>
        <p:spPr bwMode="gray">
          <a:xfrm>
            <a:off x="7406640" y="4663440"/>
            <a:ext cx="1371600" cy="1371600"/>
          </a:xfrm>
          <a:prstGeom prst="ellipse">
            <a:avLst/>
          </a:prstGeom>
          <a:solidFill>
            <a:srgbClr val="E6143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bg1"/>
                </a:solidFill>
              </a:rPr>
              <a:t>Red</a:t>
            </a:r>
          </a:p>
          <a:p>
            <a:pPr algn="ctr"/>
            <a:r>
              <a:rPr lang="en-US" sz="1200" dirty="0" smtClean="0">
                <a:solidFill>
                  <a:schemeClr val="bg1"/>
                </a:solidFill>
              </a:rPr>
              <a:t>R 230</a:t>
            </a:r>
          </a:p>
          <a:p>
            <a:pPr algn="ctr"/>
            <a:r>
              <a:rPr lang="en-US" sz="1200" dirty="0" smtClean="0">
                <a:solidFill>
                  <a:schemeClr val="bg1"/>
                </a:solidFill>
              </a:rPr>
              <a:t>G 20</a:t>
            </a:r>
          </a:p>
          <a:p>
            <a:pPr algn="ctr"/>
            <a:r>
              <a:rPr lang="en-US" sz="1200" dirty="0" smtClean="0">
                <a:solidFill>
                  <a:schemeClr val="bg1"/>
                </a:solidFill>
              </a:rPr>
              <a:t>B 50</a:t>
            </a:r>
            <a:endParaRPr lang="en-US" sz="1200" dirty="0">
              <a:solidFill>
                <a:schemeClr val="bg1"/>
              </a:solidFill>
            </a:endParaRPr>
          </a:p>
        </p:txBody>
      </p:sp>
      <p:sp>
        <p:nvSpPr>
          <p:cNvPr id="17" name="Oval 16"/>
          <p:cNvSpPr>
            <a:spLocks noChangeAspect="1"/>
          </p:cNvSpPr>
          <p:nvPr userDrawn="1"/>
        </p:nvSpPr>
        <p:spPr bwMode="gray">
          <a:xfrm>
            <a:off x="5293233" y="2606040"/>
            <a:ext cx="1371600" cy="1371600"/>
          </a:xfrm>
          <a:prstGeom prst="ellipse">
            <a:avLst/>
          </a:prstGeom>
          <a:solidFill>
            <a:srgbClr val="7B7B7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spc="-40" dirty="0">
                <a:solidFill>
                  <a:schemeClr val="bg1"/>
                </a:solidFill>
              </a:rPr>
              <a:t>Medium Gray</a:t>
            </a:r>
          </a:p>
          <a:p>
            <a:pPr algn="ctr"/>
            <a:r>
              <a:rPr lang="en-US" sz="1200" dirty="0">
                <a:solidFill>
                  <a:schemeClr val="bg1"/>
                </a:solidFill>
              </a:rPr>
              <a:t>R </a:t>
            </a:r>
            <a:r>
              <a:rPr lang="en-US" sz="1200" dirty="0" smtClean="0">
                <a:solidFill>
                  <a:schemeClr val="bg1"/>
                </a:solidFill>
              </a:rPr>
              <a:t>123</a:t>
            </a:r>
            <a:endParaRPr lang="en-US" sz="1200" dirty="0">
              <a:solidFill>
                <a:schemeClr val="bg1"/>
              </a:solidFill>
            </a:endParaRPr>
          </a:p>
          <a:p>
            <a:pPr algn="ctr"/>
            <a:r>
              <a:rPr lang="en-US" sz="1200" dirty="0">
                <a:solidFill>
                  <a:schemeClr val="bg1"/>
                </a:solidFill>
              </a:rPr>
              <a:t>G </a:t>
            </a:r>
            <a:r>
              <a:rPr lang="en-US" sz="1200" dirty="0" smtClean="0">
                <a:solidFill>
                  <a:schemeClr val="bg1"/>
                </a:solidFill>
              </a:rPr>
              <a:t>123</a:t>
            </a:r>
            <a:endParaRPr lang="en-US" sz="1200" dirty="0">
              <a:solidFill>
                <a:schemeClr val="bg1"/>
              </a:solidFill>
            </a:endParaRPr>
          </a:p>
          <a:p>
            <a:pPr algn="ctr"/>
            <a:r>
              <a:rPr lang="en-US" sz="1200" dirty="0">
                <a:solidFill>
                  <a:schemeClr val="bg1"/>
                </a:solidFill>
              </a:rPr>
              <a:t>B </a:t>
            </a:r>
            <a:r>
              <a:rPr lang="en-US" sz="1200" dirty="0" smtClean="0">
                <a:solidFill>
                  <a:schemeClr val="bg1"/>
                </a:solidFill>
              </a:rPr>
              <a:t>126</a:t>
            </a:r>
            <a:endParaRPr lang="en-US" sz="1200" dirty="0">
              <a:solidFill>
                <a:schemeClr val="bg1"/>
              </a:solidFill>
            </a:endParaRPr>
          </a:p>
        </p:txBody>
      </p:sp>
      <p:sp>
        <p:nvSpPr>
          <p:cNvPr id="18" name="Oval 17"/>
          <p:cNvSpPr>
            <a:spLocks noChangeAspect="1"/>
          </p:cNvSpPr>
          <p:nvPr userDrawn="1"/>
        </p:nvSpPr>
        <p:spPr bwMode="gray">
          <a:xfrm>
            <a:off x="6702171" y="2606040"/>
            <a:ext cx="1371600" cy="1371600"/>
          </a:xfrm>
          <a:prstGeom prst="ellipse">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tx1"/>
                </a:solidFill>
              </a:rPr>
              <a:t>Light Gray</a:t>
            </a:r>
          </a:p>
          <a:p>
            <a:pPr algn="ctr"/>
            <a:r>
              <a:rPr lang="en-US" sz="1200" dirty="0">
                <a:solidFill>
                  <a:schemeClr val="tx1"/>
                </a:solidFill>
              </a:rPr>
              <a:t>R 200</a:t>
            </a:r>
          </a:p>
          <a:p>
            <a:pPr algn="ctr"/>
            <a:r>
              <a:rPr lang="en-US" sz="1200" dirty="0">
                <a:solidFill>
                  <a:schemeClr val="tx1"/>
                </a:solidFill>
              </a:rPr>
              <a:t>G 200</a:t>
            </a:r>
          </a:p>
          <a:p>
            <a:pPr algn="ctr"/>
            <a:r>
              <a:rPr lang="en-US" sz="1200" dirty="0">
                <a:solidFill>
                  <a:schemeClr val="tx1"/>
                </a:solidFill>
              </a:rPr>
              <a:t>B 200</a:t>
            </a:r>
          </a:p>
        </p:txBody>
      </p:sp>
      <p:sp>
        <p:nvSpPr>
          <p:cNvPr id="19" name="TextBox 18"/>
          <p:cNvSpPr txBox="1"/>
          <p:nvPr userDrawn="1"/>
        </p:nvSpPr>
        <p:spPr>
          <a:xfrm>
            <a:off x="361949" y="2286000"/>
            <a:ext cx="2780539" cy="228600"/>
          </a:xfrm>
          <a:prstGeom prst="rect">
            <a:avLst/>
          </a:prstGeom>
          <a:noFill/>
        </p:spPr>
        <p:txBody>
          <a:bodyPr wrap="square" lIns="0" tIns="0" rIns="0" bIns="0" rtlCol="0">
            <a:noAutofit/>
          </a:bodyPr>
          <a:lstStyle/>
          <a:p>
            <a:r>
              <a:rPr lang="en-US" sz="1400" dirty="0" smtClean="0"/>
              <a:t>Main colors</a:t>
            </a:r>
            <a:endParaRPr lang="en-US" sz="1400" dirty="0"/>
          </a:p>
        </p:txBody>
      </p:sp>
      <p:sp>
        <p:nvSpPr>
          <p:cNvPr id="20" name="TextBox 19"/>
          <p:cNvSpPr txBox="1"/>
          <p:nvPr userDrawn="1"/>
        </p:nvSpPr>
        <p:spPr>
          <a:xfrm>
            <a:off x="3884295" y="2286000"/>
            <a:ext cx="4189476" cy="228600"/>
          </a:xfrm>
          <a:prstGeom prst="rect">
            <a:avLst/>
          </a:prstGeom>
          <a:noFill/>
        </p:spPr>
        <p:txBody>
          <a:bodyPr wrap="square" lIns="0" tIns="0" rIns="0" bIns="0" rtlCol="0">
            <a:noAutofit/>
          </a:bodyPr>
          <a:lstStyle/>
          <a:p>
            <a:r>
              <a:rPr lang="en-US" sz="1400" dirty="0" smtClean="0"/>
              <a:t>Tints of gray for charts</a:t>
            </a:r>
            <a:endParaRPr lang="en-US" sz="1400" dirty="0"/>
          </a:p>
        </p:txBody>
      </p:sp>
      <p:sp>
        <p:nvSpPr>
          <p:cNvPr id="21" name="TextBox 20"/>
          <p:cNvSpPr txBox="1"/>
          <p:nvPr userDrawn="1"/>
        </p:nvSpPr>
        <p:spPr>
          <a:xfrm>
            <a:off x="361949" y="4343400"/>
            <a:ext cx="8412163" cy="228600"/>
          </a:xfrm>
          <a:prstGeom prst="rect">
            <a:avLst/>
          </a:prstGeom>
          <a:noFill/>
        </p:spPr>
        <p:txBody>
          <a:bodyPr wrap="square" lIns="0" tIns="0" rIns="0" bIns="0" rtlCol="0">
            <a:noAutofit/>
          </a:bodyPr>
          <a:lstStyle/>
          <a:p>
            <a:r>
              <a:rPr lang="en-US" sz="1400" dirty="0" smtClean="0"/>
              <a:t>Accent colors—maximum of one per chart</a:t>
            </a:r>
            <a:endParaRPr lang="en-US" sz="1400" dirty="0"/>
          </a:p>
        </p:txBody>
      </p:sp>
    </p:spTree>
    <p:extLst>
      <p:ext uri="{BB962C8B-B14F-4D97-AF65-F5344CB8AC3E}">
        <p14:creationId xmlns:p14="http://schemas.microsoft.com/office/powerpoint/2010/main" val="30704226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Image">
    <p:spTree>
      <p:nvGrpSpPr>
        <p:cNvPr id="1" name=""/>
        <p:cNvGrpSpPr/>
        <p:nvPr/>
      </p:nvGrpSpPr>
      <p:grpSpPr>
        <a:xfrm>
          <a:off x="0" y="0"/>
          <a:ext cx="0" cy="0"/>
          <a:chOff x="0" y="0"/>
          <a:chExt cx="0" cy="0"/>
        </a:xfrm>
      </p:grpSpPr>
      <p:pic>
        <p:nvPicPr>
          <p:cNvPr id="27" name="Picture 26" descr="171386180_PPT.jpg"/>
          <p:cNvPicPr>
            <a:picLocks noChangeAspect="1"/>
          </p:cNvPicPr>
          <p:nvPr userDrawn="1"/>
        </p:nvPicPr>
        <p:blipFill>
          <a:blip r:embed="rId2" cstate="print"/>
          <a:stretch>
            <a:fillRect/>
          </a:stretch>
        </p:blipFill>
        <p:spPr>
          <a:xfrm>
            <a:off x="0" y="0"/>
            <a:ext cx="9144000" cy="6858000"/>
          </a:xfrm>
          <a:prstGeom prst="rect">
            <a:avLst/>
          </a:prstGeom>
        </p:spPr>
      </p:pic>
      <p:sp>
        <p:nvSpPr>
          <p:cNvPr id="40" name="Rectangle 39"/>
          <p:cNvSpPr/>
          <p:nvPr userDrawn="1"/>
        </p:nvSpPr>
        <p:spPr>
          <a:xfrm>
            <a:off x="0" y="0"/>
            <a:ext cx="9144000" cy="6858000"/>
          </a:xfrm>
          <a:prstGeom prst="rect">
            <a:avLst/>
          </a:prstGeom>
          <a:solidFill>
            <a:srgbClr val="00206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1949" y="1374774"/>
            <a:ext cx="6309360" cy="2557145"/>
          </a:xfrm>
        </p:spPr>
        <p:txBody>
          <a:bodyPr anchor="b" anchorCtr="0">
            <a:normAutofit/>
          </a:bodyPr>
          <a:lstStyle>
            <a:lvl1pPr>
              <a:lnSpc>
                <a:spcPct val="80000"/>
              </a:lnSpc>
              <a:defRPr sz="6000" b="0" i="0" cap="all">
                <a:solidFill>
                  <a:schemeClr val="bg1"/>
                </a:solidFill>
                <a:latin typeface="+mj-lt"/>
              </a:defRPr>
            </a:lvl1pPr>
          </a:lstStyle>
          <a:p>
            <a:endParaRPr lang="en-US" dirty="0"/>
          </a:p>
        </p:txBody>
      </p:sp>
      <p:sp>
        <p:nvSpPr>
          <p:cNvPr id="3" name="Subtitle 2"/>
          <p:cNvSpPr>
            <a:spLocks noGrp="1"/>
          </p:cNvSpPr>
          <p:nvPr>
            <p:ph type="subTitle" idx="1"/>
          </p:nvPr>
        </p:nvSpPr>
        <p:spPr>
          <a:xfrm>
            <a:off x="361949" y="3977640"/>
            <a:ext cx="6309360" cy="1371600"/>
          </a:xfrm>
        </p:spPr>
        <p:txBody>
          <a:bodyPr>
            <a:normAutofit/>
          </a:bodyPr>
          <a:lstStyle>
            <a:lvl1pPr marL="0" indent="0" algn="l">
              <a:spcAft>
                <a:spcPts val="0"/>
              </a:spcAft>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solidFill>
                  <a:schemeClr val="bg1"/>
                </a:solidFill>
              </a:rPr>
              <a:t>© 2015 Morgan, Lewis &amp; Bockius LLP</a:t>
            </a:r>
            <a:endParaRPr lang="en-US" sz="800" dirty="0">
              <a:solidFill>
                <a:schemeClr val="bg1"/>
              </a:solidFill>
            </a:endParaRPr>
          </a:p>
        </p:txBody>
      </p:sp>
      <p:grpSp>
        <p:nvGrpSpPr>
          <p:cNvPr id="22" name="Group 21"/>
          <p:cNvGrpSpPr>
            <a:grpSpLocks noChangeAspect="1"/>
          </p:cNvGrpSpPr>
          <p:nvPr userDrawn="1"/>
        </p:nvGrpSpPr>
        <p:grpSpPr bwMode="black">
          <a:xfrm>
            <a:off x="365759" y="274320"/>
            <a:ext cx="2808762" cy="409707"/>
            <a:chOff x="838200" y="609600"/>
            <a:chExt cx="7835890" cy="1143000"/>
          </a:xfrm>
          <a:solidFill>
            <a:srgbClr val="FFFFFF"/>
          </a:solidFill>
        </p:grpSpPr>
        <p:sp>
          <p:nvSpPr>
            <p:cNvPr id="24"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3"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571682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Image 2">
    <p:spTree>
      <p:nvGrpSpPr>
        <p:cNvPr id="1" name=""/>
        <p:cNvGrpSpPr/>
        <p:nvPr/>
      </p:nvGrpSpPr>
      <p:grpSpPr>
        <a:xfrm>
          <a:off x="0" y="0"/>
          <a:ext cx="0" cy="0"/>
          <a:chOff x="0" y="0"/>
          <a:chExt cx="0" cy="0"/>
        </a:xfrm>
      </p:grpSpPr>
      <p:pic>
        <p:nvPicPr>
          <p:cNvPr id="22" name="Picture 21" descr="454958179_conference blur.jpg"/>
          <p:cNvPicPr>
            <a:picLocks noChangeAspect="1"/>
          </p:cNvPicPr>
          <p:nvPr userDrawn="1"/>
        </p:nvPicPr>
        <p:blipFill>
          <a:blip r:embed="rId2" cstate="print"/>
          <a:srcRect l="15898" t="19877" r="12866"/>
          <a:stretch>
            <a:fillRect/>
          </a:stretch>
        </p:blipFill>
        <p:spPr>
          <a:xfrm flipH="1">
            <a:off x="0" y="0"/>
            <a:ext cx="9144000" cy="6858001"/>
          </a:xfrm>
          <a:prstGeom prst="rect">
            <a:avLst/>
          </a:prstGeom>
        </p:spPr>
      </p:pic>
      <p:sp>
        <p:nvSpPr>
          <p:cNvPr id="2" name="Title 1"/>
          <p:cNvSpPr>
            <a:spLocks noGrp="1"/>
          </p:cNvSpPr>
          <p:nvPr>
            <p:ph type="ctrTitle"/>
          </p:nvPr>
        </p:nvSpPr>
        <p:spPr>
          <a:xfrm>
            <a:off x="361949" y="2352959"/>
            <a:ext cx="6309360" cy="2557145"/>
          </a:xfrm>
        </p:spPr>
        <p:txBody>
          <a:bodyPr anchor="b" anchorCtr="0">
            <a:normAutofit/>
          </a:bodyPr>
          <a:lstStyle>
            <a:lvl1pPr>
              <a:lnSpc>
                <a:spcPct val="80000"/>
              </a:lnSpc>
              <a:defRPr sz="6000" b="0" i="0" cap="all">
                <a:latin typeface="+mj-lt"/>
              </a:defRPr>
            </a:lvl1pPr>
          </a:lstStyle>
          <a:p>
            <a:endParaRPr lang="en-US" dirty="0"/>
          </a:p>
        </p:txBody>
      </p:sp>
      <p:sp>
        <p:nvSpPr>
          <p:cNvPr id="3" name="Subtitle 2"/>
          <p:cNvSpPr>
            <a:spLocks noGrp="1"/>
          </p:cNvSpPr>
          <p:nvPr>
            <p:ph type="subTitle" idx="1"/>
          </p:nvPr>
        </p:nvSpPr>
        <p:spPr>
          <a:xfrm>
            <a:off x="361949" y="4955825"/>
            <a:ext cx="6309360" cy="1371600"/>
          </a:xfrm>
        </p:spPr>
        <p:txBody>
          <a:bodyPr>
            <a:normAutofit/>
          </a:bodyPr>
          <a:lstStyle>
            <a:lvl1pPr marL="0" indent="0" algn="l">
              <a:spcAft>
                <a:spcPts val="0"/>
              </a:spcAft>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t>© 2015 Morgan, Lewis &amp; Bockius LLP</a:t>
            </a:r>
            <a:endParaRPr lang="en-US" sz="800" dirty="0"/>
          </a:p>
        </p:txBody>
      </p:sp>
      <p:grpSp>
        <p:nvGrpSpPr>
          <p:cNvPr id="24" name="Group 7"/>
          <p:cNvGrpSpPr>
            <a:grpSpLocks noChangeAspect="1"/>
          </p:cNvGrpSpPr>
          <p:nvPr userDrawn="1"/>
        </p:nvGrpSpPr>
        <p:grpSpPr bwMode="black">
          <a:xfrm>
            <a:off x="365759" y="274319"/>
            <a:ext cx="2817388" cy="410965"/>
            <a:chOff x="838200" y="609600"/>
            <a:chExt cx="7835890" cy="1143000"/>
          </a:xfrm>
          <a:solidFill>
            <a:srgbClr val="000000"/>
          </a:solidFill>
        </p:grpSpPr>
        <p:sp>
          <p:nvSpPr>
            <p:cNvPr id="25"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57168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with Color Background">
    <p:spTree>
      <p:nvGrpSpPr>
        <p:cNvPr id="1" name=""/>
        <p:cNvGrpSpPr/>
        <p:nvPr/>
      </p:nvGrpSpPr>
      <p:grpSpPr>
        <a:xfrm>
          <a:off x="0" y="0"/>
          <a:ext cx="0" cy="0"/>
          <a:chOff x="0" y="0"/>
          <a:chExt cx="0" cy="0"/>
        </a:xfrm>
      </p:grpSpPr>
      <p:sp>
        <p:nvSpPr>
          <p:cNvPr id="5" name="Rectangle 4"/>
          <p:cNvSpPr/>
          <p:nvPr/>
        </p:nvSpPr>
        <p:spPr bwMode="hidden">
          <a:xfrm>
            <a:off x="0" y="0"/>
            <a:ext cx="9144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1949" y="1374774"/>
            <a:ext cx="6309360" cy="2557145"/>
          </a:xfrm>
        </p:spPr>
        <p:txBody>
          <a:bodyPr anchor="b" anchorCtr="0">
            <a:normAutofit/>
          </a:bodyPr>
          <a:lstStyle>
            <a:lvl1pPr>
              <a:lnSpc>
                <a:spcPct val="80000"/>
              </a:lnSpc>
              <a:defRPr sz="6000" b="0" i="0" cap="all">
                <a:solidFill>
                  <a:schemeClr val="bg1"/>
                </a:solidFill>
                <a:latin typeface="+mj-lt"/>
              </a:defRPr>
            </a:lvl1pPr>
          </a:lstStyle>
          <a:p>
            <a:endParaRPr lang="en-US" dirty="0"/>
          </a:p>
        </p:txBody>
      </p:sp>
      <p:sp>
        <p:nvSpPr>
          <p:cNvPr id="3" name="Subtitle 2"/>
          <p:cNvSpPr>
            <a:spLocks noGrp="1"/>
          </p:cNvSpPr>
          <p:nvPr>
            <p:ph type="subTitle" idx="1"/>
          </p:nvPr>
        </p:nvSpPr>
        <p:spPr>
          <a:xfrm>
            <a:off x="361949" y="3977640"/>
            <a:ext cx="6309360" cy="1371600"/>
          </a:xfrm>
        </p:spPr>
        <p:txBody>
          <a:bodyPr>
            <a:normAutofit/>
          </a:bodyPr>
          <a:lstStyle>
            <a:lvl1pPr marL="0" indent="0" algn="l">
              <a:spcAft>
                <a:spcPts val="0"/>
              </a:spcAft>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solidFill>
                  <a:srgbClr val="FFFFFF"/>
                </a:solidFill>
              </a:rPr>
              <a:t>© 2015 Morgan, Lewis &amp; Bockius LLP</a:t>
            </a:r>
            <a:endParaRPr lang="en-US" sz="800" dirty="0">
              <a:solidFill>
                <a:srgbClr val="FFFFFF"/>
              </a:solidFill>
            </a:endParaRPr>
          </a:p>
        </p:txBody>
      </p:sp>
      <p:grpSp>
        <p:nvGrpSpPr>
          <p:cNvPr id="4" name="Group 21"/>
          <p:cNvGrpSpPr>
            <a:grpSpLocks noChangeAspect="1"/>
          </p:cNvGrpSpPr>
          <p:nvPr userDrawn="1"/>
        </p:nvGrpSpPr>
        <p:grpSpPr bwMode="black">
          <a:xfrm>
            <a:off x="365759" y="274320"/>
            <a:ext cx="2808762" cy="409707"/>
            <a:chOff x="838200" y="609600"/>
            <a:chExt cx="7835890" cy="1143000"/>
          </a:xfrm>
          <a:solidFill>
            <a:srgbClr val="FFFFFF"/>
          </a:solidFill>
        </p:grpSpPr>
        <p:sp>
          <p:nvSpPr>
            <p:cNvPr id="25"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04180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59" y="124006"/>
            <a:ext cx="8408353" cy="100584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Month 00, 0000 (if needed)</a:t>
            </a:r>
            <a:endParaRPr lang="en-US" dirty="0"/>
          </a:p>
        </p:txBody>
      </p:sp>
      <p:sp>
        <p:nvSpPr>
          <p:cNvPr id="5" name="Footer Placeholder 4"/>
          <p:cNvSpPr>
            <a:spLocks noGrp="1"/>
          </p:cNvSpPr>
          <p:nvPr>
            <p:ph type="ftr" sz="quarter" idx="11"/>
          </p:nvPr>
        </p:nvSpPr>
        <p:spPr/>
        <p:txBody>
          <a:bodyPr/>
          <a:lstStyle/>
          <a:p>
            <a:r>
              <a:rPr lang="en-US" dirty="0" smtClean="0"/>
              <a:t>Footer (if needed)</a:t>
            </a:r>
            <a:endParaRPr lang="en-US" dirty="0"/>
          </a:p>
        </p:txBody>
      </p:sp>
      <p:sp>
        <p:nvSpPr>
          <p:cNvPr id="6" name="Slide Number Placeholder 5"/>
          <p:cNvSpPr>
            <a:spLocks noGrp="1"/>
          </p:cNvSpPr>
          <p:nvPr>
            <p:ph type="sldNum" sz="quarter" idx="12"/>
          </p:nvPr>
        </p:nvSpPr>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259038629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flipV="1">
            <a:off x="0" y="-2"/>
            <a:ext cx="9144000" cy="1188720"/>
          </a:xfrm>
          <a:prstGeom prst="rect">
            <a:avLst/>
          </a:prstGeom>
          <a:solidFill>
            <a:srgbClr val="5C33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59" y="124006"/>
            <a:ext cx="8408353" cy="1005840"/>
          </a:xfrm>
        </p:spPr>
        <p:txBody>
          <a:bodyPr anchor="ct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Month 00, 0000 (if needed)</a:t>
            </a:r>
            <a:endParaRPr lang="en-US" dirty="0"/>
          </a:p>
        </p:txBody>
      </p:sp>
      <p:sp>
        <p:nvSpPr>
          <p:cNvPr id="5" name="Footer Placeholder 4"/>
          <p:cNvSpPr>
            <a:spLocks noGrp="1"/>
          </p:cNvSpPr>
          <p:nvPr>
            <p:ph type="ftr" sz="quarter" idx="11"/>
          </p:nvPr>
        </p:nvSpPr>
        <p:spPr/>
        <p:txBody>
          <a:bodyPr/>
          <a:lstStyle/>
          <a:p>
            <a:r>
              <a:rPr lang="en-US" dirty="0" smtClean="0"/>
              <a:t>Footer (if needed)</a:t>
            </a:r>
            <a:endParaRPr lang="en-US" dirty="0"/>
          </a:p>
        </p:txBody>
      </p:sp>
      <p:sp>
        <p:nvSpPr>
          <p:cNvPr id="6" name="Slide Number Placeholder 5"/>
          <p:cNvSpPr>
            <a:spLocks noGrp="1"/>
          </p:cNvSpPr>
          <p:nvPr>
            <p:ph type="sldNum" sz="quarter" idx="12"/>
          </p:nvPr>
        </p:nvSpPr>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25903862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Divider ">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5759" y="731519"/>
            <a:ext cx="5486387" cy="2743200"/>
          </a:xfrm>
        </p:spPr>
        <p:txBody>
          <a:bodyPr tIns="45720" anchor="t">
            <a:noAutofit/>
          </a:bodyPr>
          <a:lstStyle>
            <a:lvl1pPr algn="l">
              <a:lnSpc>
                <a:spcPct val="80000"/>
              </a:lnSpc>
              <a:defRPr sz="4800" b="0"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5760" y="316935"/>
            <a:ext cx="8412480" cy="365760"/>
          </a:xfrm>
        </p:spPr>
        <p:txBody>
          <a:bodyPr anchor="t" anchorCtr="0"/>
          <a:lstStyle>
            <a:lvl1pPr marL="0" indent="0">
              <a:spcAft>
                <a:spcPts val="0"/>
              </a:spcAft>
              <a:buNone/>
              <a:defRPr sz="2000" cap="all">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047159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Divider - BLU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5C33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365759" y="731519"/>
            <a:ext cx="5486387" cy="2743200"/>
          </a:xfrm>
        </p:spPr>
        <p:txBody>
          <a:bodyPr tIns="45720" anchor="t">
            <a:noAutofit/>
          </a:bodyPr>
          <a:lstStyle>
            <a:lvl1pPr algn="l">
              <a:lnSpc>
                <a:spcPct val="80000"/>
              </a:lnSpc>
              <a:defRPr sz="4800" b="0" cap="all">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5760" y="316935"/>
            <a:ext cx="8412480" cy="365760"/>
          </a:xfrm>
        </p:spPr>
        <p:txBody>
          <a:bodyPr anchor="t" anchorCtr="0"/>
          <a:lstStyle>
            <a:lvl1pPr marL="0" indent="0">
              <a:spcAft>
                <a:spcPts val="0"/>
              </a:spcAft>
              <a:buNone/>
              <a:defRPr sz="2000" cap="all">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047159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361950" y="2038350"/>
            <a:ext cx="4114800" cy="3908426"/>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9313" y="2038350"/>
            <a:ext cx="4114800" cy="3908425"/>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dirty="0" smtClean="0"/>
              <a:t>Month 00, 0000 (if needed)</a:t>
            </a:r>
            <a:endParaRPr lang="en-US" dirty="0"/>
          </a:p>
        </p:txBody>
      </p:sp>
      <p:sp>
        <p:nvSpPr>
          <p:cNvPr id="6" name="Footer Placeholder 5"/>
          <p:cNvSpPr>
            <a:spLocks noGrp="1"/>
          </p:cNvSpPr>
          <p:nvPr>
            <p:ph type="ftr" sz="quarter" idx="11"/>
          </p:nvPr>
        </p:nvSpPr>
        <p:spPr/>
        <p:txBody>
          <a:bodyPr/>
          <a:lstStyle/>
          <a:p>
            <a:r>
              <a:rPr lang="en-US" dirty="0" smtClean="0"/>
              <a:t>Footer (if needed)</a:t>
            </a:r>
            <a:endParaRPr lang="en-US" dirty="0"/>
          </a:p>
        </p:txBody>
      </p:sp>
      <p:sp>
        <p:nvSpPr>
          <p:cNvPr id="7" name="Slide Number Placeholder 6"/>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8" name="Text Placeholder 2"/>
          <p:cNvSpPr>
            <a:spLocks noGrp="1"/>
          </p:cNvSpPr>
          <p:nvPr>
            <p:ph type="body" idx="13"/>
          </p:nvPr>
        </p:nvSpPr>
        <p:spPr>
          <a:xfrm>
            <a:off x="361950" y="1346200"/>
            <a:ext cx="4114800" cy="594360"/>
          </a:xfrm>
        </p:spPr>
        <p:txBody>
          <a:bodyPr anchor="b">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4"/>
          <p:cNvSpPr>
            <a:spLocks noGrp="1"/>
          </p:cNvSpPr>
          <p:nvPr>
            <p:ph type="body" sz="quarter" idx="3"/>
          </p:nvPr>
        </p:nvSpPr>
        <p:spPr>
          <a:xfrm>
            <a:off x="4663440" y="1346200"/>
            <a:ext cx="4114800" cy="594360"/>
          </a:xfrm>
        </p:spPr>
        <p:txBody>
          <a:bodyPr anchor="b">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541431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198437"/>
            <a:ext cx="8408353" cy="1005840"/>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1949" y="1374776"/>
            <a:ext cx="8412163" cy="4572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6337300"/>
            <a:ext cx="3657600" cy="228600"/>
          </a:xfrm>
          <a:prstGeom prst="rect">
            <a:avLst/>
          </a:prstGeom>
        </p:spPr>
        <p:txBody>
          <a:bodyPr vert="horz" lIns="0" tIns="0" rIns="0" bIns="0" rtlCol="0" anchor="b" anchorCtr="0">
            <a:normAutofit/>
          </a:bodyPr>
          <a:lstStyle>
            <a:lvl1pPr algn="r">
              <a:defRPr sz="800">
                <a:solidFill>
                  <a:schemeClr val="tx1"/>
                </a:solidFill>
              </a:defRPr>
            </a:lvl1pPr>
          </a:lstStyle>
          <a:p>
            <a:r>
              <a:rPr lang="en-US" dirty="0" smtClean="0"/>
              <a:t>Month 00, 0000 (if needed)</a:t>
            </a:r>
            <a:endParaRPr lang="en-US" dirty="0"/>
          </a:p>
        </p:txBody>
      </p:sp>
      <p:sp>
        <p:nvSpPr>
          <p:cNvPr id="5" name="Footer Placeholder 4"/>
          <p:cNvSpPr>
            <a:spLocks noGrp="1"/>
          </p:cNvSpPr>
          <p:nvPr>
            <p:ph type="ftr" sz="quarter" idx="3"/>
          </p:nvPr>
        </p:nvSpPr>
        <p:spPr>
          <a:xfrm>
            <a:off x="2514600" y="6337300"/>
            <a:ext cx="3657600" cy="228600"/>
          </a:xfrm>
          <a:prstGeom prst="rect">
            <a:avLst/>
          </a:prstGeom>
        </p:spPr>
        <p:txBody>
          <a:bodyPr vert="horz" lIns="0" tIns="0" rIns="0" bIns="0" rtlCol="0" anchor="b" anchorCtr="0">
            <a:normAutofit/>
          </a:bodyPr>
          <a:lstStyle>
            <a:lvl1pPr algn="l">
              <a:defRPr sz="800">
                <a:solidFill>
                  <a:schemeClr val="tx1"/>
                </a:solidFill>
              </a:defRPr>
            </a:lvl1pPr>
          </a:lstStyle>
          <a:p>
            <a:r>
              <a:rPr lang="en-US" dirty="0" smtClean="0"/>
              <a:t>Footer (if needed)</a:t>
            </a:r>
            <a:endParaRPr lang="en-US" dirty="0"/>
          </a:p>
        </p:txBody>
      </p:sp>
      <p:sp>
        <p:nvSpPr>
          <p:cNvPr id="7" name="Oval 6"/>
          <p:cNvSpPr/>
          <p:nvPr/>
        </p:nvSpPr>
        <p:spPr bwMode="gray">
          <a:xfrm>
            <a:off x="8408353"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bwMode="gray">
          <a:xfrm>
            <a:off x="8410575" y="6309360"/>
            <a:ext cx="363537" cy="365760"/>
          </a:xfrm>
          <a:prstGeom prst="rect">
            <a:avLst/>
          </a:prstGeom>
        </p:spPr>
        <p:txBody>
          <a:bodyPr vert="horz" lIns="0" tIns="0" rIns="0" bIns="18288" rtlCol="0" anchor="ctr">
            <a:normAutofit/>
          </a:bodyPr>
          <a:lstStyle>
            <a:lvl1pPr algn="ctr">
              <a:defRPr sz="1200" b="1">
                <a:solidFill>
                  <a:schemeClr val="bg1"/>
                </a:solidFill>
              </a:defRPr>
            </a:lvl1pPr>
          </a:lstStyle>
          <a:p>
            <a:pPr>
              <a:defRPr/>
            </a:pPr>
            <a:fld id="{239FF972-6058-4859-ADE8-D70EEBA9A665}" type="slidenum">
              <a:rPr lang="en-US" smtClean="0"/>
              <a:pPr>
                <a:defRPr/>
              </a:pPr>
              <a:t>‹#›</a:t>
            </a:fld>
            <a:endParaRPr lang="en-US" dirty="0"/>
          </a:p>
        </p:txBody>
      </p:sp>
      <p:pic>
        <p:nvPicPr>
          <p:cNvPr id="22" name="Picture 21" descr="ML_logo_blk_rgb_d_150.png"/>
          <p:cNvPicPr>
            <a:picLocks noChangeAspect="1"/>
          </p:cNvPicPr>
          <p:nvPr userDrawn="1"/>
        </p:nvPicPr>
        <p:blipFill>
          <a:blip r:embed="rId20" cstate="print"/>
          <a:stretch>
            <a:fillRect/>
          </a:stretch>
        </p:blipFill>
        <p:spPr>
          <a:xfrm>
            <a:off x="371476" y="6348418"/>
            <a:ext cx="1744404" cy="268887"/>
          </a:xfrm>
          <a:prstGeom prst="rect">
            <a:avLst/>
          </a:prstGeom>
        </p:spPr>
      </p:pic>
    </p:spTree>
    <p:extLst>
      <p:ext uri="{BB962C8B-B14F-4D97-AF65-F5344CB8AC3E}">
        <p14:creationId xmlns:p14="http://schemas.microsoft.com/office/powerpoint/2010/main" val="4174916561"/>
      </p:ext>
    </p:extLst>
  </p:cSld>
  <p:clrMap bg1="lt1" tx1="dk1" bg2="lt2" tx2="dk2" accent1="accent1" accent2="accent2" accent3="accent3" accent4="accent4" accent5="accent5" accent6="accent6" hlink="hlink" folHlink="folHlink"/>
  <p:sldLayoutIdLst>
    <p:sldLayoutId id="2147483797" r:id="rId1"/>
    <p:sldLayoutId id="2147483819" r:id="rId2"/>
    <p:sldLayoutId id="2147483817" r:id="rId3"/>
    <p:sldLayoutId id="2147483799" r:id="rId4"/>
    <p:sldLayoutId id="2147483800" r:id="rId5"/>
    <p:sldLayoutId id="2147483824" r:id="rId6"/>
    <p:sldLayoutId id="2147483801" r:id="rId7"/>
    <p:sldLayoutId id="2147483822" r:id="rId8"/>
    <p:sldLayoutId id="2147483802" r:id="rId9"/>
    <p:sldLayoutId id="2147483803" r:id="rId10"/>
    <p:sldLayoutId id="2147483805" r:id="rId11"/>
    <p:sldLayoutId id="2147483806" r:id="rId12"/>
    <p:sldLayoutId id="2147483807" r:id="rId13"/>
    <p:sldLayoutId id="2147483823" r:id="rId14"/>
    <p:sldLayoutId id="2147483825" r:id="rId15"/>
    <p:sldLayoutId id="2147483813" r:id="rId16"/>
    <p:sldLayoutId id="2147483820" r:id="rId17"/>
    <p:sldLayoutId id="2147483731" r:id="rId18"/>
  </p:sldLayoutIdLst>
  <p:transition>
    <p:fade/>
  </p:transition>
  <p:timing>
    <p:tnLst>
      <p:par>
        <p:cTn id="1" dur="indefinite" restart="never" nodeType="tmRoot"/>
      </p:par>
    </p:tnLst>
  </p:timing>
  <p:hf hdr="0" ftr="0" dt="0"/>
  <p:txStyles>
    <p:titleStyle>
      <a:lvl1pPr algn="l" defTabSz="914400" rtl="0" eaLnBrk="1" latinLnBrk="0" hangingPunct="1">
        <a:lnSpc>
          <a:spcPct val="95000"/>
        </a:lnSpc>
        <a:spcBef>
          <a:spcPct val="0"/>
        </a:spcBef>
        <a:buNone/>
        <a:defRPr sz="3000" b="1" kern="1200">
          <a:solidFill>
            <a:schemeClr val="tx1"/>
          </a:solidFill>
          <a:latin typeface="+mn-lt"/>
          <a:ea typeface="+mj-ea"/>
          <a:cs typeface="+mj-cs"/>
        </a:defRPr>
      </a:lvl1pPr>
    </p:titleStyle>
    <p:bodyStyle>
      <a:lvl1pPr marL="230188" indent="-230188" algn="l" defTabSz="914400" rtl="0" eaLnBrk="1" latinLnBrk="0" hangingPunct="1">
        <a:spcBef>
          <a:spcPts val="900"/>
        </a:spcBef>
        <a:spcAft>
          <a:spcPts val="0"/>
        </a:spcAft>
        <a:buFont typeface="Tahoma" pitchFamily="34" charset="0"/>
        <a:buChar char="•"/>
        <a:defRPr sz="2000" kern="1200">
          <a:solidFill>
            <a:schemeClr val="tx1"/>
          </a:solidFill>
          <a:latin typeface="+mn-lt"/>
          <a:ea typeface="+mn-ea"/>
          <a:cs typeface="+mn-cs"/>
        </a:defRPr>
      </a:lvl1pPr>
      <a:lvl2pPr marL="460375" indent="-230188" algn="l" defTabSz="914400" rtl="0" eaLnBrk="1" latinLnBrk="0" hangingPunct="1">
        <a:spcBef>
          <a:spcPts val="600"/>
        </a:spcBef>
        <a:spcAft>
          <a:spcPts val="0"/>
        </a:spcAft>
        <a:buFont typeface="Tahoma"/>
        <a:buChar char="–"/>
        <a:defRPr sz="1800" kern="1200">
          <a:solidFill>
            <a:schemeClr val="tx1"/>
          </a:solidFill>
          <a:latin typeface="+mn-lt"/>
          <a:ea typeface="+mn-ea"/>
          <a:cs typeface="+mn-cs"/>
        </a:defRPr>
      </a:lvl2pPr>
      <a:lvl3pPr marL="682625" indent="-222250"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3pPr>
      <a:lvl4pPr marL="911225" indent="-228600"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4pPr>
      <a:lvl5pPr marL="1141413" indent="-230188"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48" y="378242"/>
            <a:ext cx="7859631" cy="2170405"/>
          </a:xfrm>
        </p:spPr>
        <p:txBody>
          <a:bodyPr>
            <a:noAutofit/>
          </a:bodyPr>
          <a:lstStyle/>
          <a:p>
            <a:r>
              <a:rPr lang="en-US" sz="4000" dirty="0" smtClean="0"/>
              <a:t>				</a:t>
            </a:r>
            <a:br>
              <a:rPr lang="en-US" sz="4000" dirty="0" smtClean="0"/>
            </a:br>
            <a:r>
              <a:rPr lang="en-US" sz="4000" dirty="0" smtClean="0"/>
              <a:t>Protecting YOUR Trade secrets when employees come and go</a:t>
            </a:r>
            <a:br>
              <a:rPr lang="en-US" sz="4000" dirty="0" smtClean="0"/>
            </a:br>
            <a:endParaRPr lang="en-US" sz="4000" dirty="0"/>
          </a:p>
        </p:txBody>
      </p:sp>
      <p:sp>
        <p:nvSpPr>
          <p:cNvPr id="3" name="Subtitle 2"/>
          <p:cNvSpPr>
            <a:spLocks noGrp="1"/>
          </p:cNvSpPr>
          <p:nvPr>
            <p:ph type="subTitle" idx="1"/>
          </p:nvPr>
        </p:nvSpPr>
        <p:spPr>
          <a:xfrm>
            <a:off x="386012" y="2422187"/>
            <a:ext cx="6309360" cy="2013455"/>
          </a:xfrm>
        </p:spPr>
        <p:txBody>
          <a:bodyPr>
            <a:normAutofit fontScale="92500" lnSpcReduction="20000"/>
          </a:bodyPr>
          <a:lstStyle/>
          <a:p>
            <a:pPr>
              <a:spcBef>
                <a:spcPts val="0"/>
              </a:spcBef>
            </a:pPr>
            <a:r>
              <a:rPr lang="en-US" sz="2000" dirty="0" smtClean="0"/>
              <a:t>Larry L. Turner</a:t>
            </a:r>
          </a:p>
          <a:p>
            <a:pPr>
              <a:spcBef>
                <a:spcPts val="0"/>
              </a:spcBef>
            </a:pPr>
            <a:r>
              <a:rPr lang="en-US" sz="2000" dirty="0" smtClean="0"/>
              <a:t>Partner, Morgan Lewis</a:t>
            </a:r>
          </a:p>
          <a:p>
            <a:pPr>
              <a:spcBef>
                <a:spcPts val="0"/>
              </a:spcBef>
            </a:pPr>
            <a:endParaRPr lang="en-US" sz="2000" dirty="0" smtClean="0"/>
          </a:p>
          <a:p>
            <a:pPr>
              <a:spcBef>
                <a:spcPts val="0"/>
              </a:spcBef>
            </a:pPr>
            <a:r>
              <a:rPr lang="en-US" sz="2000" dirty="0" smtClean="0"/>
              <a:t>Kristi D.A. Matthews</a:t>
            </a:r>
          </a:p>
          <a:p>
            <a:pPr>
              <a:spcBef>
                <a:spcPts val="0"/>
              </a:spcBef>
            </a:pPr>
            <a:r>
              <a:rPr lang="en-US" sz="2000" dirty="0" smtClean="0"/>
              <a:t>Labor &amp; Employment Counsel, Newell Brands</a:t>
            </a:r>
          </a:p>
          <a:p>
            <a:endParaRPr lang="en-US" sz="2000" dirty="0"/>
          </a:p>
          <a:p>
            <a:pPr>
              <a:spcBef>
                <a:spcPts val="0"/>
              </a:spcBef>
            </a:pPr>
            <a:r>
              <a:rPr lang="en-US" sz="2000" dirty="0" err="1" smtClean="0"/>
              <a:t>CCWC</a:t>
            </a:r>
            <a:r>
              <a:rPr lang="en-US" sz="2000" dirty="0" smtClean="0"/>
              <a:t> Career Strategies Conference</a:t>
            </a:r>
          </a:p>
          <a:p>
            <a:pPr>
              <a:spcBef>
                <a:spcPts val="0"/>
              </a:spcBef>
            </a:pPr>
            <a:r>
              <a:rPr lang="en-US" sz="2000" dirty="0" smtClean="0"/>
              <a:t>September 21-23, 2016</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10</a:t>
            </a:fld>
            <a:endParaRPr lang="en-US" dirty="0"/>
          </a:p>
        </p:txBody>
      </p:sp>
      <p:sp>
        <p:nvSpPr>
          <p:cNvPr id="5" name="Content Placeholder 4"/>
          <p:cNvSpPr>
            <a:spLocks noGrp="1"/>
          </p:cNvSpPr>
          <p:nvPr>
            <p:ph idx="1"/>
          </p:nvPr>
        </p:nvSpPr>
        <p:spPr/>
        <p:txBody>
          <a:bodyPr>
            <a:normAutofit/>
          </a:bodyPr>
          <a:lstStyle/>
          <a:p>
            <a:pPr marL="0" indent="0">
              <a:buNone/>
            </a:pPr>
            <a:endParaRPr lang="en-US" sz="3600" dirty="0" smtClean="0">
              <a:latin typeface="+mj-lt"/>
            </a:endParaRPr>
          </a:p>
          <a:p>
            <a:pPr marL="0" indent="0">
              <a:buNone/>
            </a:pPr>
            <a:endParaRPr lang="en-US" sz="3600" dirty="0">
              <a:latin typeface="+mj-lt"/>
            </a:endParaRPr>
          </a:p>
          <a:p>
            <a:pPr marL="0" indent="0" algn="ctr">
              <a:spcBef>
                <a:spcPts val="0"/>
              </a:spcBef>
              <a:buNone/>
            </a:pPr>
            <a:r>
              <a:rPr lang="en-US" sz="4400" cap="all" dirty="0" smtClean="0">
                <a:solidFill>
                  <a:schemeClr val="accent5"/>
                </a:solidFill>
                <a:latin typeface="+mj-lt"/>
              </a:rPr>
              <a:t>Best Practices for </a:t>
            </a:r>
          </a:p>
          <a:p>
            <a:pPr marL="0" indent="0" algn="ctr">
              <a:spcBef>
                <a:spcPts val="0"/>
              </a:spcBef>
              <a:buNone/>
            </a:pPr>
            <a:r>
              <a:rPr lang="en-US" sz="4400" cap="all" dirty="0" smtClean="0">
                <a:solidFill>
                  <a:schemeClr val="accent5"/>
                </a:solidFill>
                <a:latin typeface="+mj-lt"/>
              </a:rPr>
              <a:t>hiring New employees</a:t>
            </a:r>
            <a:endParaRPr lang="en-US" sz="4400" cap="all" dirty="0">
              <a:solidFill>
                <a:schemeClr val="accent5"/>
              </a:solidFill>
              <a:latin typeface="+mj-lt"/>
            </a:endParaRPr>
          </a:p>
        </p:txBody>
      </p:sp>
    </p:spTree>
    <p:extLst>
      <p:ext uri="{BB962C8B-B14F-4D97-AF65-F5344CB8AC3E}">
        <p14:creationId xmlns:p14="http://schemas.microsoft.com/office/powerpoint/2010/main" val="16959091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#2: Hiring Employees</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The Honeymoon is Over:</a:t>
            </a:r>
          </a:p>
          <a:p>
            <a:pPr lvl="1">
              <a:buFont typeface="Arial" panose="020B0604020202020204" pitchFamily="34" charset="0"/>
              <a:buChar char="•"/>
            </a:pPr>
            <a:r>
              <a:rPr lang="en-US" dirty="0" smtClean="0"/>
              <a:t>New employees could easily bring </a:t>
            </a:r>
            <a:r>
              <a:rPr lang="en-US" dirty="0"/>
              <a:t>confidential/proprietary information from </a:t>
            </a:r>
            <a:r>
              <a:rPr lang="en-US" dirty="0" smtClean="0"/>
              <a:t>his or her </a:t>
            </a:r>
            <a:r>
              <a:rPr lang="en-US" dirty="0"/>
              <a:t>former </a:t>
            </a:r>
            <a:r>
              <a:rPr lang="en-US" dirty="0" smtClean="0"/>
              <a:t>employer.</a:t>
            </a:r>
          </a:p>
          <a:p>
            <a:pPr lvl="1">
              <a:buFont typeface="Arial" panose="020B0604020202020204" pitchFamily="34" charset="0"/>
              <a:buChar char="•"/>
            </a:pPr>
            <a:r>
              <a:rPr lang="en-US" dirty="0" smtClean="0"/>
              <a:t>Your company could be liable even if no one at your company asked the new hire to do so, or even if the transmission was wholly unintentional.</a:t>
            </a:r>
          </a:p>
          <a:p>
            <a:pPr lvl="1">
              <a:buFont typeface="Arial" panose="020B0604020202020204" pitchFamily="34" charset="0"/>
              <a:buChar char="•"/>
            </a:pPr>
            <a:r>
              <a:rPr lang="en-US" dirty="0" smtClean="0"/>
              <a:t>You </a:t>
            </a:r>
            <a:r>
              <a:rPr lang="en-US" dirty="0"/>
              <a:t>must take proactive steps during the hiring process to ensure that confidential or proprietary information from a competitor does not end up in your company’s </a:t>
            </a:r>
            <a:r>
              <a:rPr lang="en-US" dirty="0" smtClean="0"/>
              <a:t>possession</a:t>
            </a:r>
            <a:r>
              <a:rPr lang="en-US" dirty="0"/>
              <a:t>.</a:t>
            </a:r>
          </a:p>
          <a:p>
            <a:pPr marL="0" indent="0">
              <a:buNone/>
            </a:pPr>
            <a:r>
              <a:rPr lang="en-US" b="1" u="sng" dirty="0" smtClean="0"/>
              <a:t>Protective Policies:</a:t>
            </a:r>
          </a:p>
          <a:p>
            <a:pPr lvl="1">
              <a:buFont typeface="Arial" panose="020B0604020202020204" pitchFamily="34" charset="0"/>
              <a:buChar char="•"/>
            </a:pPr>
            <a:r>
              <a:rPr lang="en-US" dirty="0" smtClean="0"/>
              <a:t>Enact a policy explicitly prohibiting the solicitation or dissemination of other companies’ confidential information. </a:t>
            </a:r>
          </a:p>
          <a:p>
            <a:pPr lvl="1">
              <a:buFont typeface="Arial" panose="020B0604020202020204" pitchFamily="34" charset="0"/>
              <a:buChar char="•"/>
            </a:pPr>
            <a:r>
              <a:rPr lang="en-US" dirty="0" smtClean="0"/>
              <a:t>Inform candidates of this policy prior to their official start date – consider sending a letter during final negotiations.</a:t>
            </a:r>
          </a:p>
          <a:p>
            <a:pPr lvl="1">
              <a:buFont typeface="Arial" panose="020B0604020202020204" pitchFamily="34" charset="0"/>
              <a:buChar char="•"/>
            </a:pPr>
            <a:r>
              <a:rPr lang="en-US" dirty="0" smtClean="0"/>
              <a:t>Consider including a clause in the incoming employee’s contract making a violation of the policy ground for termination. </a:t>
            </a:r>
          </a:p>
          <a:p>
            <a:endParaRPr lang="en-US" u="sng" dirty="0" smtClean="0"/>
          </a:p>
          <a:p>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11</a:t>
            </a:fld>
            <a:endParaRPr lang="en-US" dirty="0"/>
          </a:p>
        </p:txBody>
      </p:sp>
    </p:spTree>
    <p:extLst>
      <p:ext uri="{BB962C8B-B14F-4D97-AF65-F5344CB8AC3E}">
        <p14:creationId xmlns:p14="http://schemas.microsoft.com/office/powerpoint/2010/main" val="7451794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#2: Hiring Employees</a:t>
            </a:r>
            <a:endParaRPr lang="en-US" sz="2400" dirty="0"/>
          </a:p>
        </p:txBody>
      </p:sp>
      <p:sp>
        <p:nvSpPr>
          <p:cNvPr id="3" name="Content Placeholder 2"/>
          <p:cNvSpPr>
            <a:spLocks noGrp="1"/>
          </p:cNvSpPr>
          <p:nvPr>
            <p:ph idx="1"/>
          </p:nvPr>
        </p:nvSpPr>
        <p:spPr/>
        <p:txBody>
          <a:bodyPr>
            <a:normAutofit/>
          </a:bodyPr>
          <a:lstStyle/>
          <a:p>
            <a:pPr marL="0" indent="0">
              <a:buNone/>
            </a:pPr>
            <a:r>
              <a:rPr lang="en-US" b="1" u="sng" dirty="0" smtClean="0"/>
              <a:t>Awareness and Training:</a:t>
            </a:r>
          </a:p>
          <a:p>
            <a:pPr lvl="1">
              <a:buFont typeface="Arial" panose="020B0604020202020204" pitchFamily="34" charset="0"/>
              <a:buChar char="•"/>
            </a:pPr>
            <a:r>
              <a:rPr lang="en-US" dirty="0" smtClean="0"/>
              <a:t>Remind new employees of the confidential information policy during the orientation and training process.</a:t>
            </a:r>
          </a:p>
          <a:p>
            <a:pPr lvl="1">
              <a:buFont typeface="Arial" panose="020B0604020202020204" pitchFamily="34" charset="0"/>
              <a:buChar char="•"/>
            </a:pPr>
            <a:r>
              <a:rPr lang="en-US" dirty="0" smtClean="0"/>
              <a:t>Consider having the legal and IT departments meet with new hires to explain the policy and obtain acknowledgement.</a:t>
            </a:r>
          </a:p>
          <a:p>
            <a:pPr lvl="1">
              <a:buFont typeface="Arial" panose="020B0604020202020204" pitchFamily="34" charset="0"/>
              <a:buChar char="•"/>
            </a:pPr>
            <a:r>
              <a:rPr lang="en-US" dirty="0" smtClean="0"/>
              <a:t>Work with IT department to run searches to ensure that no competitor information has found its way into your system.</a:t>
            </a:r>
            <a:endParaRPr lang="en-US" dirty="0"/>
          </a:p>
          <a:p>
            <a:pPr marL="0" indent="0">
              <a:buNone/>
            </a:pPr>
            <a:r>
              <a:rPr lang="en-US" b="1" u="sng" dirty="0" smtClean="0"/>
              <a:t>Documentation:</a:t>
            </a:r>
          </a:p>
          <a:p>
            <a:pPr lvl="1">
              <a:buFont typeface="Arial" panose="020B0604020202020204" pitchFamily="34" charset="0"/>
              <a:buChar char="•"/>
            </a:pPr>
            <a:r>
              <a:rPr lang="en-US" dirty="0" smtClean="0"/>
              <a:t>Documentation of company’s the efforts to avoid obtaining trade secrets is essential. </a:t>
            </a:r>
          </a:p>
          <a:p>
            <a:pPr lvl="1">
              <a:buFont typeface="Arial" panose="020B0604020202020204" pitchFamily="34" charset="0"/>
              <a:buChar char="•"/>
            </a:pPr>
            <a:r>
              <a:rPr lang="en-US" dirty="0" smtClean="0"/>
              <a:t>Trainings should be well documented and attendance should be taken. Written copies of relevant copies should be provided to participants.</a:t>
            </a:r>
          </a:p>
          <a:p>
            <a:endParaRPr lang="en-US" dirty="0" smtClean="0"/>
          </a:p>
          <a:p>
            <a:endParaRPr lang="en-US" u="sng" dirty="0" smtClean="0"/>
          </a:p>
          <a:p>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12</a:t>
            </a:fld>
            <a:endParaRPr lang="en-US" dirty="0"/>
          </a:p>
        </p:txBody>
      </p:sp>
    </p:spTree>
    <p:extLst>
      <p:ext uri="{BB962C8B-B14F-4D97-AF65-F5344CB8AC3E}">
        <p14:creationId xmlns:p14="http://schemas.microsoft.com/office/powerpoint/2010/main" val="22553158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13</a:t>
            </a:fld>
            <a:endParaRPr lang="en-US" dirty="0"/>
          </a:p>
        </p:txBody>
      </p:sp>
      <p:sp>
        <p:nvSpPr>
          <p:cNvPr id="5" name="Content Placeholder 4"/>
          <p:cNvSpPr>
            <a:spLocks noGrp="1"/>
          </p:cNvSpPr>
          <p:nvPr>
            <p:ph idx="1"/>
          </p:nvPr>
        </p:nvSpPr>
        <p:spPr/>
        <p:txBody>
          <a:bodyPr>
            <a:normAutofit/>
          </a:bodyPr>
          <a:lstStyle/>
          <a:p>
            <a:pPr marL="0" indent="0">
              <a:buNone/>
            </a:pPr>
            <a:endParaRPr lang="en-US" sz="3600" dirty="0" smtClean="0">
              <a:latin typeface="+mj-lt"/>
            </a:endParaRPr>
          </a:p>
          <a:p>
            <a:pPr marL="0" indent="0">
              <a:buNone/>
            </a:pPr>
            <a:endParaRPr lang="en-US" sz="3600" dirty="0">
              <a:latin typeface="+mj-lt"/>
            </a:endParaRPr>
          </a:p>
          <a:p>
            <a:pPr marL="0" indent="0" algn="ctr">
              <a:spcBef>
                <a:spcPts val="0"/>
              </a:spcBef>
              <a:buNone/>
            </a:pPr>
            <a:r>
              <a:rPr lang="en-US" sz="4400" cap="all" dirty="0" smtClean="0">
                <a:solidFill>
                  <a:schemeClr val="accent5"/>
                </a:solidFill>
                <a:latin typeface="+mj-lt"/>
              </a:rPr>
              <a:t>Dealing with </a:t>
            </a:r>
          </a:p>
          <a:p>
            <a:pPr marL="0" indent="0" algn="ctr">
              <a:spcBef>
                <a:spcPts val="0"/>
              </a:spcBef>
              <a:buNone/>
            </a:pPr>
            <a:r>
              <a:rPr lang="en-US" sz="4400" cap="all" dirty="0" smtClean="0">
                <a:solidFill>
                  <a:schemeClr val="accent5"/>
                </a:solidFill>
                <a:latin typeface="+mj-lt"/>
              </a:rPr>
              <a:t>Employee Departures</a:t>
            </a:r>
            <a:endParaRPr lang="en-US" sz="4400" cap="all" dirty="0">
              <a:solidFill>
                <a:schemeClr val="accent5"/>
              </a:solidFill>
              <a:latin typeface="+mj-lt"/>
            </a:endParaRPr>
          </a:p>
        </p:txBody>
      </p:sp>
    </p:spTree>
    <p:extLst>
      <p:ext uri="{BB962C8B-B14F-4D97-AF65-F5344CB8AC3E}">
        <p14:creationId xmlns:p14="http://schemas.microsoft.com/office/powerpoint/2010/main" val="36227092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a:bodyPr>
          <a:lstStyle/>
          <a:p>
            <a:pPr marL="0" indent="0">
              <a:spcBef>
                <a:spcPts val="0"/>
              </a:spcBef>
              <a:buNone/>
            </a:pPr>
            <a:r>
              <a:rPr lang="en-US" b="1" u="sng" dirty="0" smtClean="0"/>
              <a:t>Don’t Add Insult to Injury:</a:t>
            </a:r>
          </a:p>
          <a:p>
            <a:pPr>
              <a:spcBef>
                <a:spcPts val="0"/>
              </a:spcBef>
            </a:pPr>
            <a:endParaRPr lang="en-US" dirty="0" smtClean="0"/>
          </a:p>
          <a:p>
            <a:pPr lvl="1">
              <a:spcBef>
                <a:spcPts val="0"/>
              </a:spcBef>
              <a:buFont typeface="Arial" panose="020B0604020202020204" pitchFamily="34" charset="0"/>
              <a:buChar char="•"/>
            </a:pPr>
            <a:r>
              <a:rPr lang="en-US" dirty="0" smtClean="0"/>
              <a:t>When a key employee departs, it can wreak havoc on a business. Issues such as maintaining clients, ensuring coverage, and managing investor relations all come into play immediately. </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Don’t let the inconvenience of an employee departure spiral into a serious problem costing valuable time and resources.</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Instead, get ahead of the problem by enacting several </a:t>
            </a:r>
            <a:r>
              <a:rPr lang="en-US" b="1" u="sng" dirty="0" smtClean="0"/>
              <a:t>day-to-day best practices</a:t>
            </a:r>
            <a:r>
              <a:rPr lang="en-US" dirty="0" smtClean="0"/>
              <a:t> and </a:t>
            </a:r>
            <a:r>
              <a:rPr lang="en-US" b="1" u="sng" dirty="0" smtClean="0"/>
              <a:t>reacting quickly </a:t>
            </a:r>
            <a:r>
              <a:rPr lang="en-US" dirty="0" smtClean="0"/>
              <a:t>when a potential situation arises. Preparation is key.</a:t>
            </a:r>
          </a:p>
          <a:p>
            <a:pPr marL="230187" lvl="1" indent="0">
              <a:buNone/>
            </a:pPr>
            <a:endParaRPr lang="en-US" dirty="0" smtClean="0"/>
          </a:p>
          <a:p>
            <a:pPr marL="230187" lvl="1" indent="0">
              <a:buNone/>
            </a:pPr>
            <a:r>
              <a:rPr lang="en-US" dirty="0" smtClean="0"/>
              <a:t> </a:t>
            </a:r>
          </a:p>
          <a:p>
            <a:pPr lvl="1">
              <a:buFont typeface="Arial" panose="020B0604020202020204" pitchFamily="34" charset="0"/>
              <a:buChar char="•"/>
            </a:pPr>
            <a:endParaRPr lang="en-US" dirty="0" smtClean="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14</a:t>
            </a:fld>
            <a:endParaRPr lang="en-US" dirty="0"/>
          </a:p>
        </p:txBody>
      </p:sp>
    </p:spTree>
    <p:extLst>
      <p:ext uri="{BB962C8B-B14F-4D97-AF65-F5344CB8AC3E}">
        <p14:creationId xmlns:p14="http://schemas.microsoft.com/office/powerpoint/2010/main" val="22579818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a:bodyPr>
          <a:lstStyle/>
          <a:p>
            <a:pPr marL="0" indent="0">
              <a:buNone/>
            </a:pPr>
            <a:r>
              <a:rPr lang="en-US" b="1" u="sng" dirty="0" smtClean="0"/>
              <a:t>Day-to-Day Best Practices:</a:t>
            </a:r>
            <a:endParaRPr lang="en-US" dirty="0" smtClean="0"/>
          </a:p>
          <a:p>
            <a:pPr marL="0" indent="0">
              <a:buNone/>
            </a:pPr>
            <a:endParaRPr lang="en-US" dirty="0" smtClean="0"/>
          </a:p>
          <a:p>
            <a:pPr marL="573087" lvl="1" indent="-342900">
              <a:buFont typeface="+mj-lt"/>
              <a:buAutoNum type="arabicPeriod"/>
            </a:pPr>
            <a:r>
              <a:rPr lang="en-US" u="sng" dirty="0" smtClean="0"/>
              <a:t>Know what’s in the vault:</a:t>
            </a:r>
            <a:r>
              <a:rPr lang="en-US" dirty="0" smtClean="0"/>
              <a:t>  Clearly define what types of company information are confidential and proprietary. Avoid having vague, ambiguous, or overly broad policies. Identify which key employees have access to confidential information in case they depart in the future.</a:t>
            </a:r>
          </a:p>
          <a:p>
            <a:pPr marL="573087" lvl="1" indent="-342900">
              <a:buFont typeface="+mj-lt"/>
              <a:buAutoNum type="arabicPeriod"/>
            </a:pPr>
            <a:endParaRPr lang="en-US" dirty="0" smtClean="0"/>
          </a:p>
          <a:p>
            <a:pPr marL="573087" lvl="1" indent="-342900">
              <a:buFont typeface="+mj-lt"/>
              <a:buAutoNum type="arabicPeriod"/>
            </a:pPr>
            <a:r>
              <a:rPr lang="en-US" u="sng" dirty="0" smtClean="0"/>
              <a:t>Develop a detailed policy</a:t>
            </a:r>
            <a:r>
              <a:rPr lang="en-US" dirty="0" smtClean="0"/>
              <a:t>: Adopt a confidentiality/trade secrets protection policy that meets your company’s particular needs. There is no such thing as an effective “one-size-fits-all” policy. Every company has its own unique assets and resources. </a:t>
            </a:r>
          </a:p>
          <a:p>
            <a:pPr lvl="2"/>
            <a:endParaRPr lang="en-US" dirty="0" smtClean="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15</a:t>
            </a:fld>
            <a:endParaRPr lang="en-US" dirty="0"/>
          </a:p>
        </p:txBody>
      </p:sp>
    </p:spTree>
    <p:extLst>
      <p:ext uri="{BB962C8B-B14F-4D97-AF65-F5344CB8AC3E}">
        <p14:creationId xmlns:p14="http://schemas.microsoft.com/office/powerpoint/2010/main" val="14467232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lnSpcReduction="10000"/>
          </a:bodyPr>
          <a:lstStyle/>
          <a:p>
            <a:pPr marL="0" indent="0">
              <a:buNone/>
            </a:pPr>
            <a:r>
              <a:rPr lang="en-US" b="1" u="sng" dirty="0" smtClean="0"/>
              <a:t>A sound confidentiality policy MUST include:</a:t>
            </a:r>
            <a:endParaRPr lang="en-US" dirty="0" smtClean="0"/>
          </a:p>
          <a:p>
            <a:pPr marL="457200" indent="-457200">
              <a:buFont typeface="+mj-lt"/>
              <a:buAutoNum type="arabicPeriod"/>
            </a:pPr>
            <a:r>
              <a:rPr lang="en-US" dirty="0" smtClean="0"/>
              <a:t>The </a:t>
            </a:r>
            <a:r>
              <a:rPr lang="en-US" dirty="0"/>
              <a:t>company’s </a:t>
            </a:r>
            <a:r>
              <a:rPr lang="en-US" b="1" dirty="0"/>
              <a:t>expectations</a:t>
            </a:r>
            <a:r>
              <a:rPr lang="en-US" dirty="0"/>
              <a:t> for its employees regarding confidential information, including a prohibition on unauthorized copying or disclosure; </a:t>
            </a:r>
          </a:p>
          <a:p>
            <a:pPr marL="457200" indent="-457200">
              <a:buFont typeface="+mj-lt"/>
              <a:buAutoNum type="arabicPeriod"/>
            </a:pPr>
            <a:r>
              <a:rPr lang="en-US" dirty="0" smtClean="0"/>
              <a:t>A </a:t>
            </a:r>
            <a:r>
              <a:rPr lang="en-US" b="1" dirty="0"/>
              <a:t>definition </a:t>
            </a:r>
            <a:r>
              <a:rPr lang="en-US" dirty="0"/>
              <a:t>of what is considered confidential or proprietary, including as many specific types of information as possible; </a:t>
            </a:r>
          </a:p>
          <a:p>
            <a:pPr marL="457200" indent="-457200">
              <a:buFont typeface="+mj-lt"/>
              <a:buAutoNum type="arabicPeriod"/>
            </a:pPr>
            <a:r>
              <a:rPr lang="en-US" dirty="0" smtClean="0"/>
              <a:t>The </a:t>
            </a:r>
            <a:r>
              <a:rPr lang="en-US" b="1" dirty="0"/>
              <a:t>consequences </a:t>
            </a:r>
            <a:r>
              <a:rPr lang="en-US" dirty="0"/>
              <a:t>to the employee for violations of the policy, and the rights of the employer in the event of a violation; </a:t>
            </a:r>
          </a:p>
          <a:p>
            <a:pPr marL="457200" indent="-457200">
              <a:buFont typeface="+mj-lt"/>
              <a:buAutoNum type="arabicPeriod"/>
            </a:pPr>
            <a:r>
              <a:rPr lang="en-US" dirty="0" smtClean="0"/>
              <a:t>The </a:t>
            </a:r>
            <a:r>
              <a:rPr lang="en-US" dirty="0"/>
              <a:t>employee’s </a:t>
            </a:r>
            <a:r>
              <a:rPr lang="en-US" b="1" dirty="0"/>
              <a:t>responsibility </a:t>
            </a:r>
            <a:r>
              <a:rPr lang="en-US" dirty="0"/>
              <a:t>to return all company technology and confidential information before leaving employment; </a:t>
            </a:r>
          </a:p>
          <a:p>
            <a:pPr marL="457200" indent="-457200">
              <a:buFont typeface="+mj-lt"/>
              <a:buAutoNum type="arabicPeriod"/>
            </a:pPr>
            <a:r>
              <a:rPr lang="en-US" dirty="0" smtClean="0"/>
              <a:t>A </a:t>
            </a:r>
            <a:r>
              <a:rPr lang="en-US" dirty="0"/>
              <a:t>mechanism for ensuring that employees receive the policy and sign an </a:t>
            </a:r>
            <a:r>
              <a:rPr lang="en-US" b="1" dirty="0"/>
              <a:t>acknowledgment </a:t>
            </a:r>
            <a:r>
              <a:rPr lang="en-US" dirty="0"/>
              <a:t>of their responsibilities under the policy; and </a:t>
            </a:r>
          </a:p>
          <a:p>
            <a:pPr marL="457200" indent="-457200">
              <a:buFont typeface="+mj-lt"/>
              <a:buAutoNum type="arabicPeriod"/>
            </a:pPr>
            <a:r>
              <a:rPr lang="en-US" dirty="0" smtClean="0"/>
              <a:t>Continuous </a:t>
            </a:r>
            <a:r>
              <a:rPr lang="en-US" dirty="0"/>
              <a:t>training of key employees on a regular basis as part of the company’s compliance program.  </a:t>
            </a:r>
          </a:p>
          <a:p>
            <a:pPr marL="460375" lvl="2" indent="0">
              <a:buNone/>
            </a:pPr>
            <a:endParaRPr lang="en-US" dirty="0" smtClean="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16</a:t>
            </a:fld>
            <a:endParaRPr lang="en-US" dirty="0"/>
          </a:p>
        </p:txBody>
      </p:sp>
    </p:spTree>
    <p:extLst>
      <p:ext uri="{BB962C8B-B14F-4D97-AF65-F5344CB8AC3E}">
        <p14:creationId xmlns:p14="http://schemas.microsoft.com/office/powerpoint/2010/main" val="7256085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a:bodyPr>
          <a:lstStyle/>
          <a:p>
            <a:pPr marL="0" indent="0">
              <a:buNone/>
            </a:pPr>
            <a:r>
              <a:rPr lang="en-US" b="1" u="sng" dirty="0" smtClean="0"/>
              <a:t>Day-to-Day Best Practices (continued):</a:t>
            </a:r>
            <a:endParaRPr lang="en-US" dirty="0" smtClean="0"/>
          </a:p>
          <a:p>
            <a:pPr marL="0" indent="0">
              <a:buNone/>
            </a:pPr>
            <a:endParaRPr lang="en-US" dirty="0" smtClean="0"/>
          </a:p>
          <a:p>
            <a:pPr marL="573087" lvl="1" indent="-342900">
              <a:buFont typeface="+mj-lt"/>
              <a:buAutoNum type="arabicPeriod" startAt="3"/>
            </a:pPr>
            <a:r>
              <a:rPr lang="en-US" u="sng" dirty="0" smtClean="0"/>
              <a:t>Establish Security Protocols:</a:t>
            </a:r>
            <a:r>
              <a:rPr lang="en-US" dirty="0" smtClean="0"/>
              <a:t>  A well-drafted policy must be supported by certain day-to-day security safeguards. </a:t>
            </a:r>
          </a:p>
          <a:p>
            <a:pPr marL="795337" lvl="2" indent="-342900">
              <a:buFont typeface="Arial" panose="020B0604020202020204" pitchFamily="34" charset="0"/>
              <a:buChar char="•"/>
            </a:pPr>
            <a:r>
              <a:rPr lang="en-US" dirty="0" smtClean="0"/>
              <a:t>Limit access to confidential information through password protection and various levels of permission. </a:t>
            </a:r>
          </a:p>
          <a:p>
            <a:pPr marL="795337" lvl="2" indent="-342900">
              <a:buFont typeface="Arial" panose="020B0604020202020204" pitchFamily="34" charset="0"/>
              <a:buChar char="•"/>
            </a:pPr>
            <a:r>
              <a:rPr lang="en-US" dirty="0" smtClean="0"/>
              <a:t>Monitor access to databases and track who can view, modify, or delete information. </a:t>
            </a:r>
          </a:p>
          <a:p>
            <a:pPr marL="795337" lvl="2" indent="-342900">
              <a:buFont typeface="Arial" panose="020B0604020202020204" pitchFamily="34" charset="0"/>
              <a:buChar char="•"/>
            </a:pPr>
            <a:r>
              <a:rPr lang="en-US" dirty="0" smtClean="0"/>
              <a:t>Embed indentifiers or tags in especially confidential information. </a:t>
            </a:r>
            <a:r>
              <a:rPr lang="en-US" dirty="0"/>
              <a:t>This </a:t>
            </a:r>
            <a:r>
              <a:rPr lang="en-US" dirty="0" smtClean="0"/>
              <a:t>will make </a:t>
            </a:r>
            <a:r>
              <a:rPr lang="en-US" dirty="0"/>
              <a:t>clear to anyone in possession of the material that the information is confidential and proprietary property of the company. </a:t>
            </a:r>
            <a:endParaRPr lang="en-US" dirty="0" smtClean="0"/>
          </a:p>
          <a:p>
            <a:pPr marL="795337" lvl="2" indent="-342900">
              <a:buFont typeface="Arial" panose="020B0604020202020204" pitchFamily="34" charset="0"/>
              <a:buChar char="•"/>
            </a:pPr>
            <a:r>
              <a:rPr lang="en-US" dirty="0" smtClean="0"/>
              <a:t>Understand </a:t>
            </a:r>
            <a:r>
              <a:rPr lang="en-US" dirty="0"/>
              <a:t>the c</a:t>
            </a:r>
            <a:r>
              <a:rPr lang="en-US" dirty="0" smtClean="0"/>
              <a:t>ompany’s </a:t>
            </a:r>
            <a:r>
              <a:rPr lang="en-US" dirty="0"/>
              <a:t>electronically stored information (ESI) storage and destruction policies.  </a:t>
            </a:r>
            <a:r>
              <a:rPr lang="en-US" dirty="0" smtClean="0"/>
              <a:t>Be mindful </a:t>
            </a:r>
            <a:r>
              <a:rPr lang="en-US" dirty="0"/>
              <a:t>of how data or information could be intentionally destroyed.  For example, ensure that employees are not able to download software that can “wipe” or overwrite memory to their company-owned </a:t>
            </a:r>
            <a:r>
              <a:rPr lang="en-US" dirty="0" smtClean="0"/>
              <a:t>laptops.</a:t>
            </a:r>
            <a:endParaRPr lang="en-US" dirty="0"/>
          </a:p>
          <a:p>
            <a:pPr marL="795337" lvl="2" indent="-342900">
              <a:buFont typeface="Arial" panose="020B0604020202020204" pitchFamily="34" charset="0"/>
              <a:buChar char="•"/>
            </a:pPr>
            <a:endParaRPr lang="en-US" dirty="0" smtClean="0"/>
          </a:p>
          <a:p>
            <a:pPr lvl="2"/>
            <a:endParaRPr lang="en-US" dirty="0" smtClean="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17</a:t>
            </a:fld>
            <a:endParaRPr lang="en-US" dirty="0"/>
          </a:p>
        </p:txBody>
      </p:sp>
    </p:spTree>
    <p:extLst>
      <p:ext uri="{BB962C8B-B14F-4D97-AF65-F5344CB8AC3E}">
        <p14:creationId xmlns:p14="http://schemas.microsoft.com/office/powerpoint/2010/main" val="22201714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a:bodyPr>
          <a:lstStyle/>
          <a:p>
            <a:pPr marL="0" indent="0">
              <a:buNone/>
            </a:pPr>
            <a:r>
              <a:rPr lang="en-US" b="1" u="sng" dirty="0" smtClean="0"/>
              <a:t>Day-to-Day Best Practices (continued):</a:t>
            </a:r>
            <a:endParaRPr lang="en-US" dirty="0" smtClean="0"/>
          </a:p>
          <a:p>
            <a:pPr marL="230187" lvl="1" indent="0">
              <a:buNone/>
            </a:pPr>
            <a:endParaRPr lang="en-US" dirty="0" smtClean="0"/>
          </a:p>
          <a:p>
            <a:pPr marL="573087" lvl="1" indent="-342900">
              <a:buFont typeface="+mj-lt"/>
              <a:buAutoNum type="arabicPeriod" startAt="4"/>
            </a:pPr>
            <a:r>
              <a:rPr lang="en-US" u="sng" dirty="0" smtClean="0"/>
              <a:t>Enforce Compliance</a:t>
            </a:r>
            <a:r>
              <a:rPr lang="en-US" dirty="0" smtClean="0"/>
              <a:t>: Ensure that confidentiality policies and security measures are followed.</a:t>
            </a:r>
          </a:p>
          <a:p>
            <a:pPr marL="795337" lvl="2" indent="-342900">
              <a:buFont typeface="Arial" panose="020B0604020202020204" pitchFamily="34" charset="0"/>
              <a:buChar char="•"/>
            </a:pPr>
            <a:r>
              <a:rPr lang="en-US" dirty="0" smtClean="0"/>
              <a:t>Have IT department regularly perform forensic reviews.</a:t>
            </a:r>
          </a:p>
          <a:p>
            <a:pPr marL="795337" lvl="2" indent="-342900">
              <a:buFont typeface="Arial" panose="020B0604020202020204" pitchFamily="34" charset="0"/>
              <a:buChar char="•"/>
            </a:pPr>
            <a:r>
              <a:rPr lang="en-US" dirty="0" smtClean="0"/>
              <a:t>Additionally, consider a more robust periodic audit.</a:t>
            </a:r>
          </a:p>
          <a:p>
            <a:pPr marL="795337" lvl="2" indent="-342900">
              <a:buFont typeface="Arial" panose="020B0604020202020204" pitchFamily="34" charset="0"/>
              <a:buChar char="•"/>
            </a:pPr>
            <a:r>
              <a:rPr lang="en-US" dirty="0" smtClean="0"/>
              <a:t>Provide employees periodic reminders about confidentiality through in-person training sessions or webinars.</a:t>
            </a:r>
          </a:p>
          <a:p>
            <a:pPr marL="795337" lvl="2" indent="-342900">
              <a:buFont typeface="Arial" panose="020B0604020202020204" pitchFamily="34" charset="0"/>
              <a:buChar char="•"/>
            </a:pPr>
            <a:r>
              <a:rPr lang="en-US" dirty="0" smtClean="0"/>
              <a:t>Simply enacting a policy is not enough – in the event of litigation you will want to show the judge that you took proactive steps taken to protect trade secrets.  </a:t>
            </a:r>
          </a:p>
          <a:p>
            <a:pPr marL="803275" lvl="2" indent="-342900">
              <a:buFont typeface="+mj-lt"/>
              <a:buAutoNum type="arabicPeriod" startAt="4"/>
            </a:pPr>
            <a:endParaRPr lang="en-US" dirty="0" smtClean="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18</a:t>
            </a:fld>
            <a:endParaRPr lang="en-US" dirty="0"/>
          </a:p>
        </p:txBody>
      </p:sp>
    </p:spTree>
    <p:extLst>
      <p:ext uri="{BB962C8B-B14F-4D97-AF65-F5344CB8AC3E}">
        <p14:creationId xmlns:p14="http://schemas.microsoft.com/office/powerpoint/2010/main" val="22777697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a:bodyPr>
          <a:lstStyle/>
          <a:p>
            <a:pPr marL="0" indent="0">
              <a:buNone/>
            </a:pPr>
            <a:r>
              <a:rPr lang="en-US" b="1" u="sng" dirty="0" smtClean="0"/>
              <a:t>Take Immediate Steps with Departing Employees:</a:t>
            </a:r>
            <a:endParaRPr lang="en-US" dirty="0" smtClean="0"/>
          </a:p>
          <a:p>
            <a:pPr marL="460375" lvl="2" indent="0">
              <a:buNone/>
            </a:pPr>
            <a:endParaRPr lang="en-US" dirty="0" smtClean="0"/>
          </a:p>
          <a:p>
            <a:pPr marL="573087" lvl="1" indent="-342900">
              <a:buFont typeface="+mj-lt"/>
              <a:buAutoNum type="arabicPeriod"/>
            </a:pPr>
            <a:r>
              <a:rPr lang="en-US" u="sng" dirty="0" smtClean="0"/>
              <a:t>Follow a well-established exit protocol, including:</a:t>
            </a:r>
          </a:p>
          <a:p>
            <a:pPr marL="795337" lvl="2" indent="-342900">
              <a:buFont typeface="Arial" panose="020B0604020202020204" pitchFamily="34" charset="0"/>
              <a:buChar char="•"/>
            </a:pPr>
            <a:r>
              <a:rPr lang="en-US" dirty="0" smtClean="0"/>
              <a:t>Establish an exit interview team (Exit Team) that is familiar with the employee’s work, projects, and external relationships. </a:t>
            </a:r>
          </a:p>
          <a:p>
            <a:pPr marL="795337" lvl="2" indent="-342900">
              <a:buFont typeface="Arial" panose="020B0604020202020204" pitchFamily="34" charset="0"/>
              <a:buChar char="•"/>
            </a:pPr>
            <a:r>
              <a:rPr lang="en-US" dirty="0"/>
              <a:t>Immediately restrict access to certain files and set a date </a:t>
            </a:r>
            <a:r>
              <a:rPr lang="en-US" dirty="0" smtClean="0"/>
              <a:t>for </a:t>
            </a:r>
            <a:r>
              <a:rPr lang="en-US" dirty="0"/>
              <a:t>the departing employee’s return of computer equipment, mobile devices and security </a:t>
            </a:r>
            <a:r>
              <a:rPr lang="en-US" dirty="0" smtClean="0"/>
              <a:t>badges.</a:t>
            </a:r>
          </a:p>
          <a:p>
            <a:pPr marL="795337" lvl="2" indent="-342900">
              <a:buFont typeface="Arial" panose="020B0604020202020204" pitchFamily="34" charset="0"/>
              <a:buChar char="•"/>
            </a:pPr>
            <a:r>
              <a:rPr lang="en-US" dirty="0" smtClean="0"/>
              <a:t>Follow </a:t>
            </a:r>
            <a:r>
              <a:rPr lang="en-US" dirty="0"/>
              <a:t>up the interview with a letter reminding the employee of these responsibilities.  Ensure that this letter is given to all employees prior to departure. </a:t>
            </a:r>
            <a:endParaRPr lang="en-US" dirty="0" smtClean="0"/>
          </a:p>
          <a:p>
            <a:pPr marL="795337" lvl="2" indent="-342900">
              <a:buFont typeface="Arial" panose="020B0604020202020204" pitchFamily="34" charset="0"/>
              <a:buChar char="•"/>
            </a:pPr>
            <a:r>
              <a:rPr lang="en-US" dirty="0" smtClean="0"/>
              <a:t>Request </a:t>
            </a:r>
            <a:r>
              <a:rPr lang="en-US" dirty="0"/>
              <a:t>that the employee work with the IT department to retrieve any personal, </a:t>
            </a:r>
            <a:r>
              <a:rPr lang="en-US" dirty="0" smtClean="0"/>
              <a:t>non-confidential </a:t>
            </a:r>
            <a:r>
              <a:rPr lang="en-US" dirty="0"/>
              <a:t>information from company computers and explicitly instruct the employee </a:t>
            </a:r>
            <a:r>
              <a:rPr lang="en-US" i="1" dirty="0"/>
              <a:t>not</a:t>
            </a:r>
            <a:r>
              <a:rPr lang="en-US" dirty="0"/>
              <a:t> to download, email, or transmit materials without explicit permission and assistance from IT. </a:t>
            </a:r>
            <a:endParaRPr lang="en-US" dirty="0" smtClean="0"/>
          </a:p>
          <a:p>
            <a:pPr marL="795337" lvl="2" indent="-342900">
              <a:buFont typeface="Arial" panose="020B0604020202020204" pitchFamily="34" charset="0"/>
              <a:buChar char="•"/>
            </a:pPr>
            <a:r>
              <a:rPr lang="en-US" dirty="0" smtClean="0"/>
              <a:t>On </a:t>
            </a:r>
            <a:r>
              <a:rPr lang="en-US" dirty="0"/>
              <a:t>the employee’s last day, ask him to again sign an acknowledgment that he has followed the applicable protocols.</a:t>
            </a:r>
          </a:p>
          <a:p>
            <a:pPr marL="795337" lvl="2" indent="-342900">
              <a:buFont typeface="Arial" panose="020B0604020202020204" pitchFamily="34" charset="0"/>
              <a:buChar char="•"/>
            </a:pPr>
            <a:endParaRPr lang="en-US" dirty="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19</a:t>
            </a:fld>
            <a:endParaRPr lang="en-US" dirty="0"/>
          </a:p>
        </p:txBody>
      </p:sp>
    </p:spTree>
    <p:extLst>
      <p:ext uri="{BB962C8B-B14F-4D97-AF65-F5344CB8AC3E}">
        <p14:creationId xmlns:p14="http://schemas.microsoft.com/office/powerpoint/2010/main" val="13313013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a:t>The Defend Trade Secrets Act of 2016 (</a:t>
            </a:r>
            <a:r>
              <a:rPr lang="en-US" dirty="0" err="1"/>
              <a:t>DTSA</a:t>
            </a:r>
            <a:r>
              <a:rPr lang="en-US" dirty="0"/>
              <a:t>)</a:t>
            </a:r>
          </a:p>
          <a:p>
            <a:r>
              <a:rPr lang="en-US" dirty="0" smtClean="0"/>
              <a:t>Best Practices for Hiring New Employees</a:t>
            </a:r>
            <a:endParaRPr lang="en-US" b="1" dirty="0" smtClean="0"/>
          </a:p>
          <a:p>
            <a:r>
              <a:rPr lang="en-US" dirty="0"/>
              <a:t>Dealing with Employee Departures </a:t>
            </a:r>
            <a:endParaRPr lang="en-US" b="1" dirty="0"/>
          </a:p>
          <a:p>
            <a:r>
              <a:rPr lang="en-US" dirty="0" smtClean="0"/>
              <a:t>Duties for Maintaining and Preserving Electronic Data</a:t>
            </a:r>
            <a:endParaRPr lang="en-US" b="1" dirty="0" smtClean="0"/>
          </a:p>
          <a:p>
            <a:r>
              <a:rPr lang="en-US" dirty="0" smtClean="0"/>
              <a:t>Creating a Compelling Story</a:t>
            </a:r>
          </a:p>
          <a:p>
            <a:endParaRPr lang="en-US" dirty="0" smtClean="0"/>
          </a:p>
          <a:p>
            <a:endParaRPr lang="en-US" b="1" dirty="0" smtClean="0"/>
          </a:p>
          <a:p>
            <a:pPr marL="0" indent="0">
              <a:spcBef>
                <a:spcPts val="0"/>
              </a:spcBef>
              <a:buNone/>
            </a:pPr>
            <a:endParaRPr lang="en-US" dirty="0" smtClean="0"/>
          </a:p>
          <a:p>
            <a:pPr marL="0" indent="0" algn="ctr">
              <a:spcBef>
                <a:spcPts val="0"/>
              </a:spcBef>
              <a:buNone/>
            </a:pPr>
            <a:r>
              <a:rPr lang="en-US" b="1" i="1" u="sng" dirty="0" smtClean="0"/>
              <a:t>An exciting time in trade secrets law!</a:t>
            </a:r>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#1: Employee Departures</a:t>
            </a:r>
            <a:endParaRPr lang="en-US" sz="2400" dirty="0"/>
          </a:p>
        </p:txBody>
      </p:sp>
      <p:sp>
        <p:nvSpPr>
          <p:cNvPr id="3" name="Content Placeholder 2"/>
          <p:cNvSpPr>
            <a:spLocks noGrp="1"/>
          </p:cNvSpPr>
          <p:nvPr>
            <p:ph idx="1"/>
          </p:nvPr>
        </p:nvSpPr>
        <p:spPr>
          <a:xfrm>
            <a:off x="361949" y="1374775"/>
            <a:ext cx="8412163" cy="4793413"/>
          </a:xfrm>
        </p:spPr>
        <p:txBody>
          <a:bodyPr>
            <a:normAutofit fontScale="92500"/>
          </a:bodyPr>
          <a:lstStyle/>
          <a:p>
            <a:pPr marL="0" indent="0">
              <a:buNone/>
            </a:pPr>
            <a:r>
              <a:rPr lang="en-US" b="1" u="sng" dirty="0" smtClean="0"/>
              <a:t>Take Immediate Steps with Departing Employees:</a:t>
            </a:r>
            <a:endParaRPr lang="en-US" dirty="0" smtClean="0"/>
          </a:p>
          <a:p>
            <a:pPr marL="460375" lvl="2" indent="0">
              <a:buNone/>
            </a:pPr>
            <a:endParaRPr lang="en-US" dirty="0" smtClean="0"/>
          </a:p>
          <a:p>
            <a:pPr marL="573087" lvl="1" indent="-342900">
              <a:buFont typeface="+mj-lt"/>
              <a:buAutoNum type="arabicPeriod" startAt="2"/>
            </a:pPr>
            <a:r>
              <a:rPr lang="en-US" sz="1900" u="sng" dirty="0" smtClean="0"/>
              <a:t>Sample Exit Interview Questions:</a:t>
            </a:r>
          </a:p>
          <a:p>
            <a:pPr lvl="2">
              <a:buFont typeface="Arial" panose="020B0604020202020204" pitchFamily="34" charset="0"/>
              <a:buChar char="•"/>
            </a:pPr>
            <a:r>
              <a:rPr lang="en-US" dirty="0"/>
              <a:t>Do you have any company or proprietary information in files at home?</a:t>
            </a:r>
          </a:p>
          <a:p>
            <a:pPr lvl="2">
              <a:buFont typeface="Arial" panose="020B0604020202020204" pitchFamily="34" charset="0"/>
              <a:buChar char="•"/>
            </a:pPr>
            <a:r>
              <a:rPr lang="en-US" dirty="0"/>
              <a:t>Have you used your home computer for company work? </a:t>
            </a:r>
          </a:p>
          <a:p>
            <a:pPr lvl="2">
              <a:buFont typeface="Arial" panose="020B0604020202020204" pitchFamily="34" charset="0"/>
              <a:buChar char="•"/>
            </a:pPr>
            <a:r>
              <a:rPr lang="en-US" dirty="0" smtClean="0"/>
              <a:t>Have </a:t>
            </a:r>
            <a:r>
              <a:rPr lang="en-US" dirty="0"/>
              <a:t>you downloaded or otherwise transmitted documents to any of your personal accounts? Why?</a:t>
            </a:r>
          </a:p>
          <a:p>
            <a:pPr lvl="2">
              <a:buFont typeface="Arial" panose="020B0604020202020204" pitchFamily="34" charset="0"/>
              <a:buChar char="•"/>
            </a:pPr>
            <a:r>
              <a:rPr lang="en-US" dirty="0"/>
              <a:t>Does anyone else have access to your electronic work files and accounts? </a:t>
            </a:r>
          </a:p>
          <a:p>
            <a:pPr lvl="2">
              <a:buFont typeface="Arial" panose="020B0604020202020204" pitchFamily="34" charset="0"/>
              <a:buChar char="•"/>
            </a:pPr>
            <a:r>
              <a:rPr lang="en-US" dirty="0"/>
              <a:t>Do you understand that you must work with the IT department to return all company information from any source, including your home accounts? This also includes retrieving personal information from company systems; we’ll help you do this properly so that you do not inadvertently violate the policy. Do not copy, alter, download, or delete files without conferring with IT. You may violate your obligations as an employee if you do so. </a:t>
            </a:r>
          </a:p>
          <a:p>
            <a:pPr lvl="2">
              <a:buFont typeface="Arial" panose="020B0604020202020204" pitchFamily="34" charset="0"/>
              <a:buChar char="•"/>
            </a:pPr>
            <a:r>
              <a:rPr lang="en-US" dirty="0"/>
              <a:t>Have you upheld the confidentiality policy and do you agree to continue to do so?</a:t>
            </a:r>
          </a:p>
          <a:p>
            <a:pPr lvl="2">
              <a:buFont typeface="Arial" panose="020B0604020202020204" pitchFamily="34" charset="0"/>
              <a:buChar char="•"/>
            </a:pPr>
            <a:r>
              <a:rPr lang="en-US" dirty="0"/>
              <a:t>Has anyone asked you to violate the policy or to otherwise obtain confidential information for that person’s benefit?  Remember that if you are solicited to provide confidential information to anyone, your duty as an employee is to inform the company immediately.</a:t>
            </a:r>
          </a:p>
          <a:p>
            <a:pPr marL="0" indent="0">
              <a:buNone/>
            </a:pPr>
            <a:endParaRPr lang="en-US" dirty="0"/>
          </a:p>
          <a:p>
            <a:pPr marL="795337" lvl="2" indent="-342900">
              <a:buFont typeface="+mj-lt"/>
              <a:buAutoNum type="arabicPeriod" startAt="2"/>
            </a:pPr>
            <a:endParaRPr lang="en-US" dirty="0"/>
          </a:p>
          <a:p>
            <a:pPr marL="230187" lvl="1" indent="0">
              <a:buNone/>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20</a:t>
            </a:fld>
            <a:endParaRPr lang="en-US" dirty="0"/>
          </a:p>
        </p:txBody>
      </p:sp>
    </p:spTree>
    <p:extLst>
      <p:ext uri="{BB962C8B-B14F-4D97-AF65-F5344CB8AC3E}">
        <p14:creationId xmlns:p14="http://schemas.microsoft.com/office/powerpoint/2010/main" val="19792645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21</a:t>
            </a:fld>
            <a:endParaRPr lang="en-US" dirty="0"/>
          </a:p>
        </p:txBody>
      </p:sp>
      <p:sp>
        <p:nvSpPr>
          <p:cNvPr id="5" name="Content Placeholder 4"/>
          <p:cNvSpPr>
            <a:spLocks noGrp="1"/>
          </p:cNvSpPr>
          <p:nvPr>
            <p:ph idx="1"/>
          </p:nvPr>
        </p:nvSpPr>
        <p:spPr/>
        <p:txBody>
          <a:bodyPr>
            <a:normAutofit/>
          </a:bodyPr>
          <a:lstStyle/>
          <a:p>
            <a:pPr marL="0" indent="0">
              <a:buNone/>
            </a:pPr>
            <a:endParaRPr lang="en-US" sz="3600" dirty="0" smtClean="0">
              <a:latin typeface="+mj-lt"/>
            </a:endParaRPr>
          </a:p>
          <a:p>
            <a:pPr marL="0" indent="0">
              <a:buNone/>
            </a:pPr>
            <a:endParaRPr lang="en-US" sz="3600" dirty="0">
              <a:latin typeface="+mj-lt"/>
            </a:endParaRPr>
          </a:p>
          <a:p>
            <a:pPr marL="0" indent="0" algn="ctr">
              <a:spcBef>
                <a:spcPts val="0"/>
              </a:spcBef>
              <a:buNone/>
            </a:pPr>
            <a:r>
              <a:rPr lang="en-US" sz="4400" cap="all" dirty="0" smtClean="0">
                <a:solidFill>
                  <a:schemeClr val="accent5"/>
                </a:solidFill>
                <a:latin typeface="+mj-lt"/>
              </a:rPr>
              <a:t>Duties for Maintaining and preserving electronic data</a:t>
            </a:r>
            <a:endParaRPr lang="en-US" sz="4400" cap="all" dirty="0">
              <a:solidFill>
                <a:schemeClr val="accent5"/>
              </a:solidFill>
              <a:latin typeface="+mj-lt"/>
            </a:endParaRPr>
          </a:p>
        </p:txBody>
      </p:sp>
    </p:spTree>
    <p:extLst>
      <p:ext uri="{BB962C8B-B14F-4D97-AF65-F5344CB8AC3E}">
        <p14:creationId xmlns:p14="http://schemas.microsoft.com/office/powerpoint/2010/main" val="29068520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#3: Preserving Electronic Data</a:t>
            </a:r>
            <a:endParaRPr lang="en-US" sz="2400" dirty="0"/>
          </a:p>
        </p:txBody>
      </p:sp>
      <p:sp>
        <p:nvSpPr>
          <p:cNvPr id="3" name="Content Placeholder 2"/>
          <p:cNvSpPr>
            <a:spLocks noGrp="1"/>
          </p:cNvSpPr>
          <p:nvPr>
            <p:ph idx="1"/>
          </p:nvPr>
        </p:nvSpPr>
        <p:spPr>
          <a:xfrm>
            <a:off x="361949" y="1374776"/>
            <a:ext cx="8412163" cy="4890100"/>
          </a:xfrm>
        </p:spPr>
        <p:txBody>
          <a:bodyPr>
            <a:normAutofit fontScale="92500" lnSpcReduction="20000"/>
          </a:bodyPr>
          <a:lstStyle/>
          <a:p>
            <a:pPr marL="0" indent="0">
              <a:buNone/>
            </a:pPr>
            <a:r>
              <a:rPr lang="en-US" b="1" u="sng" dirty="0" smtClean="0"/>
              <a:t>What to Do When Litigation Arises:</a:t>
            </a:r>
            <a:endParaRPr lang="en-US" b="1" u="sng" dirty="0"/>
          </a:p>
          <a:p>
            <a:pPr lvl="1">
              <a:buFont typeface="Arial" panose="020B0604020202020204" pitchFamily="34" charset="0"/>
              <a:buChar char="•"/>
            </a:pPr>
            <a:r>
              <a:rPr lang="en-US" dirty="0" smtClean="0"/>
              <a:t>Sometimes, even the best policies and enforcement procedures are not enough. If the Company learns that either sensitive information has been taken by a former employee or brought by a new employee, counsel must take immediate action. </a:t>
            </a:r>
          </a:p>
          <a:p>
            <a:pPr lvl="1">
              <a:buFont typeface="Arial" panose="020B0604020202020204" pitchFamily="34" charset="0"/>
              <a:buChar char="•"/>
            </a:pPr>
            <a:r>
              <a:rPr lang="en-US" dirty="0" smtClean="0"/>
              <a:t>Issue a litigation hold describing the information that must be retained and distribute it to all relevant employees. </a:t>
            </a:r>
          </a:p>
          <a:p>
            <a:pPr lvl="1">
              <a:buFont typeface="Arial" panose="020B0604020202020204" pitchFamily="34" charset="0"/>
              <a:buChar char="•"/>
            </a:pPr>
            <a:r>
              <a:rPr lang="en-US" dirty="0" smtClean="0"/>
              <a:t>Work with IT to preserve server information, key files, and other electronically stored information (“ESI”)</a:t>
            </a:r>
          </a:p>
          <a:p>
            <a:pPr lvl="1">
              <a:buFont typeface="Arial" panose="020B0604020202020204" pitchFamily="34" charset="0"/>
              <a:buChar char="•"/>
            </a:pPr>
            <a:r>
              <a:rPr lang="en-US" dirty="0" smtClean="0"/>
              <a:t>Be prepared in the event an employee attempts to deliberate destroy data.</a:t>
            </a:r>
          </a:p>
          <a:p>
            <a:pPr lvl="1">
              <a:buFont typeface="Arial" panose="020B0604020202020204" pitchFamily="34" charset="0"/>
              <a:buChar char="•"/>
            </a:pPr>
            <a:r>
              <a:rPr lang="en-US" dirty="0" smtClean="0"/>
              <a:t>Consider sending a letter to opposing counsel reiterating your efforts to protect confidential information. </a:t>
            </a:r>
            <a:endParaRPr lang="en-US" dirty="0"/>
          </a:p>
          <a:p>
            <a:pPr marL="0" indent="0">
              <a:buNone/>
            </a:pPr>
            <a:r>
              <a:rPr lang="en-US" b="1" u="sng" dirty="0" smtClean="0"/>
              <a:t>Obligation to Preserve:</a:t>
            </a:r>
            <a:endParaRPr lang="en-US" b="1" u="sng" dirty="0"/>
          </a:p>
          <a:p>
            <a:pPr lvl="1">
              <a:buFont typeface="Arial" panose="020B0604020202020204" pitchFamily="34" charset="0"/>
              <a:buChar char="•"/>
            </a:pPr>
            <a:r>
              <a:rPr lang="en-US" dirty="0" smtClean="0"/>
              <a:t>Preservation </a:t>
            </a:r>
            <a:r>
              <a:rPr lang="en-US" dirty="0"/>
              <a:t>efforts do not have to be herculean to be effective; rather, they must be reasonable and </a:t>
            </a:r>
            <a:r>
              <a:rPr lang="en-US" dirty="0" smtClean="0"/>
              <a:t>proportional to the particular situation. </a:t>
            </a:r>
          </a:p>
          <a:p>
            <a:pPr lvl="1">
              <a:buFont typeface="Arial" panose="020B0604020202020204" pitchFamily="34" charset="0"/>
              <a:buChar char="•"/>
            </a:pPr>
            <a:r>
              <a:rPr lang="en-US" dirty="0" smtClean="0"/>
              <a:t>Generally, the duty to preserve documents begins as soon as the Company “reasonably anticipates litigation.”</a:t>
            </a:r>
          </a:p>
          <a:p>
            <a:pPr lvl="1">
              <a:buFont typeface="Arial" panose="020B0604020202020204" pitchFamily="34" charset="0"/>
              <a:buChar char="•"/>
            </a:pPr>
            <a:r>
              <a:rPr lang="en-US" dirty="0" smtClean="0"/>
              <a:t>Once suit is filed, the Company must ensure that a timely effort is made to collect and preserve relevant documents and evidence. Act fast -- do not wait to start preservation or to issue a litigation hold.</a:t>
            </a:r>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22</a:t>
            </a:fld>
            <a:endParaRPr lang="en-US" dirty="0"/>
          </a:p>
        </p:txBody>
      </p:sp>
    </p:spTree>
    <p:extLst>
      <p:ext uri="{BB962C8B-B14F-4D97-AF65-F5344CB8AC3E}">
        <p14:creationId xmlns:p14="http://schemas.microsoft.com/office/powerpoint/2010/main" val="8291309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#3: Preserving Electronic Data</a:t>
            </a:r>
            <a:endParaRPr lang="en-US" sz="2400" dirty="0"/>
          </a:p>
        </p:txBody>
      </p:sp>
      <p:sp>
        <p:nvSpPr>
          <p:cNvPr id="3" name="Content Placeholder 2"/>
          <p:cNvSpPr>
            <a:spLocks noGrp="1"/>
          </p:cNvSpPr>
          <p:nvPr>
            <p:ph idx="1"/>
          </p:nvPr>
        </p:nvSpPr>
        <p:spPr>
          <a:xfrm>
            <a:off x="361949" y="1374775"/>
            <a:ext cx="8412163" cy="4778889"/>
          </a:xfrm>
        </p:spPr>
        <p:txBody>
          <a:bodyPr>
            <a:normAutofit/>
          </a:bodyPr>
          <a:lstStyle/>
          <a:p>
            <a:pPr marL="0" indent="0">
              <a:buNone/>
            </a:pPr>
            <a:r>
              <a:rPr lang="en-US" b="1" u="sng" dirty="0" smtClean="0"/>
              <a:t>The Forensic Examination:</a:t>
            </a:r>
            <a:endParaRPr lang="en-US" b="1" u="sng" dirty="0"/>
          </a:p>
          <a:p>
            <a:pPr lvl="1">
              <a:buFont typeface="Arial" panose="020B0604020202020204" pitchFamily="34" charset="0"/>
              <a:buChar char="•"/>
            </a:pPr>
            <a:r>
              <a:rPr lang="en-US" dirty="0"/>
              <a:t>Simply relying on employees to voluntarily disclose information regarding misappropriation </a:t>
            </a:r>
            <a:r>
              <a:rPr lang="en-US" dirty="0" smtClean="0"/>
              <a:t>will likely be insufficient. Even an in-house IT department may be too “close” to conduct a truly independent investigation.</a:t>
            </a:r>
          </a:p>
          <a:p>
            <a:pPr lvl="1">
              <a:buFont typeface="Arial" panose="020B0604020202020204" pitchFamily="34" charset="0"/>
              <a:buChar char="•"/>
            </a:pPr>
            <a:r>
              <a:rPr lang="en-US" dirty="0" smtClean="0"/>
              <a:t>Instead, consider hiring a third-party to conduct an independent forensic investigation.</a:t>
            </a:r>
          </a:p>
          <a:p>
            <a:pPr lvl="1">
              <a:buFont typeface="Arial" panose="020B0604020202020204" pitchFamily="34" charset="0"/>
              <a:buChar char="•"/>
            </a:pPr>
            <a:r>
              <a:rPr lang="en-US" dirty="0" smtClean="0"/>
              <a:t>As opposed to a typical document review, this investigation should focus on examining ESI systems and history and not the content of the ESI itself. </a:t>
            </a:r>
          </a:p>
          <a:p>
            <a:pPr lvl="1">
              <a:buFont typeface="Arial" panose="020B0604020202020204" pitchFamily="34" charset="0"/>
              <a:buChar char="•"/>
            </a:pPr>
            <a:r>
              <a:rPr lang="en-US" dirty="0" smtClean="0"/>
              <a:t>Conducting a forensic examination early on may help convince the court that you take confidentiality seriously. </a:t>
            </a:r>
          </a:p>
          <a:p>
            <a:pPr lvl="1">
              <a:buFont typeface="Arial" panose="020B0604020202020204" pitchFamily="34" charset="0"/>
              <a:buChar char="•"/>
            </a:pPr>
            <a:r>
              <a:rPr lang="en-US" dirty="0" smtClean="0"/>
              <a:t>Even if issues are discovered, getting them out in the open rather than after prolonged discovery can make a big difference in how a case progresses.</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23</a:t>
            </a:fld>
            <a:endParaRPr lang="en-US" dirty="0"/>
          </a:p>
        </p:txBody>
      </p:sp>
    </p:spTree>
    <p:extLst>
      <p:ext uri="{BB962C8B-B14F-4D97-AF65-F5344CB8AC3E}">
        <p14:creationId xmlns:p14="http://schemas.microsoft.com/office/powerpoint/2010/main" val="5012579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24</a:t>
            </a:fld>
            <a:endParaRPr lang="en-US" dirty="0"/>
          </a:p>
        </p:txBody>
      </p:sp>
      <p:sp>
        <p:nvSpPr>
          <p:cNvPr id="5" name="Content Placeholder 4"/>
          <p:cNvSpPr>
            <a:spLocks noGrp="1"/>
          </p:cNvSpPr>
          <p:nvPr>
            <p:ph idx="1"/>
          </p:nvPr>
        </p:nvSpPr>
        <p:spPr/>
        <p:txBody>
          <a:bodyPr>
            <a:normAutofit/>
          </a:bodyPr>
          <a:lstStyle/>
          <a:p>
            <a:pPr marL="0" indent="0">
              <a:buNone/>
            </a:pPr>
            <a:endParaRPr lang="en-US" sz="3600" dirty="0" smtClean="0">
              <a:latin typeface="+mj-lt"/>
            </a:endParaRPr>
          </a:p>
          <a:p>
            <a:pPr marL="0" indent="0">
              <a:buNone/>
            </a:pPr>
            <a:endParaRPr lang="en-US" sz="3600" dirty="0">
              <a:latin typeface="+mj-lt"/>
            </a:endParaRPr>
          </a:p>
          <a:p>
            <a:pPr marL="0" indent="0" algn="ctr">
              <a:spcBef>
                <a:spcPts val="0"/>
              </a:spcBef>
              <a:buNone/>
            </a:pPr>
            <a:r>
              <a:rPr lang="en-US" sz="4400" cap="all" dirty="0" smtClean="0">
                <a:solidFill>
                  <a:schemeClr val="accent5"/>
                </a:solidFill>
                <a:latin typeface="+mj-lt"/>
              </a:rPr>
              <a:t>Creating a compelling story</a:t>
            </a:r>
            <a:endParaRPr lang="en-US" sz="4400" cap="all" dirty="0">
              <a:solidFill>
                <a:schemeClr val="accent5"/>
              </a:solidFill>
              <a:latin typeface="+mj-lt"/>
            </a:endParaRPr>
          </a:p>
        </p:txBody>
      </p:sp>
    </p:spTree>
    <p:extLst>
      <p:ext uri="{BB962C8B-B14F-4D97-AF65-F5344CB8AC3E}">
        <p14:creationId xmlns:p14="http://schemas.microsoft.com/office/powerpoint/2010/main" val="75017093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#4: Creating a Compelling Story</a:t>
            </a:r>
            <a:endParaRPr lang="en-US" sz="2400" dirty="0"/>
          </a:p>
        </p:txBody>
      </p:sp>
      <p:sp>
        <p:nvSpPr>
          <p:cNvPr id="3" name="Content Placeholder 2"/>
          <p:cNvSpPr>
            <a:spLocks noGrp="1"/>
          </p:cNvSpPr>
          <p:nvPr>
            <p:ph idx="1"/>
          </p:nvPr>
        </p:nvSpPr>
        <p:spPr/>
        <p:txBody>
          <a:bodyPr>
            <a:normAutofit/>
          </a:bodyPr>
          <a:lstStyle/>
          <a:p>
            <a:pPr marL="230187" lvl="1" indent="0">
              <a:buNone/>
            </a:pPr>
            <a:r>
              <a:rPr lang="en-US" dirty="0" smtClean="0"/>
              <a:t>In sum, you want to be able to tell a </a:t>
            </a:r>
            <a:r>
              <a:rPr lang="en-US" b="1" u="sng" dirty="0" smtClean="0"/>
              <a:t>compelling story</a:t>
            </a:r>
            <a:r>
              <a:rPr lang="en-US" dirty="0" smtClean="0"/>
              <a:t> to the judge, jury, or opposing counsel about how your company makes significant efforts to prevent issues relating to misappropriate of information. Tell the story of your: </a:t>
            </a:r>
          </a:p>
          <a:p>
            <a:pPr lvl="3">
              <a:buFont typeface="Arial" panose="020B0604020202020204" pitchFamily="34" charset="0"/>
              <a:buChar char="•"/>
            </a:pPr>
            <a:r>
              <a:rPr lang="en-US" sz="2000" dirty="0" smtClean="0"/>
              <a:t>Employment Policies</a:t>
            </a:r>
          </a:p>
          <a:p>
            <a:pPr lvl="3">
              <a:buFont typeface="Arial" panose="020B0604020202020204" pitchFamily="34" charset="0"/>
              <a:buChar char="•"/>
            </a:pPr>
            <a:r>
              <a:rPr lang="en-US" sz="2000" dirty="0" smtClean="0"/>
              <a:t>Enforcement Procedures</a:t>
            </a:r>
          </a:p>
          <a:p>
            <a:pPr lvl="3">
              <a:buFont typeface="Arial" panose="020B0604020202020204" pitchFamily="34" charset="0"/>
              <a:buChar char="•"/>
            </a:pPr>
            <a:r>
              <a:rPr lang="en-US" sz="2000" dirty="0" smtClean="0"/>
              <a:t>Diligent Documentation</a:t>
            </a:r>
          </a:p>
          <a:p>
            <a:pPr lvl="3">
              <a:buFont typeface="Arial" panose="020B0604020202020204" pitchFamily="34" charset="0"/>
              <a:buChar char="•"/>
            </a:pPr>
            <a:r>
              <a:rPr lang="en-US" sz="2000" dirty="0" smtClean="0"/>
              <a:t>Frequent Communication</a:t>
            </a:r>
          </a:p>
          <a:p>
            <a:pPr marL="460375" lvl="2" indent="0">
              <a:buNone/>
            </a:pPr>
            <a:endParaRPr lang="en-US" dirty="0" smtClean="0"/>
          </a:p>
          <a:p>
            <a:pPr marL="230187" lvl="1" indent="0">
              <a:buNone/>
            </a:pPr>
            <a:r>
              <a:rPr lang="en-US" b="1" u="sng" dirty="0" smtClean="0"/>
              <a:t>By creating clearly defined policies and communicating them early and often, you can save the company serious litigation headaches in the future!</a:t>
            </a:r>
            <a:endParaRPr lang="en-US" b="1" u="sng" dirty="0"/>
          </a:p>
          <a:p>
            <a:pPr lvl="2"/>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25</a:t>
            </a:fld>
            <a:endParaRPr lang="en-US" dirty="0"/>
          </a:p>
        </p:txBody>
      </p:sp>
    </p:spTree>
    <p:extLst>
      <p:ext uri="{BB962C8B-B14F-4D97-AF65-F5344CB8AC3E}">
        <p14:creationId xmlns:p14="http://schemas.microsoft.com/office/powerpoint/2010/main" val="369808868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Discussion</a:t>
            </a:r>
            <a:endParaRPr lang="en-US" dirty="0"/>
          </a:p>
        </p:txBody>
      </p:sp>
      <p:sp>
        <p:nvSpPr>
          <p:cNvPr id="3" name="Content Placeholder 2"/>
          <p:cNvSpPr>
            <a:spLocks noGrp="1"/>
          </p:cNvSpPr>
          <p:nvPr>
            <p:ph type="subTitle" idx="1"/>
          </p:nvPr>
        </p:nvSpPr>
        <p:spPr/>
        <p:txBody>
          <a:bodyPr/>
          <a:lstStyle/>
          <a:p>
            <a:pPr>
              <a:buNone/>
            </a:pPr>
            <a:r>
              <a:rPr lang="en-US" dirty="0" smtClean="0"/>
              <a:t>Questions and Answers</a:t>
            </a:r>
          </a:p>
          <a:p>
            <a:pPr algn="ctr">
              <a:buNone/>
            </a:pPr>
            <a:endParaRPr lang="en-US" dirty="0" smtClean="0"/>
          </a:p>
          <a:p>
            <a:pPr>
              <a:buNone/>
            </a:pPr>
            <a:endParaRPr lang="en-US" dirty="0"/>
          </a:p>
        </p:txBody>
      </p:sp>
      <p:sp>
        <p:nvSpPr>
          <p:cNvPr id="4" name="Slide Number Placeholder 3"/>
          <p:cNvSpPr>
            <a:spLocks noGrp="1"/>
          </p:cNvSpPr>
          <p:nvPr>
            <p:ph type="sldNum" sz="quarter" idx="4294967295"/>
          </p:nvPr>
        </p:nvSpPr>
        <p:spPr>
          <a:xfrm>
            <a:off x="8780463" y="6308725"/>
            <a:ext cx="363537" cy="366713"/>
          </a:xfrm>
        </p:spPr>
        <p:txBody>
          <a:bodyPr/>
          <a:lstStyle/>
          <a:p>
            <a:fld id="{E940385E-D862-4D5C-9CEA-EC8CB498CDF7}" type="slidenum">
              <a:rPr lang="en-US" smtClean="0"/>
              <a:pPr/>
              <a:t>26</a:t>
            </a:fld>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80463" y="6308725"/>
            <a:ext cx="363537" cy="366713"/>
          </a:xfrm>
        </p:spPr>
        <p:txBody>
          <a:bodyPr/>
          <a:lstStyle/>
          <a:p>
            <a:fld id="{C71B841D-94A6-4F95-A1D5-4A2F3AE92889}" type="slidenum">
              <a:rPr lang="en-US" smtClean="0"/>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3</a:t>
            </a:fld>
            <a:endParaRPr lang="en-US" dirty="0"/>
          </a:p>
        </p:txBody>
      </p:sp>
      <p:sp>
        <p:nvSpPr>
          <p:cNvPr id="5" name="Content Placeholder 4"/>
          <p:cNvSpPr>
            <a:spLocks noGrp="1"/>
          </p:cNvSpPr>
          <p:nvPr>
            <p:ph idx="1"/>
          </p:nvPr>
        </p:nvSpPr>
        <p:spPr/>
        <p:txBody>
          <a:bodyPr>
            <a:normAutofit/>
          </a:bodyPr>
          <a:lstStyle/>
          <a:p>
            <a:pPr marL="0" indent="0">
              <a:buNone/>
            </a:pPr>
            <a:endParaRPr lang="en-US" sz="3600" dirty="0" smtClean="0">
              <a:latin typeface="+mj-lt"/>
            </a:endParaRPr>
          </a:p>
          <a:p>
            <a:pPr marL="0" indent="0">
              <a:buNone/>
            </a:pPr>
            <a:endParaRPr lang="en-US" sz="3600" dirty="0">
              <a:latin typeface="+mj-lt"/>
            </a:endParaRPr>
          </a:p>
          <a:p>
            <a:pPr marL="0" indent="0" algn="ctr">
              <a:spcBef>
                <a:spcPts val="0"/>
              </a:spcBef>
              <a:buNone/>
            </a:pPr>
            <a:r>
              <a:rPr lang="en-US" sz="4400" cap="all" dirty="0" smtClean="0">
                <a:solidFill>
                  <a:schemeClr val="accent5"/>
                </a:solidFill>
                <a:latin typeface="+mj-lt"/>
              </a:rPr>
              <a:t>The defend trade secrets </a:t>
            </a:r>
          </a:p>
          <a:p>
            <a:pPr marL="0" indent="0" algn="ctr">
              <a:spcBef>
                <a:spcPts val="0"/>
              </a:spcBef>
              <a:buNone/>
            </a:pPr>
            <a:r>
              <a:rPr lang="en-US" sz="4400" cap="all" dirty="0" smtClean="0">
                <a:solidFill>
                  <a:schemeClr val="accent5"/>
                </a:solidFill>
                <a:latin typeface="+mj-lt"/>
              </a:rPr>
              <a:t>act of 2016 (DTSA)</a:t>
            </a:r>
            <a:endParaRPr lang="en-US" sz="4400" cap="all" dirty="0">
              <a:solidFill>
                <a:schemeClr val="accent5"/>
              </a:solidFill>
              <a:latin typeface="+mj-lt"/>
            </a:endParaRPr>
          </a:p>
        </p:txBody>
      </p:sp>
    </p:spTree>
    <p:extLst>
      <p:ext uri="{BB962C8B-B14F-4D97-AF65-F5344CB8AC3E}">
        <p14:creationId xmlns:p14="http://schemas.microsoft.com/office/powerpoint/2010/main" val="23327298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#5: Defend Trade Secrets Act</a:t>
            </a:r>
            <a:endParaRPr lang="en-US" sz="2400" dirty="0"/>
          </a:p>
        </p:txBody>
      </p:sp>
      <p:sp>
        <p:nvSpPr>
          <p:cNvPr id="3" name="Content Placeholder 2"/>
          <p:cNvSpPr>
            <a:spLocks noGrp="1"/>
          </p:cNvSpPr>
          <p:nvPr>
            <p:ph idx="1"/>
          </p:nvPr>
        </p:nvSpPr>
        <p:spPr>
          <a:ln>
            <a:solidFill>
              <a:schemeClr val="accent1"/>
            </a:solidFill>
          </a:ln>
        </p:spPr>
        <p:txBody>
          <a:bodyPr>
            <a:normAutofit fontScale="92500" lnSpcReduction="20000"/>
          </a:bodyPr>
          <a:lstStyle/>
          <a:p>
            <a:pPr marL="0" indent="0">
              <a:buNone/>
            </a:pPr>
            <a:r>
              <a:rPr lang="en-US" b="1" u="sng" dirty="0" smtClean="0"/>
              <a:t>The most significant trade secret reform in decades:</a:t>
            </a:r>
          </a:p>
          <a:p>
            <a:pPr lvl="1">
              <a:buFont typeface="Arial" panose="020B0604020202020204" pitchFamily="34" charset="0"/>
              <a:buChar char="•"/>
            </a:pPr>
            <a:r>
              <a:rPr lang="en-US" dirty="0" smtClean="0"/>
              <a:t>DTSA seeks to modernize and strengthen trade secret law while addressing a number of issues that trade secret owners commonly encounter. </a:t>
            </a:r>
          </a:p>
          <a:p>
            <a:pPr lvl="1">
              <a:buFont typeface="Arial" panose="020B0604020202020204" pitchFamily="34" charset="0"/>
              <a:buChar char="•"/>
            </a:pPr>
            <a:r>
              <a:rPr lang="en-US" dirty="0" smtClean="0"/>
              <a:t>For the first time, trade secret owners will be protected under Federal law, not just state law.</a:t>
            </a:r>
          </a:p>
          <a:p>
            <a:pPr marL="0" indent="0">
              <a:buNone/>
            </a:pPr>
            <a:r>
              <a:rPr lang="en-US" b="1" u="sng" dirty="0" smtClean="0"/>
              <a:t>Legislative History:</a:t>
            </a:r>
            <a:endParaRPr lang="en-US" dirty="0" smtClean="0"/>
          </a:p>
          <a:p>
            <a:pPr lvl="1">
              <a:buFont typeface="Arial" panose="020B0604020202020204" pitchFamily="34" charset="0"/>
              <a:buChar char="•"/>
            </a:pPr>
            <a:r>
              <a:rPr lang="en-US" dirty="0" smtClean="0"/>
              <a:t>DTSA sailed through Congress with overwhelming bipartisan support.</a:t>
            </a:r>
          </a:p>
          <a:p>
            <a:pPr lvl="1">
              <a:buFont typeface="Arial" panose="020B0604020202020204" pitchFamily="34" charset="0"/>
              <a:buChar char="•"/>
            </a:pPr>
            <a:r>
              <a:rPr lang="en-US" dirty="0" smtClean="0"/>
              <a:t>The Bill passed the House by a vote of 410-2 and was unanimously approved by the Senate 87-0. </a:t>
            </a:r>
          </a:p>
          <a:p>
            <a:pPr lvl="1">
              <a:buFont typeface="Arial" panose="020B0604020202020204" pitchFamily="34" charset="0"/>
              <a:buChar char="•"/>
            </a:pPr>
            <a:r>
              <a:rPr lang="en-US" dirty="0" smtClean="0"/>
              <a:t>Signed into law by President Obama on May 11, 2016. </a:t>
            </a:r>
          </a:p>
          <a:p>
            <a:pPr marL="0" indent="0">
              <a:buNone/>
            </a:pPr>
            <a:r>
              <a:rPr lang="en-US" b="1" u="sng" dirty="0" smtClean="0"/>
              <a:t>Purpose and Motivation:</a:t>
            </a:r>
          </a:p>
          <a:p>
            <a:pPr lvl="1">
              <a:buFont typeface="Arial" panose="020B0604020202020204" pitchFamily="34" charset="0"/>
              <a:buChar char="•"/>
            </a:pPr>
            <a:r>
              <a:rPr lang="en-US" dirty="0" smtClean="0"/>
              <a:t>Congress acknowledged the important role trade secrets play in building the economy and protecting national security.</a:t>
            </a:r>
          </a:p>
          <a:p>
            <a:pPr lvl="1">
              <a:buFont typeface="Arial" panose="020B0604020202020204" pitchFamily="34" charset="0"/>
              <a:buChar char="•"/>
            </a:pPr>
            <a:r>
              <a:rPr lang="en-US" dirty="0" smtClean="0"/>
              <a:t>Lawmakers also recognized that obtaining relief under state laws can be ineffective when stolen secrets are taken to another jurisdiction.</a:t>
            </a:r>
          </a:p>
          <a:p>
            <a:pPr lvl="1">
              <a:buFont typeface="Arial" panose="020B0604020202020204" pitchFamily="34" charset="0"/>
              <a:buChar char="•"/>
            </a:pPr>
            <a:r>
              <a:rPr lang="en-US" dirty="0" smtClean="0"/>
              <a:t>A federal law will provide uniform enforcement and remedies, as well as nationwide subpoena power. </a:t>
            </a:r>
          </a:p>
          <a:p>
            <a:pPr lvl="2">
              <a:buFont typeface="Arial" panose="020B0604020202020204"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4</a:t>
            </a:fld>
            <a:endParaRPr lang="en-US" dirty="0"/>
          </a:p>
        </p:txBody>
      </p:sp>
    </p:spTree>
    <p:extLst>
      <p:ext uri="{BB962C8B-B14F-4D97-AF65-F5344CB8AC3E}">
        <p14:creationId xmlns:p14="http://schemas.microsoft.com/office/powerpoint/2010/main" val="23751798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#5: Defend Trade Secrets Act</a:t>
            </a:r>
            <a:endParaRPr lang="en-US" sz="2400" dirty="0"/>
          </a:p>
        </p:txBody>
      </p:sp>
      <p:sp>
        <p:nvSpPr>
          <p:cNvPr id="3" name="Content Placeholder 2"/>
          <p:cNvSpPr>
            <a:spLocks noGrp="1"/>
          </p:cNvSpPr>
          <p:nvPr>
            <p:ph idx="1"/>
          </p:nvPr>
        </p:nvSpPr>
        <p:spPr/>
        <p:txBody>
          <a:bodyPr>
            <a:normAutofit/>
          </a:bodyPr>
          <a:lstStyle/>
          <a:p>
            <a:pPr marL="0" indent="0">
              <a:buNone/>
            </a:pPr>
            <a:r>
              <a:rPr lang="en-US" b="1" u="sng" dirty="0" smtClean="0"/>
              <a:t>Key Features of the DTSA:</a:t>
            </a:r>
            <a:r>
              <a:rPr lang="en-US" dirty="0" smtClean="0"/>
              <a:t> </a:t>
            </a:r>
          </a:p>
          <a:p>
            <a:pPr lvl="1">
              <a:buFont typeface="Arial" panose="020B0604020202020204" pitchFamily="34" charset="0"/>
              <a:buChar char="•"/>
            </a:pPr>
            <a:r>
              <a:rPr lang="en-US" dirty="0" smtClean="0"/>
              <a:t>DTSA amends the Economic Espionage Act of 1996 (EEA) which provides federal </a:t>
            </a:r>
            <a:r>
              <a:rPr lang="en-US" i="1" dirty="0" smtClean="0"/>
              <a:t>criminal</a:t>
            </a:r>
            <a:r>
              <a:rPr lang="en-US" dirty="0" smtClean="0"/>
              <a:t> penalties for trade secret misappropriation. DTSA adds new federal civil protections. </a:t>
            </a:r>
          </a:p>
          <a:p>
            <a:pPr lvl="1">
              <a:buFont typeface="Arial" panose="020B0604020202020204" pitchFamily="34" charset="0"/>
              <a:buChar char="•"/>
            </a:pPr>
            <a:r>
              <a:rPr lang="en-US" dirty="0"/>
              <a:t>Allows a trade secret owner to choose between state law remedies or the new uniform federal remedies</a:t>
            </a:r>
            <a:endParaRPr lang="en-US" dirty="0" smtClean="0"/>
          </a:p>
          <a:p>
            <a:pPr lvl="1">
              <a:buFont typeface="Arial" panose="020B0604020202020204" pitchFamily="34" charset="0"/>
              <a:buChar char="•"/>
            </a:pPr>
            <a:r>
              <a:rPr lang="en-US" u="sng" dirty="0" smtClean="0"/>
              <a:t>Federal Private Right of Action: </a:t>
            </a:r>
            <a:r>
              <a:rPr lang="en-US" dirty="0" smtClean="0"/>
              <a:t>For the first time, a federal private right of action exists for misappropriation of trade secrets “related to a product or service used in, or intended for use in, interstate or foreign commerce.” </a:t>
            </a:r>
          </a:p>
          <a:p>
            <a:pPr lvl="1">
              <a:buFont typeface="Arial" panose="020B0604020202020204" pitchFamily="34" charset="0"/>
              <a:buChar char="•"/>
            </a:pPr>
            <a:r>
              <a:rPr lang="en-US" u="sng" dirty="0" smtClean="0"/>
              <a:t>Seizure and Recovery of Stolen Trade Secrets:</a:t>
            </a:r>
            <a:r>
              <a:rPr lang="en-US" dirty="0" smtClean="0"/>
              <a:t> Provides a new ex-parte provision to recover stolen trade secrets pending a full court hearing. </a:t>
            </a:r>
          </a:p>
          <a:p>
            <a:pPr lvl="1">
              <a:buFont typeface="Arial" panose="020B0604020202020204" pitchFamily="34" charset="0"/>
              <a:buChar char="•"/>
            </a:pPr>
            <a:r>
              <a:rPr lang="en-US" u="sng" dirty="0" smtClean="0"/>
              <a:t>Employee Mobility:</a:t>
            </a:r>
            <a:r>
              <a:rPr lang="en-US" dirty="0" smtClean="0"/>
              <a:t> A court </a:t>
            </a:r>
            <a:r>
              <a:rPr lang="en-US" dirty="0"/>
              <a:t>may impose an injunction “to prevent any actual </a:t>
            </a:r>
            <a:r>
              <a:rPr lang="en-US" dirty="0" smtClean="0"/>
              <a:t>or threatened </a:t>
            </a:r>
            <a:r>
              <a:rPr lang="en-US" dirty="0"/>
              <a:t>misappropriation” but may not “prevent a person from entering into an </a:t>
            </a:r>
            <a:r>
              <a:rPr lang="en-US" dirty="0" smtClean="0"/>
              <a:t>employment relationship</a:t>
            </a:r>
            <a:r>
              <a:rPr lang="en-US" dirty="0"/>
              <a:t>.”</a:t>
            </a:r>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5</a:t>
            </a:fld>
            <a:endParaRPr lang="en-US" dirty="0"/>
          </a:p>
        </p:txBody>
      </p:sp>
    </p:spTree>
    <p:extLst>
      <p:ext uri="{BB962C8B-B14F-4D97-AF65-F5344CB8AC3E}">
        <p14:creationId xmlns:p14="http://schemas.microsoft.com/office/powerpoint/2010/main" val="3207180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#5: Defend Trade Secrets Act</a:t>
            </a:r>
            <a:endParaRPr lang="en-US" sz="24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Key Features of the DTSA (continued):</a:t>
            </a:r>
          </a:p>
          <a:p>
            <a:pPr lvl="1">
              <a:buFont typeface="Arial" panose="020B0604020202020204" pitchFamily="34" charset="0"/>
              <a:buChar char="•"/>
            </a:pPr>
            <a:r>
              <a:rPr lang="en-US" u="sng" dirty="0" smtClean="0"/>
              <a:t>Statute of Limitations:</a:t>
            </a:r>
            <a:r>
              <a:rPr lang="en-US" dirty="0" smtClean="0"/>
              <a:t> The SOL for the new federal private right of action is three years. </a:t>
            </a:r>
          </a:p>
          <a:p>
            <a:pPr lvl="1">
              <a:buFont typeface="Arial" panose="020B0604020202020204" pitchFamily="34" charset="0"/>
              <a:buChar char="•"/>
            </a:pPr>
            <a:r>
              <a:rPr lang="en-US" u="sng" dirty="0" smtClean="0"/>
              <a:t>New Whistleblower Protections:</a:t>
            </a:r>
            <a:r>
              <a:rPr lang="en-US" dirty="0" smtClean="0"/>
              <a:t> In certain cases, DTSA provides legal protection to whistleblowers who disclose trade secrets to their attorney or federal and state officials. </a:t>
            </a:r>
          </a:p>
          <a:p>
            <a:pPr lvl="1">
              <a:buFont typeface="Arial" panose="020B0604020202020204" pitchFamily="34" charset="0"/>
              <a:buChar char="•"/>
            </a:pPr>
            <a:r>
              <a:rPr lang="en-US" u="sng" dirty="0" smtClean="0"/>
              <a:t>Stronger Protections for Trade Secrets During Litigation: </a:t>
            </a:r>
            <a:r>
              <a:rPr lang="en-US" dirty="0"/>
              <a:t>A court may not authorize the disclosure of trade secret information “unless the court allows </a:t>
            </a:r>
            <a:r>
              <a:rPr lang="en-US" dirty="0" smtClean="0"/>
              <a:t>the owner </a:t>
            </a:r>
            <a:r>
              <a:rPr lang="en-US" dirty="0"/>
              <a:t>the opportunity to file a submission under seal that describes the interest of the owner in keeping </a:t>
            </a:r>
            <a:r>
              <a:rPr lang="en-US" dirty="0" smtClean="0"/>
              <a:t>the information </a:t>
            </a:r>
            <a:r>
              <a:rPr lang="en-US" dirty="0"/>
              <a:t>confidential.” </a:t>
            </a:r>
            <a:endParaRPr lang="en-US" dirty="0" smtClean="0"/>
          </a:p>
          <a:p>
            <a:pPr lvl="1">
              <a:buFont typeface="Arial" panose="020B0604020202020204" pitchFamily="34" charset="0"/>
              <a:buChar char="•"/>
            </a:pPr>
            <a:r>
              <a:rPr lang="en-US" u="sng" dirty="0" smtClean="0"/>
              <a:t>Digital Protections:</a:t>
            </a:r>
            <a:r>
              <a:rPr lang="en-US" dirty="0" smtClean="0"/>
              <a:t> New provisions address trade secrets in the digital era. These provisions do not exists under state law.</a:t>
            </a:r>
          </a:p>
          <a:p>
            <a:pPr lvl="2">
              <a:buFont typeface="Arial" panose="020B0604020202020204" pitchFamily="34" charset="0"/>
              <a:buChar char="•"/>
            </a:pPr>
            <a:r>
              <a:rPr lang="en-US" dirty="0" smtClean="0"/>
              <a:t>Any </a:t>
            </a:r>
            <a:r>
              <a:rPr lang="en-US" dirty="0"/>
              <a:t>seized materials in court </a:t>
            </a:r>
            <a:r>
              <a:rPr lang="en-US" dirty="0" smtClean="0"/>
              <a:t>custody shall </a:t>
            </a:r>
            <a:r>
              <a:rPr lang="en-US" dirty="0"/>
              <a:t>be secured “from physical and electronic access during the seizure and while in the custody of </a:t>
            </a:r>
            <a:r>
              <a:rPr lang="en-US" dirty="0" smtClean="0"/>
              <a:t>the court.”</a:t>
            </a:r>
          </a:p>
          <a:p>
            <a:pPr lvl="2">
              <a:buFont typeface="Arial" panose="020B0604020202020204" pitchFamily="34" charset="0"/>
              <a:buChar char="•"/>
            </a:pPr>
            <a:r>
              <a:rPr lang="en-US" dirty="0"/>
              <a:t>Any seized storage medium may not be “connected to a network or the Internet without </a:t>
            </a:r>
            <a:r>
              <a:rPr lang="en-US" dirty="0" smtClean="0"/>
              <a:t>the consent </a:t>
            </a:r>
            <a:r>
              <a:rPr lang="en-US" dirty="0"/>
              <a:t>of both parties” pending a full hearing</a:t>
            </a:r>
            <a:r>
              <a:rPr lang="en-US" dirty="0" smtClean="0"/>
              <a:t>.</a:t>
            </a:r>
          </a:p>
          <a:p>
            <a:pPr lvl="2">
              <a:buFont typeface="Arial" panose="020B0604020202020204" pitchFamily="34" charset="0"/>
              <a:buChar char="•"/>
            </a:pPr>
            <a:r>
              <a:rPr lang="en-US" dirty="0"/>
              <a:t>A motion for encryption can be filed “at any time” </a:t>
            </a:r>
            <a:r>
              <a:rPr lang="en-US" dirty="0" smtClean="0"/>
              <a:t>to “encrypt </a:t>
            </a:r>
            <a:r>
              <a:rPr lang="en-US" dirty="0"/>
              <a:t>any material seized or to be seized under this paragraph that is stored on a storage medium.”</a:t>
            </a:r>
          </a:p>
          <a:p>
            <a:pPr lvl="2"/>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6</a:t>
            </a:fld>
            <a:endParaRPr lang="en-US" dirty="0"/>
          </a:p>
        </p:txBody>
      </p:sp>
    </p:spTree>
    <p:extLst>
      <p:ext uri="{BB962C8B-B14F-4D97-AF65-F5344CB8AC3E}">
        <p14:creationId xmlns:p14="http://schemas.microsoft.com/office/powerpoint/2010/main" val="35372301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#5: Defend Trade Secrets Act</a:t>
            </a:r>
            <a:endParaRPr lang="en-US" sz="2400" dirty="0"/>
          </a:p>
        </p:txBody>
      </p:sp>
      <p:sp>
        <p:nvSpPr>
          <p:cNvPr id="3" name="Content Placeholder 2"/>
          <p:cNvSpPr>
            <a:spLocks noGrp="1"/>
          </p:cNvSpPr>
          <p:nvPr>
            <p:ph idx="1"/>
          </p:nvPr>
        </p:nvSpPr>
        <p:spPr/>
        <p:txBody>
          <a:bodyPr>
            <a:normAutofit/>
          </a:bodyPr>
          <a:lstStyle/>
          <a:p>
            <a:pPr marL="0" indent="0">
              <a:buNone/>
            </a:pPr>
            <a:r>
              <a:rPr lang="en-US" b="1" u="sng" dirty="0" smtClean="0"/>
              <a:t>Key Features of the DTSA (continued):</a:t>
            </a:r>
          </a:p>
          <a:p>
            <a:pPr lvl="1">
              <a:buFont typeface="Arial" panose="020B0604020202020204" pitchFamily="34" charset="0"/>
              <a:buChar char="•"/>
            </a:pPr>
            <a:r>
              <a:rPr lang="en-US" u="sng" dirty="0" smtClean="0"/>
              <a:t>Enhanced Criminal Penalties for Organizations:</a:t>
            </a:r>
            <a:r>
              <a:rPr lang="en-US" dirty="0" smtClean="0"/>
              <a:t> Increases the maximum penalty for an organization convicted of a criminal violation from $5 million to “the greater of $5 million or three times the value of the stolen trade secret.” </a:t>
            </a:r>
          </a:p>
          <a:p>
            <a:pPr lvl="1">
              <a:buFont typeface="Arial" panose="020B0604020202020204" pitchFamily="34" charset="0"/>
              <a:buChar char="•"/>
            </a:pPr>
            <a:r>
              <a:rPr lang="en-US" u="sng" dirty="0" smtClean="0"/>
              <a:t>Report on Theft of Trade Secrets Occurring Abroad:</a:t>
            </a:r>
            <a:r>
              <a:rPr lang="en-US" dirty="0" smtClean="0"/>
              <a:t> Requires an annual report from the attorney general addressing the scope and breadth of trade secret theft occurring abroad. </a:t>
            </a:r>
          </a:p>
          <a:p>
            <a:pPr lvl="1">
              <a:buFont typeface="Arial" panose="020B0604020202020204" pitchFamily="34" charset="0"/>
              <a:buChar char="•"/>
            </a:pPr>
            <a:r>
              <a:rPr lang="en-US" u="sng" dirty="0"/>
              <a:t>Judicial Best Practices Report</a:t>
            </a:r>
            <a:r>
              <a:rPr lang="en-US" dirty="0"/>
              <a:t>: requires the Federal Judicial Center to “</a:t>
            </a:r>
            <a:r>
              <a:rPr lang="en-US" dirty="0" smtClean="0"/>
              <a:t>develop recommended </a:t>
            </a:r>
            <a:r>
              <a:rPr lang="en-US" dirty="0"/>
              <a:t>best practices for (1) the seizure of information and media storing the information; and (2) </a:t>
            </a:r>
            <a:r>
              <a:rPr lang="en-US" dirty="0" smtClean="0"/>
              <a:t>the securing </a:t>
            </a:r>
            <a:r>
              <a:rPr lang="en-US" dirty="0"/>
              <a:t>of the information and media once seized.”</a:t>
            </a:r>
          </a:p>
          <a:p>
            <a:pPr lvl="2"/>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7</a:t>
            </a:fld>
            <a:endParaRPr lang="en-US" dirty="0"/>
          </a:p>
        </p:txBody>
      </p:sp>
    </p:spTree>
    <p:extLst>
      <p:ext uri="{BB962C8B-B14F-4D97-AF65-F5344CB8AC3E}">
        <p14:creationId xmlns:p14="http://schemas.microsoft.com/office/powerpoint/2010/main" val="2702047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#5: Defend Trade Secrets Act</a:t>
            </a:r>
            <a:endParaRPr lang="en-US" sz="2400" dirty="0"/>
          </a:p>
        </p:txBody>
      </p:sp>
      <p:sp>
        <p:nvSpPr>
          <p:cNvPr id="3" name="Content Placeholder 2"/>
          <p:cNvSpPr>
            <a:spLocks noGrp="1"/>
          </p:cNvSpPr>
          <p:nvPr>
            <p:ph idx="1"/>
          </p:nvPr>
        </p:nvSpPr>
        <p:spPr/>
        <p:txBody>
          <a:bodyPr>
            <a:normAutofit/>
          </a:bodyPr>
          <a:lstStyle/>
          <a:p>
            <a:pPr marL="0" indent="0">
              <a:buNone/>
            </a:pPr>
            <a:r>
              <a:rPr lang="en-US" b="1" u="sng" dirty="0" smtClean="0"/>
              <a:t>New Obligations for Companies under the DTSA’s Whistleblower Immunity Provisions:</a:t>
            </a:r>
          </a:p>
          <a:p>
            <a:pPr lvl="1">
              <a:buFont typeface="Arial" panose="020B0604020202020204" pitchFamily="34" charset="0"/>
              <a:buChar char="•"/>
            </a:pPr>
            <a:r>
              <a:rPr lang="en-US" dirty="0"/>
              <a:t>DTSA </a:t>
            </a:r>
            <a:r>
              <a:rPr lang="en-US" dirty="0" smtClean="0"/>
              <a:t>provides immunity to individuals who disclose a trade secret to their attorney, a court, or government official in certain specified circumstances. </a:t>
            </a:r>
          </a:p>
          <a:p>
            <a:pPr lvl="1">
              <a:buFont typeface="Arial" panose="020B0604020202020204" pitchFamily="34" charset="0"/>
              <a:buChar char="•"/>
            </a:pPr>
            <a:r>
              <a:rPr lang="en-US" dirty="0" smtClean="0"/>
              <a:t>DTSA now requires </a:t>
            </a:r>
            <a:r>
              <a:rPr lang="en-US" dirty="0"/>
              <a:t>companies to add an </a:t>
            </a:r>
            <a:r>
              <a:rPr lang="en-US" b="1" u="sng" dirty="0"/>
              <a:t>explicit written disclosure </a:t>
            </a:r>
            <a:r>
              <a:rPr lang="en-US" dirty="0"/>
              <a:t>that identifies </a:t>
            </a:r>
            <a:r>
              <a:rPr lang="en-US" dirty="0" smtClean="0"/>
              <a:t>this immunity provisions for </a:t>
            </a:r>
            <a:r>
              <a:rPr lang="en-US" dirty="0"/>
              <a:t>certain types of trade secret </a:t>
            </a:r>
            <a:r>
              <a:rPr lang="en-US" dirty="0" smtClean="0"/>
              <a:t>disclosures. </a:t>
            </a:r>
          </a:p>
          <a:p>
            <a:pPr lvl="1">
              <a:buFont typeface="Arial" panose="020B0604020202020204" pitchFamily="34" charset="0"/>
              <a:buChar char="•"/>
            </a:pPr>
            <a:r>
              <a:rPr lang="en-US" dirty="0" smtClean="0"/>
              <a:t>Employers must provide this disclosure to every </a:t>
            </a:r>
            <a:r>
              <a:rPr lang="en-US" dirty="0"/>
              <a:t>“contract or agreement with an employee</a:t>
            </a:r>
            <a:r>
              <a:rPr lang="en-US" dirty="0" smtClean="0"/>
              <a:t>, [</a:t>
            </a:r>
            <a:r>
              <a:rPr lang="en-US" dirty="0"/>
              <a:t>contractor, or consultant] that governs the use of a trade secret or other confidential </a:t>
            </a:r>
            <a:r>
              <a:rPr lang="en-US" dirty="0" smtClean="0"/>
              <a:t>information … entered into </a:t>
            </a:r>
            <a:r>
              <a:rPr lang="en-US" dirty="0"/>
              <a:t>or updated after the date” that the DTSA is </a:t>
            </a:r>
            <a:r>
              <a:rPr lang="en-US" dirty="0" smtClean="0"/>
              <a:t>enacted</a:t>
            </a:r>
            <a:r>
              <a:rPr lang="en-US" dirty="0"/>
              <a:t> </a:t>
            </a:r>
            <a:r>
              <a:rPr lang="en-US" dirty="0" smtClean="0"/>
              <a:t>(i.e. May 11, 2016).</a:t>
            </a:r>
          </a:p>
          <a:p>
            <a:pPr lvl="1">
              <a:buFont typeface="Arial" panose="020B0604020202020204" pitchFamily="34" charset="0"/>
              <a:buChar char="•"/>
            </a:pPr>
            <a:r>
              <a:rPr lang="en-US" dirty="0" smtClean="0"/>
              <a:t>A </a:t>
            </a:r>
            <a:r>
              <a:rPr lang="en-US" dirty="0"/>
              <a:t>company that fails to comply with the new disclosure requirement will forfeit the ability to recover </a:t>
            </a:r>
            <a:r>
              <a:rPr lang="en-US" dirty="0" smtClean="0"/>
              <a:t>exemplary damages </a:t>
            </a:r>
            <a:r>
              <a:rPr lang="en-US" dirty="0"/>
              <a:t>or attorney fees for trade secret misappropriation under the new federal law against an </a:t>
            </a:r>
            <a:r>
              <a:rPr lang="en-US" dirty="0" smtClean="0"/>
              <a:t>employee, contractor</a:t>
            </a:r>
            <a:r>
              <a:rPr lang="en-US" dirty="0"/>
              <a:t>, or consultant whose contract was entered into or updated after the DTSA’s enactment.</a:t>
            </a:r>
          </a:p>
          <a:p>
            <a:pPr lvl="1"/>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8</a:t>
            </a:fld>
            <a:endParaRPr lang="en-US" dirty="0"/>
          </a:p>
        </p:txBody>
      </p:sp>
    </p:spTree>
    <p:extLst>
      <p:ext uri="{BB962C8B-B14F-4D97-AF65-F5344CB8AC3E}">
        <p14:creationId xmlns:p14="http://schemas.microsoft.com/office/powerpoint/2010/main" val="31222182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Topic #5: Defend Trade Secrets Act</a:t>
            </a:r>
            <a:endParaRPr lang="en-US" sz="2400" dirty="0"/>
          </a:p>
        </p:txBody>
      </p:sp>
      <p:sp>
        <p:nvSpPr>
          <p:cNvPr id="3" name="Content Placeholder 2"/>
          <p:cNvSpPr>
            <a:spLocks noGrp="1"/>
          </p:cNvSpPr>
          <p:nvPr>
            <p:ph idx="1"/>
          </p:nvPr>
        </p:nvSpPr>
        <p:spPr/>
        <p:txBody>
          <a:bodyPr>
            <a:normAutofit fontScale="92500"/>
          </a:bodyPr>
          <a:lstStyle/>
          <a:p>
            <a:pPr marL="0" indent="0">
              <a:buNone/>
            </a:pPr>
            <a:r>
              <a:rPr lang="en-US" b="1" u="sng" dirty="0" smtClean="0"/>
              <a:t>Recommended Next Steps for Employers:</a:t>
            </a:r>
          </a:p>
          <a:p>
            <a:pPr lvl="1">
              <a:buFont typeface="Arial" panose="020B0604020202020204" pitchFamily="34" charset="0"/>
              <a:buChar char="•"/>
            </a:pPr>
            <a:r>
              <a:rPr lang="en-US" dirty="0" smtClean="0"/>
              <a:t>Review and revise policies, handbooks, and contracts governing the use of trade secrets and add the required notice provision regarding whistleblower immunity. </a:t>
            </a:r>
          </a:p>
          <a:p>
            <a:pPr lvl="1">
              <a:buFont typeface="Arial" panose="020B0604020202020204" pitchFamily="34" charset="0"/>
              <a:buChar char="•"/>
            </a:pPr>
            <a:r>
              <a:rPr lang="en-US" dirty="0" smtClean="0"/>
              <a:t>Because the provision broadly applies to all employees, consultants, and contractors, consider adding the notice to contracts with vendors, service providers, and joint venturers as well, just to be safe.</a:t>
            </a:r>
          </a:p>
          <a:p>
            <a:pPr lvl="1">
              <a:buFont typeface="Arial" panose="020B0604020202020204" pitchFamily="34" charset="0"/>
              <a:buChar char="•"/>
            </a:pPr>
            <a:r>
              <a:rPr lang="en-US" dirty="0" smtClean="0"/>
              <a:t>Because the DTSA </a:t>
            </a:r>
            <a:r>
              <a:rPr lang="en-US" dirty="0"/>
              <a:t>provides new, landmark trade secret </a:t>
            </a:r>
            <a:r>
              <a:rPr lang="en-US" dirty="0" smtClean="0"/>
              <a:t>protections, </a:t>
            </a:r>
            <a:r>
              <a:rPr lang="en-US" dirty="0"/>
              <a:t>we recommend that all </a:t>
            </a:r>
            <a:r>
              <a:rPr lang="en-US" dirty="0" smtClean="0"/>
              <a:t>businesses conduct a “trade secret audit.” First, take </a:t>
            </a:r>
            <a:r>
              <a:rPr lang="en-US" dirty="0"/>
              <a:t>an inventory of existing </a:t>
            </a:r>
            <a:r>
              <a:rPr lang="en-US" dirty="0" smtClean="0"/>
              <a:t>trade secrets </a:t>
            </a:r>
            <a:r>
              <a:rPr lang="en-US" dirty="0"/>
              <a:t>and confidential business </a:t>
            </a:r>
            <a:r>
              <a:rPr lang="en-US" dirty="0" smtClean="0"/>
              <a:t>information. Then, assess </a:t>
            </a:r>
            <a:r>
              <a:rPr lang="en-US" dirty="0"/>
              <a:t>whether their trade secrets have “</a:t>
            </a:r>
            <a:r>
              <a:rPr lang="en-US" dirty="0" smtClean="0"/>
              <a:t>reasonable measures</a:t>
            </a:r>
            <a:r>
              <a:rPr lang="en-US" dirty="0"/>
              <a:t>” in place to protect them as required under </a:t>
            </a:r>
            <a:r>
              <a:rPr lang="en-US" dirty="0" smtClean="0"/>
              <a:t>law.</a:t>
            </a:r>
          </a:p>
          <a:p>
            <a:pPr marL="230187" lvl="1" indent="0">
              <a:buNone/>
            </a:pPr>
            <a:endParaRPr lang="en-US" dirty="0" smtClean="0"/>
          </a:p>
          <a:p>
            <a:pPr marL="230187" lvl="1" indent="0">
              <a:buNone/>
            </a:pPr>
            <a:r>
              <a:rPr lang="en-US" b="1" u="sng" dirty="0" smtClean="0"/>
              <a:t>Morgan Lewis is happy to work with your company to revise your policies, handbooks, and relevant contracts to conform with the requirements of the DTSA, and to maximize your benefits under the new law. </a:t>
            </a:r>
            <a:endParaRPr lang="en-US" b="1" u="sng" dirty="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9</a:t>
            </a:fld>
            <a:endParaRPr lang="en-US" dirty="0"/>
          </a:p>
        </p:txBody>
      </p:sp>
    </p:spTree>
    <p:extLst>
      <p:ext uri="{BB962C8B-B14F-4D97-AF65-F5344CB8AC3E}">
        <p14:creationId xmlns:p14="http://schemas.microsoft.com/office/powerpoint/2010/main" val="855787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LBrand">
  <a:themeElements>
    <a:clrScheme name="Morgan Lewis">
      <a:dk1>
        <a:sysClr val="windowText" lastClr="000000"/>
      </a:dk1>
      <a:lt1>
        <a:sysClr val="window" lastClr="FFFFFF"/>
      </a:lt1>
      <a:dk2>
        <a:srgbClr val="000000"/>
      </a:dk2>
      <a:lt2>
        <a:srgbClr val="FFFFFF"/>
      </a:lt2>
      <a:accent1>
        <a:srgbClr val="000000"/>
      </a:accent1>
      <a:accent2>
        <a:srgbClr val="464646"/>
      </a:accent2>
      <a:accent3>
        <a:srgbClr val="7B7B7E"/>
      </a:accent3>
      <a:accent4>
        <a:srgbClr val="C8C8C8"/>
      </a:accent4>
      <a:accent5>
        <a:srgbClr val="5C3380"/>
      </a:accent5>
      <a:accent6>
        <a:srgbClr val="93D8F7"/>
      </a:accent6>
      <a:hlink>
        <a:srgbClr val="5C3380"/>
      </a:hlink>
      <a:folHlink>
        <a:srgbClr val="5C3380"/>
      </a:folHlink>
    </a:clrScheme>
    <a:fontScheme name="Morgan Lewis">
      <a:majorFont>
        <a:latin typeface="Impact"/>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5A2FB1B63EE1BE47AEE559F733AAAB58" ma:contentTypeVersion="5" ma:contentTypeDescription="Create a new document." ma:contentTypeScope="" ma:versionID="044b64963e6d15b8db862ab7e423ffc8">
  <xsd:schema xmlns:xsd="http://www.w3.org/2001/XMLSchema" xmlns:xs="http://www.w3.org/2001/XMLSchema" xmlns:p="http://schemas.microsoft.com/office/2006/metadata/properties" xmlns:ns3="743565d4-28fc-4770-880b-828cab46774e" targetNamespace="http://schemas.microsoft.com/office/2006/metadata/properties" ma:root="true" ma:fieldsID="7c0cc2e01ec64ae87d3f364c50c60189" ns3:_="">
    <xsd:import namespace="743565d4-28fc-4770-880b-828cab46774e"/>
    <xsd:element name="properties">
      <xsd:complexType>
        <xsd:sequence>
          <xsd:element name="documentManagement">
            <xsd:complexType>
              <xsd:all>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565d4-28fc-4770-880b-828cab4677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D1F7071-E3A4-4EE8-ABFB-E47610F17687}">
  <ds:schemaRefs>
    <ds:schemaRef ds:uri="http://schemas.microsoft.com/sharepoint/v3/contenttype/forms"/>
  </ds:schemaRefs>
</ds:datastoreItem>
</file>

<file path=customXml/itemProps2.xml><?xml version="1.0" encoding="utf-8"?>
<ds:datastoreItem xmlns:ds="http://schemas.openxmlformats.org/officeDocument/2006/customXml" ds:itemID="{7B4F953E-D530-466C-86E9-8E00D66813B2}">
  <ds:schemaRefs>
    <ds:schemaRef ds:uri="http://schemas.microsoft.com/sharepoint/events"/>
  </ds:schemaRefs>
</ds:datastoreItem>
</file>

<file path=customXml/itemProps3.xml><?xml version="1.0" encoding="utf-8"?>
<ds:datastoreItem xmlns:ds="http://schemas.openxmlformats.org/officeDocument/2006/customXml" ds:itemID="{D4C65CB9-FCF6-4E38-84E7-B23AA289B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3565d4-28fc-4770-880b-828cab467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4368815-498A-4C2C-9C44-3CD1016C0B03}">
  <ds:schemaRefs>
    <ds:schemaRef ds:uri="http://purl.org/dc/terms/"/>
    <ds:schemaRef ds:uri="http://schemas.openxmlformats.org/package/2006/metadata/core-properties"/>
    <ds:schemaRef ds:uri="http://schemas.microsoft.com/office/2006/documentManagement/types"/>
    <ds:schemaRef ds:uri="743565d4-28fc-4770-880b-828cab46774e"/>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2717</Words>
  <Application>Microsoft Office PowerPoint</Application>
  <PresentationFormat>On-screen Show (4:3)</PresentationFormat>
  <Paragraphs>217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MLBrand</vt:lpstr>
      <vt:lpstr>     Protecting YOUR Trade secrets when employees come and go </vt:lpstr>
      <vt:lpstr>Overview</vt:lpstr>
      <vt:lpstr>PowerPoint Presentation</vt:lpstr>
      <vt:lpstr>Topic #5: Defend Trade Secrets Act</vt:lpstr>
      <vt:lpstr>Topic #5: Defend Trade Secrets Act</vt:lpstr>
      <vt:lpstr>Topic #5: Defend Trade Secrets Act</vt:lpstr>
      <vt:lpstr>Topic #5: Defend Trade Secrets Act</vt:lpstr>
      <vt:lpstr>Topic #5: Defend Trade Secrets Act</vt:lpstr>
      <vt:lpstr>Topic #5: Defend Trade Secrets Act</vt:lpstr>
      <vt:lpstr>PowerPoint Presentation</vt:lpstr>
      <vt:lpstr>Topic #2: Hiring Employees</vt:lpstr>
      <vt:lpstr>Topic #2: Hiring Employees</vt:lpstr>
      <vt:lpstr>PowerPoint Presentation</vt:lpstr>
      <vt:lpstr>Topic #1: Employee Departures</vt:lpstr>
      <vt:lpstr>Topic #1: Employee Departures</vt:lpstr>
      <vt:lpstr>Topic #1: Employee Departures</vt:lpstr>
      <vt:lpstr>Topic #1: Employee Departures</vt:lpstr>
      <vt:lpstr>Topic #1: Employee Departures</vt:lpstr>
      <vt:lpstr>Topic #1: Employee Departures</vt:lpstr>
      <vt:lpstr>Topic #1: Employee Departures</vt:lpstr>
      <vt:lpstr>PowerPoint Presentation</vt:lpstr>
      <vt:lpstr>Topic #3: Preserving Electronic Data</vt:lpstr>
      <vt:lpstr>Topic #3: Preserving Electronic Data</vt:lpstr>
      <vt:lpstr>PowerPoint Presentation</vt:lpstr>
      <vt:lpstr>Topic #4: Creating a Compelling Story</vt:lpstr>
      <vt:lpstr>Open Discussion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Protecting YOUR Trade secrets when employees come and go </dc:title>
  <dc:creator>Laurie Robinson</dc:creator>
  <cp:lastModifiedBy>laurie</cp:lastModifiedBy>
  <cp:revision>1</cp:revision>
  <dcterms:modified xsi:type="dcterms:W3CDTF">2016-09-02T23:25:51Z</dcterms:modified>
</cp:coreProperties>
</file>