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75" r:id="rId1"/>
    <p:sldMasterId id="2147484111" r:id="rId2"/>
    <p:sldMasterId id="2147484139" r:id="rId3"/>
  </p:sldMasterIdLst>
  <p:notesMasterIdLst>
    <p:notesMasterId r:id="rId33"/>
  </p:notesMasterIdLst>
  <p:handoutMasterIdLst>
    <p:handoutMasterId r:id="rId34"/>
  </p:handoutMasterIdLst>
  <p:sldIdLst>
    <p:sldId id="360" r:id="rId4"/>
    <p:sldId id="393" r:id="rId5"/>
    <p:sldId id="389" r:id="rId6"/>
    <p:sldId id="371" r:id="rId7"/>
    <p:sldId id="400" r:id="rId8"/>
    <p:sldId id="378" r:id="rId9"/>
    <p:sldId id="399" r:id="rId10"/>
    <p:sldId id="401" r:id="rId11"/>
    <p:sldId id="391" r:id="rId12"/>
    <p:sldId id="392" r:id="rId13"/>
    <p:sldId id="390" r:id="rId14"/>
    <p:sldId id="377" r:id="rId15"/>
    <p:sldId id="379" r:id="rId16"/>
    <p:sldId id="372" r:id="rId17"/>
    <p:sldId id="370" r:id="rId18"/>
    <p:sldId id="361" r:id="rId19"/>
    <p:sldId id="373" r:id="rId20"/>
    <p:sldId id="374" r:id="rId21"/>
    <p:sldId id="375" r:id="rId22"/>
    <p:sldId id="369" r:id="rId23"/>
    <p:sldId id="376" r:id="rId24"/>
    <p:sldId id="396" r:id="rId25"/>
    <p:sldId id="381" r:id="rId26"/>
    <p:sldId id="383" r:id="rId27"/>
    <p:sldId id="384" r:id="rId28"/>
    <p:sldId id="382" r:id="rId29"/>
    <p:sldId id="397" r:id="rId30"/>
    <p:sldId id="388" r:id="rId31"/>
    <p:sldId id="398"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guide id="3"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A9"/>
    <a:srgbClr val="034193"/>
    <a:srgbClr val="0D5EB6"/>
    <a:srgbClr val="1F497D"/>
    <a:srgbClr val="5F6062"/>
    <a:srgbClr val="F58025"/>
    <a:srgbClr val="FFFFCC"/>
    <a:srgbClr val="E3193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6016" autoAdjust="0"/>
  </p:normalViewPr>
  <p:slideViewPr>
    <p:cSldViewPr showGuides="1">
      <p:cViewPr varScale="1">
        <p:scale>
          <a:sx n="68" d="100"/>
          <a:sy n="68" d="100"/>
        </p:scale>
        <p:origin x="1386" y="72"/>
      </p:cViewPr>
      <p:guideLst>
        <p:guide orient="horz"/>
        <p:guide/>
        <p:guide pos="33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6C9E5F9-6054-4E3C-9040-017E1FF1D5A4}" type="datetimeFigureOut">
              <a:rPr lang="en-US" altLang="en-US"/>
              <a:pPr>
                <a:defRPr/>
              </a:pPr>
              <a:t>9/9/2017</a:t>
            </a:fld>
            <a:endParaRPr lang="en-US" alt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0F11466-D6E6-4AA4-BFAA-6477DF563CB1}" type="slidenum">
              <a:rPr lang="en-US" altLang="en-US"/>
              <a:pPr>
                <a:defRPr/>
              </a:pPr>
              <a:t>‹#›</a:t>
            </a:fld>
            <a:endParaRPr lang="en-US" altLang="en-US" dirty="0"/>
          </a:p>
        </p:txBody>
      </p:sp>
    </p:spTree>
    <p:extLst>
      <p:ext uri="{BB962C8B-B14F-4D97-AF65-F5344CB8AC3E}">
        <p14:creationId xmlns:p14="http://schemas.microsoft.com/office/powerpoint/2010/main" val="107479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wrap="square" lIns="87786" tIns="43895" rIns="87786" bIns="43895" numCol="1" anchor="t" anchorCtr="0" compatLnSpc="1">
            <a:prstTxWarp prst="textNoShape">
              <a:avLst/>
            </a:prstTxWarp>
          </a:bodyPr>
          <a:lstStyle>
            <a:lvl1pPr>
              <a:defRPr sz="1200"/>
            </a:lvl1pPr>
          </a:lstStyle>
          <a:p>
            <a:pPr>
              <a:defRPr/>
            </a:pPr>
            <a:endParaRPr lang="en-US" altLang="en-US" dirty="0"/>
          </a:p>
        </p:txBody>
      </p:sp>
      <p:sp>
        <p:nvSpPr>
          <p:cNvPr id="3" name="Date Placeholder 2"/>
          <p:cNvSpPr>
            <a:spLocks noGrp="1"/>
          </p:cNvSpPr>
          <p:nvPr>
            <p:ph type="dt" idx="1"/>
          </p:nvPr>
        </p:nvSpPr>
        <p:spPr>
          <a:xfrm>
            <a:off x="3970338" y="0"/>
            <a:ext cx="3038475" cy="463550"/>
          </a:xfrm>
          <a:prstGeom prst="rect">
            <a:avLst/>
          </a:prstGeom>
        </p:spPr>
        <p:txBody>
          <a:bodyPr vert="horz" wrap="square" lIns="87786" tIns="43895" rIns="87786" bIns="43895" numCol="1" anchor="t" anchorCtr="0" compatLnSpc="1">
            <a:prstTxWarp prst="textNoShape">
              <a:avLst/>
            </a:prstTxWarp>
          </a:bodyPr>
          <a:lstStyle>
            <a:lvl1pPr algn="r">
              <a:defRPr sz="1200"/>
            </a:lvl1pPr>
          </a:lstStyle>
          <a:p>
            <a:pPr>
              <a:defRPr/>
            </a:pPr>
            <a:fld id="{9AF112A0-7291-4E81-B785-2E31D8DD83BF}" type="datetimeFigureOut">
              <a:rPr lang="en-US" altLang="en-US"/>
              <a:pPr>
                <a:defRPr/>
              </a:pPr>
              <a:t>9/9/2017</a:t>
            </a:fld>
            <a:endParaRPr lang="en-US" alt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87786" tIns="43895" rIns="87786" bIns="43895" rtlCol="0" anchor="ctr"/>
          <a:lstStyle/>
          <a:p>
            <a:pPr lvl="0"/>
            <a:endParaRPr lang="en-US" noProof="0" dirty="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87786" tIns="43895" rIns="87786" bIns="4389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wrap="square" lIns="87786" tIns="43895" rIns="87786" bIns="43895" numCol="1" anchor="b" anchorCtr="0" compatLnSpc="1">
            <a:prstTxWarp prst="textNoShape">
              <a:avLst/>
            </a:prstTxWarp>
          </a:bodyPr>
          <a:lstStyle>
            <a:lvl1pPr>
              <a:defRPr sz="1200"/>
            </a:lvl1pPr>
          </a:lstStyle>
          <a:p>
            <a:pPr>
              <a:defRPr/>
            </a:pPr>
            <a:endParaRPr lang="en-US" altLang="en-US" dirty="0"/>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87786" tIns="43895" rIns="87786" bIns="43895" numCol="1" anchor="b" anchorCtr="0" compatLnSpc="1">
            <a:prstTxWarp prst="textNoShape">
              <a:avLst/>
            </a:prstTxWarp>
          </a:bodyPr>
          <a:lstStyle>
            <a:lvl1pPr algn="r">
              <a:defRPr sz="1200"/>
            </a:lvl1pPr>
          </a:lstStyle>
          <a:p>
            <a:pPr>
              <a:defRPr/>
            </a:pPr>
            <a:fld id="{71EF2122-9D89-4199-85DE-576B28A31CF6}" type="slidenum">
              <a:rPr lang="en-US" altLang="en-US"/>
              <a:pPr>
                <a:defRPr/>
              </a:pPr>
              <a:t>‹#›</a:t>
            </a:fld>
            <a:endParaRPr lang="en-US" altLang="en-US" dirty="0"/>
          </a:p>
        </p:txBody>
      </p:sp>
    </p:spTree>
    <p:extLst>
      <p:ext uri="{BB962C8B-B14F-4D97-AF65-F5344CB8AC3E}">
        <p14:creationId xmlns:p14="http://schemas.microsoft.com/office/powerpoint/2010/main" val="1703053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descr="\\nymark\CS\_Resources\MOFO logos\New Stacked 08_10\PNG\BLACK\MOFO_Firm_Stack_Logo_BLK_me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2288" y="650875"/>
            <a:ext cx="1752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52400" y="152400"/>
            <a:ext cx="8839200" cy="6553200"/>
          </a:xfrm>
          <a:prstGeom prst="rect">
            <a:avLst/>
          </a:prstGeom>
          <a:noFill/>
          <a:ln w="127000" cmpd="sng">
            <a:solidFill>
              <a:srgbClr val="034193"/>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en-US" altLang="en-US" dirty="0">
              <a:solidFill>
                <a:srgbClr val="FFFFFF"/>
              </a:solidFill>
            </a:endParaRPr>
          </a:p>
        </p:txBody>
      </p:sp>
      <p:sp>
        <p:nvSpPr>
          <p:cNvPr id="7" name="Title 1"/>
          <p:cNvSpPr>
            <a:spLocks noGrp="1"/>
          </p:cNvSpPr>
          <p:nvPr>
            <p:ph type="ctrTitle"/>
          </p:nvPr>
        </p:nvSpPr>
        <p:spPr bwMode="auto">
          <a:xfrm>
            <a:off x="434975" y="2133600"/>
            <a:ext cx="8077200" cy="152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gn="l">
              <a:lnSpc>
                <a:spcPts val="5000"/>
              </a:lnSpc>
              <a:defRPr sz="4600" b="0" cap="all" baseline="0">
                <a:solidFill>
                  <a:srgbClr val="034193"/>
                </a:solidFill>
                <a:latin typeface="HelveticaNeue LT 97 BlackCn" panose="00000400000000000000" pitchFamily="2" charset="0"/>
              </a:defRPr>
            </a:lvl1pPr>
          </a:lstStyle>
          <a:p>
            <a:r>
              <a:rPr lang="en-US" altLang="en-US"/>
              <a:t>Click to edit Master title style</a:t>
            </a:r>
            <a:endParaRPr lang="en-US" altLang="en-US" dirty="0"/>
          </a:p>
        </p:txBody>
      </p:sp>
      <p:sp>
        <p:nvSpPr>
          <p:cNvPr id="8" name="Subtitle 2"/>
          <p:cNvSpPr>
            <a:spLocks noGrp="1"/>
          </p:cNvSpPr>
          <p:nvPr>
            <p:ph type="subTitle" idx="1"/>
          </p:nvPr>
        </p:nvSpPr>
        <p:spPr bwMode="auto">
          <a:xfrm>
            <a:off x="417870" y="3886200"/>
            <a:ext cx="70866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FontTx/>
              <a:buNone/>
              <a:defRPr sz="2800">
                <a:solidFill>
                  <a:srgbClr val="0D5EB6"/>
                </a:solidFill>
                <a:latin typeface="HelveticaNeue LT 67 MdCn" panose="020B0606030502030204" pitchFamily="34" charset="0"/>
              </a:defRPr>
            </a:lvl1pPr>
          </a:lstStyle>
          <a:p>
            <a:r>
              <a:rPr lang="en-US" altLang="en-US"/>
              <a:t>Click to edit Master subtitle style</a:t>
            </a:r>
            <a:endParaRPr lang="en-US" altLang="en-US" dirty="0"/>
          </a:p>
        </p:txBody>
      </p:sp>
    </p:spTree>
    <p:extLst>
      <p:ext uri="{BB962C8B-B14F-4D97-AF65-F5344CB8AC3E}">
        <p14:creationId xmlns:p14="http://schemas.microsoft.com/office/powerpoint/2010/main" val="1173655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Morrison &amp; Foerster LLP</a:t>
            </a:r>
          </a:p>
        </p:txBody>
      </p:sp>
      <p:sp>
        <p:nvSpPr>
          <p:cNvPr id="6" name="Slide Number Placeholder 5"/>
          <p:cNvSpPr>
            <a:spLocks noGrp="1"/>
          </p:cNvSpPr>
          <p:nvPr>
            <p:ph type="sldNum" sz="quarter" idx="12"/>
          </p:nvPr>
        </p:nvSpPr>
        <p:spPr/>
        <p:txBody>
          <a:bodyPr/>
          <a:lstStyle/>
          <a:p>
            <a:fld id="{F940F24F-6A4B-4066-A1F1-232C98FE725A}" type="slidenum">
              <a:rPr lang="en-US" smtClean="0"/>
              <a:t>‹#›</a:t>
            </a:fld>
            <a:endParaRPr lang="en-US" dirty="0"/>
          </a:p>
        </p:txBody>
      </p:sp>
    </p:spTree>
    <p:extLst>
      <p:ext uri="{BB962C8B-B14F-4D97-AF65-F5344CB8AC3E}">
        <p14:creationId xmlns:p14="http://schemas.microsoft.com/office/powerpoint/2010/main" val="381955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Morrison &amp; Foerster LLP</a:t>
            </a:r>
          </a:p>
        </p:txBody>
      </p:sp>
      <p:sp>
        <p:nvSpPr>
          <p:cNvPr id="6" name="Slide Number Placeholder 5"/>
          <p:cNvSpPr>
            <a:spLocks noGrp="1"/>
          </p:cNvSpPr>
          <p:nvPr>
            <p:ph type="sldNum" sz="quarter" idx="12"/>
          </p:nvPr>
        </p:nvSpPr>
        <p:spPr/>
        <p:txBody>
          <a:bodyPr/>
          <a:lstStyle/>
          <a:p>
            <a:fld id="{F940F24F-6A4B-4066-A1F1-232C98FE725A}" type="slidenum">
              <a:rPr lang="en-US" smtClean="0"/>
              <a:t>‹#›</a:t>
            </a:fld>
            <a:endParaRPr lang="en-US" dirty="0"/>
          </a:p>
        </p:txBody>
      </p:sp>
    </p:spTree>
    <p:extLst>
      <p:ext uri="{BB962C8B-B14F-4D97-AF65-F5344CB8AC3E}">
        <p14:creationId xmlns:p14="http://schemas.microsoft.com/office/powerpoint/2010/main" val="3080821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Morrison &amp; Foerster LLP</a:t>
            </a:r>
          </a:p>
        </p:txBody>
      </p:sp>
      <p:sp>
        <p:nvSpPr>
          <p:cNvPr id="7" name="Slide Number Placeholder 6"/>
          <p:cNvSpPr>
            <a:spLocks noGrp="1"/>
          </p:cNvSpPr>
          <p:nvPr>
            <p:ph type="sldNum" sz="quarter" idx="12"/>
          </p:nvPr>
        </p:nvSpPr>
        <p:spPr/>
        <p:txBody>
          <a:bodyPr/>
          <a:lstStyle/>
          <a:p>
            <a:fld id="{F940F24F-6A4B-4066-A1F1-232C98FE725A}" type="slidenum">
              <a:rPr lang="en-US" smtClean="0"/>
              <a:t>‹#›</a:t>
            </a:fld>
            <a:endParaRPr lang="en-US" dirty="0"/>
          </a:p>
        </p:txBody>
      </p:sp>
    </p:spTree>
    <p:extLst>
      <p:ext uri="{BB962C8B-B14F-4D97-AF65-F5344CB8AC3E}">
        <p14:creationId xmlns:p14="http://schemas.microsoft.com/office/powerpoint/2010/main" val="2390138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Morrison &amp; Foerster LLP</a:t>
            </a:r>
          </a:p>
        </p:txBody>
      </p:sp>
      <p:sp>
        <p:nvSpPr>
          <p:cNvPr id="9" name="Slide Number Placeholder 8"/>
          <p:cNvSpPr>
            <a:spLocks noGrp="1"/>
          </p:cNvSpPr>
          <p:nvPr>
            <p:ph type="sldNum" sz="quarter" idx="12"/>
          </p:nvPr>
        </p:nvSpPr>
        <p:spPr/>
        <p:txBody>
          <a:bodyPr/>
          <a:lstStyle/>
          <a:p>
            <a:fld id="{F940F24F-6A4B-4066-A1F1-232C98FE725A}" type="slidenum">
              <a:rPr lang="en-US" smtClean="0"/>
              <a:t>‹#›</a:t>
            </a:fld>
            <a:endParaRPr lang="en-US" dirty="0"/>
          </a:p>
        </p:txBody>
      </p:sp>
    </p:spTree>
    <p:extLst>
      <p:ext uri="{BB962C8B-B14F-4D97-AF65-F5344CB8AC3E}">
        <p14:creationId xmlns:p14="http://schemas.microsoft.com/office/powerpoint/2010/main" val="4268864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Morrison &amp; Foerster LLP</a:t>
            </a:r>
          </a:p>
        </p:txBody>
      </p:sp>
      <p:sp>
        <p:nvSpPr>
          <p:cNvPr id="5" name="Slide Number Placeholder 4"/>
          <p:cNvSpPr>
            <a:spLocks noGrp="1"/>
          </p:cNvSpPr>
          <p:nvPr>
            <p:ph type="sldNum" sz="quarter" idx="12"/>
          </p:nvPr>
        </p:nvSpPr>
        <p:spPr/>
        <p:txBody>
          <a:bodyPr/>
          <a:lstStyle/>
          <a:p>
            <a:fld id="{F940F24F-6A4B-4066-A1F1-232C98FE725A}" type="slidenum">
              <a:rPr lang="en-US" smtClean="0"/>
              <a:t>‹#›</a:t>
            </a:fld>
            <a:endParaRPr lang="en-US" dirty="0"/>
          </a:p>
        </p:txBody>
      </p:sp>
    </p:spTree>
    <p:extLst>
      <p:ext uri="{BB962C8B-B14F-4D97-AF65-F5344CB8AC3E}">
        <p14:creationId xmlns:p14="http://schemas.microsoft.com/office/powerpoint/2010/main" val="2551165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Morrison &amp; Foerster LLP</a:t>
            </a:r>
          </a:p>
        </p:txBody>
      </p:sp>
      <p:sp>
        <p:nvSpPr>
          <p:cNvPr id="4" name="Slide Number Placeholder 3"/>
          <p:cNvSpPr>
            <a:spLocks noGrp="1"/>
          </p:cNvSpPr>
          <p:nvPr>
            <p:ph type="sldNum" sz="quarter" idx="12"/>
          </p:nvPr>
        </p:nvSpPr>
        <p:spPr/>
        <p:txBody>
          <a:bodyPr/>
          <a:lstStyle/>
          <a:p>
            <a:fld id="{F940F24F-6A4B-4066-A1F1-232C98FE725A}" type="slidenum">
              <a:rPr lang="en-US" smtClean="0"/>
              <a:t>‹#›</a:t>
            </a:fld>
            <a:endParaRPr lang="en-US" dirty="0"/>
          </a:p>
        </p:txBody>
      </p:sp>
    </p:spTree>
    <p:extLst>
      <p:ext uri="{BB962C8B-B14F-4D97-AF65-F5344CB8AC3E}">
        <p14:creationId xmlns:p14="http://schemas.microsoft.com/office/powerpoint/2010/main" val="556312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Morrison &amp; Foerster LLP</a:t>
            </a:r>
          </a:p>
        </p:txBody>
      </p:sp>
      <p:sp>
        <p:nvSpPr>
          <p:cNvPr id="7" name="Slide Number Placeholder 6"/>
          <p:cNvSpPr>
            <a:spLocks noGrp="1"/>
          </p:cNvSpPr>
          <p:nvPr>
            <p:ph type="sldNum" sz="quarter" idx="12"/>
          </p:nvPr>
        </p:nvSpPr>
        <p:spPr/>
        <p:txBody>
          <a:bodyPr/>
          <a:lstStyle/>
          <a:p>
            <a:fld id="{F940F24F-6A4B-4066-A1F1-232C98FE725A}" type="slidenum">
              <a:rPr lang="en-US" smtClean="0"/>
              <a:t>‹#›</a:t>
            </a:fld>
            <a:endParaRPr lang="en-US" dirty="0"/>
          </a:p>
        </p:txBody>
      </p:sp>
    </p:spTree>
    <p:extLst>
      <p:ext uri="{BB962C8B-B14F-4D97-AF65-F5344CB8AC3E}">
        <p14:creationId xmlns:p14="http://schemas.microsoft.com/office/powerpoint/2010/main" val="3993646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Morrison &amp; Foerster LLP</a:t>
            </a:r>
          </a:p>
        </p:txBody>
      </p:sp>
      <p:sp>
        <p:nvSpPr>
          <p:cNvPr id="7" name="Slide Number Placeholder 6"/>
          <p:cNvSpPr>
            <a:spLocks noGrp="1"/>
          </p:cNvSpPr>
          <p:nvPr>
            <p:ph type="sldNum" sz="quarter" idx="12"/>
          </p:nvPr>
        </p:nvSpPr>
        <p:spPr/>
        <p:txBody>
          <a:bodyPr/>
          <a:lstStyle/>
          <a:p>
            <a:fld id="{F940F24F-6A4B-4066-A1F1-232C98FE725A}" type="slidenum">
              <a:rPr lang="en-US" smtClean="0"/>
              <a:t>‹#›</a:t>
            </a:fld>
            <a:endParaRPr lang="en-US" dirty="0"/>
          </a:p>
        </p:txBody>
      </p:sp>
    </p:spTree>
    <p:extLst>
      <p:ext uri="{BB962C8B-B14F-4D97-AF65-F5344CB8AC3E}">
        <p14:creationId xmlns:p14="http://schemas.microsoft.com/office/powerpoint/2010/main" val="3215362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Morrison &amp; Foerster LLP</a:t>
            </a:r>
          </a:p>
        </p:txBody>
      </p:sp>
      <p:sp>
        <p:nvSpPr>
          <p:cNvPr id="6" name="Slide Number Placeholder 5"/>
          <p:cNvSpPr>
            <a:spLocks noGrp="1"/>
          </p:cNvSpPr>
          <p:nvPr>
            <p:ph type="sldNum" sz="quarter" idx="12"/>
          </p:nvPr>
        </p:nvSpPr>
        <p:spPr/>
        <p:txBody>
          <a:bodyPr/>
          <a:lstStyle/>
          <a:p>
            <a:fld id="{F940F24F-6A4B-4066-A1F1-232C98FE725A}" type="slidenum">
              <a:rPr lang="en-US" smtClean="0"/>
              <a:t>‹#›</a:t>
            </a:fld>
            <a:endParaRPr lang="en-US" dirty="0"/>
          </a:p>
        </p:txBody>
      </p:sp>
    </p:spTree>
    <p:extLst>
      <p:ext uri="{BB962C8B-B14F-4D97-AF65-F5344CB8AC3E}">
        <p14:creationId xmlns:p14="http://schemas.microsoft.com/office/powerpoint/2010/main" val="96839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Morrison &amp; Foerster LLP</a:t>
            </a:r>
          </a:p>
        </p:txBody>
      </p:sp>
      <p:sp>
        <p:nvSpPr>
          <p:cNvPr id="6" name="Slide Number Placeholder 5"/>
          <p:cNvSpPr>
            <a:spLocks noGrp="1"/>
          </p:cNvSpPr>
          <p:nvPr>
            <p:ph type="sldNum" sz="quarter" idx="12"/>
          </p:nvPr>
        </p:nvSpPr>
        <p:spPr/>
        <p:txBody>
          <a:bodyPr/>
          <a:lstStyle/>
          <a:p>
            <a:fld id="{F940F24F-6A4B-4066-A1F1-232C98FE725A}" type="slidenum">
              <a:rPr lang="en-US" smtClean="0"/>
              <a:t>‹#›</a:t>
            </a:fld>
            <a:endParaRPr lang="en-US" dirty="0"/>
          </a:p>
        </p:txBody>
      </p:sp>
    </p:spTree>
    <p:extLst>
      <p:ext uri="{BB962C8B-B14F-4D97-AF65-F5344CB8AC3E}">
        <p14:creationId xmlns:p14="http://schemas.microsoft.com/office/powerpoint/2010/main" val="387967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terio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279478" y="6356350"/>
            <a:ext cx="533400" cy="365125"/>
          </a:xfrm>
        </p:spPr>
        <p:txBody>
          <a:bodyPr/>
          <a:lstStyle/>
          <a:p>
            <a:pPr>
              <a:defRPr/>
            </a:pPr>
            <a:fld id="{437A53D6-CFD5-485D-A1E8-57C7338961C7}" type="slidenum">
              <a:rPr lang="en-US" altLang="en-US" smtClean="0"/>
              <a:pPr>
                <a:defRPr/>
              </a:pPr>
              <a:t>‹#›</a:t>
            </a:fld>
            <a:endParaRPr lang="en-US" altLang="en-US" dirty="0"/>
          </a:p>
        </p:txBody>
      </p:sp>
      <p:sp>
        <p:nvSpPr>
          <p:cNvPr id="4" name="Line 24"/>
          <p:cNvSpPr>
            <a:spLocks noChangeShapeType="1"/>
          </p:cNvSpPr>
          <p:nvPr userDrawn="1">
            <p:custDataLst>
              <p:tags r:id="rId1"/>
            </p:custDataLst>
          </p:nvPr>
        </p:nvSpPr>
        <p:spPr bwMode="auto">
          <a:xfrm>
            <a:off x="533400" y="1320800"/>
            <a:ext cx="80676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Content Placeholder 2"/>
          <p:cNvSpPr>
            <a:spLocks noGrp="1"/>
          </p:cNvSpPr>
          <p:nvPr>
            <p:ph idx="1"/>
          </p:nvPr>
        </p:nvSpPr>
        <p:spPr>
          <a:xfrm>
            <a:off x="457200" y="1524001"/>
            <a:ext cx="8229600" cy="4602163"/>
          </a:xfrm>
          <a:prstGeom prst="rect">
            <a:avLst/>
          </a:prstGeom>
        </p:spPr>
        <p:txBody>
          <a:bodyPr/>
          <a:lstStyle>
            <a:lvl1pPr marL="228600" indent="-228600">
              <a:buClrTx/>
              <a:buFont typeface="Arial" panose="020B0604020202020204" pitchFamily="34" charset="0"/>
              <a:buChar char="•"/>
              <a:defRPr sz="2000">
                <a:solidFill>
                  <a:schemeClr val="tx1"/>
                </a:solidFill>
                <a:latin typeface="Georgia" panose="02040502050405020303" pitchFamily="18" charset="0"/>
              </a:defRPr>
            </a:lvl1pPr>
            <a:lvl2pPr marL="630238" indent="-173038">
              <a:buClrTx/>
              <a:buFont typeface="Arial" panose="020B0604020202020204" pitchFamily="34" charset="0"/>
              <a:buChar char="•"/>
              <a:defRPr sz="1600">
                <a:solidFill>
                  <a:schemeClr val="tx1"/>
                </a:solidFill>
                <a:latin typeface="Georgia" panose="02040502050405020303" pitchFamily="18" charset="0"/>
              </a:defRPr>
            </a:lvl2pPr>
            <a:lvl3pPr marL="1033463" indent="-119063">
              <a:buClrTx/>
              <a:buFont typeface="Arial" panose="020B0604020202020204" pitchFamily="34" charset="0"/>
              <a:buChar char="•"/>
              <a:defRPr sz="1600">
                <a:solidFill>
                  <a:schemeClr val="tx1"/>
                </a:solidFill>
                <a:latin typeface="Georgia" panose="02040502050405020303" pitchFamily="18" charset="0"/>
              </a:defRPr>
            </a:lvl3pPr>
            <a:lvl4pPr marL="1490663" indent="-119063">
              <a:buClrTx/>
              <a:buFont typeface="Arial" panose="020B0604020202020204" pitchFamily="34" charset="0"/>
              <a:buChar char="•"/>
              <a:defRPr sz="1400">
                <a:solidFill>
                  <a:schemeClr val="tx1"/>
                </a:solidFill>
                <a:latin typeface="Georgia" panose="02040502050405020303" pitchFamily="18" charset="0"/>
              </a:defRPr>
            </a:lvl4pPr>
            <a:lvl5pPr marL="1941513" indent="-112713">
              <a:buClrTx/>
              <a:buFont typeface="Arial" panose="020B0604020202020204" pitchFamily="34" charset="0"/>
              <a:buChar char="•"/>
              <a:defRPr sz="1400">
                <a:solidFill>
                  <a:schemeClr val="tx1"/>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Placeholder 9"/>
          <p:cNvSpPr>
            <a:spLocks noGrp="1"/>
          </p:cNvSpPr>
          <p:nvPr>
            <p:ph type="title"/>
          </p:nvPr>
        </p:nvSpPr>
        <p:spPr>
          <a:xfrm>
            <a:off x="452437" y="533400"/>
            <a:ext cx="8229600" cy="707886"/>
          </a:xfrm>
          <a:prstGeom prst="rect">
            <a:avLst/>
          </a:prstGeom>
        </p:spPr>
        <p:txBody>
          <a:bodyPr rtlCol="0">
            <a:normAutofit/>
          </a:bodyPr>
          <a:lstStyle>
            <a:lvl1pPr algn="l">
              <a:defRPr b="0" baseline="0">
                <a:solidFill>
                  <a:srgbClr val="034193"/>
                </a:solidFill>
                <a:latin typeface="HelveticaNeue LT 67 MdCn" panose="02000400000000000000" pitchFamily="2" charset="0"/>
              </a:defRPr>
            </a:lvl1pPr>
          </a:lstStyle>
          <a:p>
            <a:r>
              <a:rPr lang="en-US"/>
              <a:t>Click to edit Master title style</a:t>
            </a:r>
            <a:endParaRPr lang="en-US" dirty="0"/>
          </a:p>
        </p:txBody>
      </p:sp>
      <p:sp>
        <p:nvSpPr>
          <p:cNvPr id="3" name="Footer Placeholder 2"/>
          <p:cNvSpPr>
            <a:spLocks noGrp="1"/>
          </p:cNvSpPr>
          <p:nvPr>
            <p:ph type="ftr" sz="quarter" idx="11"/>
          </p:nvPr>
        </p:nvSpPr>
        <p:spPr>
          <a:xfrm>
            <a:off x="5536278" y="6356350"/>
            <a:ext cx="2895600" cy="365125"/>
          </a:xfrm>
        </p:spPr>
        <p:txBody>
          <a:bodyPr/>
          <a:lstStyle>
            <a:lvl1pPr algn="r">
              <a:defRPr sz="1100"/>
            </a:lvl1pPr>
          </a:lstStyle>
          <a:p>
            <a:pPr>
              <a:defRPr/>
            </a:pPr>
            <a:r>
              <a:rPr lang="en-US" altLang="en-US" dirty="0"/>
              <a:t>Morrison &amp; Foerster LLP</a:t>
            </a:r>
          </a:p>
        </p:txBody>
      </p:sp>
      <p:sp>
        <p:nvSpPr>
          <p:cNvPr id="2" name="Date Placeholder 1"/>
          <p:cNvSpPr>
            <a:spLocks noGrp="1"/>
          </p:cNvSpPr>
          <p:nvPr>
            <p:ph type="dt" sz="half" idx="13"/>
          </p:nvPr>
        </p:nvSpPr>
        <p:spPr>
          <a:xfrm>
            <a:off x="430878" y="6356350"/>
            <a:ext cx="2133600" cy="365125"/>
          </a:xfrm>
        </p:spPr>
        <p:txBody>
          <a:bodyPr/>
          <a:lstStyle>
            <a:lvl1pPr>
              <a:defRPr sz="1100"/>
            </a:lvl1pPr>
          </a:lstStyle>
          <a:p>
            <a:pPr>
              <a:defRPr/>
            </a:pPr>
            <a:endParaRPr lang="en-US" altLang="en-US" dirty="0"/>
          </a:p>
        </p:txBody>
      </p:sp>
    </p:spTree>
    <p:extLst>
      <p:ext uri="{BB962C8B-B14F-4D97-AF65-F5344CB8AC3E}">
        <p14:creationId xmlns:p14="http://schemas.microsoft.com/office/powerpoint/2010/main" val="1178313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pic>
        <p:nvPicPr>
          <p:cNvPr id="17" name="Picture 2" descr="\\nymark\CS\_Resources\MOFO logos\New Stacked 08_10\PNG\BLACK\MOFO_Firm_Stack_Logo_BLK_me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2288" y="650875"/>
            <a:ext cx="1752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152400" y="152400"/>
            <a:ext cx="8839200" cy="6553200"/>
          </a:xfrm>
          <a:prstGeom prst="rect">
            <a:avLst/>
          </a:prstGeom>
          <a:noFill/>
          <a:ln w="127000" cmpd="sng">
            <a:solidFill>
              <a:srgbClr val="034193"/>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en-US" altLang="en-US" dirty="0">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Morrison &amp; Foerster LLP</a:t>
            </a:r>
            <a:endParaRPr lang="en-US" altLang="en-US" dirty="0"/>
          </a:p>
        </p:txBody>
      </p:sp>
      <p:sp>
        <p:nvSpPr>
          <p:cNvPr id="6" name="Slide Number Placeholder 5"/>
          <p:cNvSpPr>
            <a:spLocks noGrp="1"/>
          </p:cNvSpPr>
          <p:nvPr>
            <p:ph type="sldNum" sz="quarter" idx="12"/>
          </p:nvPr>
        </p:nvSpPr>
        <p:spPr/>
        <p:txBody>
          <a:bodyPr/>
          <a:lstStyle/>
          <a:p>
            <a:pPr>
              <a:defRPr/>
            </a:pPr>
            <a:fld id="{437A53D6-CFD5-485D-A1E8-57C7338961C7}" type="slidenum">
              <a:rPr lang="en-US" altLang="en-US" smtClean="0"/>
              <a:pPr>
                <a:defRPr/>
              </a:pPr>
              <a:t>‹#›</a:t>
            </a:fld>
            <a:endParaRPr lang="en-US" alt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Morrison &amp; Foerster LLP</a:t>
            </a:r>
            <a:endParaRPr lang="en-US" altLang="en-US" dirty="0"/>
          </a:p>
        </p:txBody>
      </p:sp>
      <p:sp>
        <p:nvSpPr>
          <p:cNvPr id="6" name="Slide Number Placeholder 5"/>
          <p:cNvSpPr>
            <a:spLocks noGrp="1"/>
          </p:cNvSpPr>
          <p:nvPr>
            <p:ph type="sldNum" sz="quarter" idx="12"/>
          </p:nvPr>
        </p:nvSpPr>
        <p:spPr/>
        <p:txBody>
          <a:bodyPr/>
          <a:lstStyle/>
          <a:p>
            <a:pPr>
              <a:defRPr/>
            </a:pPr>
            <a:fld id="{437A53D6-CFD5-485D-A1E8-57C7338961C7}" type="slidenum">
              <a:rPr lang="en-US" altLang="en-US" smtClean="0"/>
              <a:pPr>
                <a:defRPr/>
              </a:pPr>
              <a:t>‹#›</a:t>
            </a:fld>
            <a:endParaRPr lang="en-US" altLang="en-US" dirty="0"/>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Morrison &amp; Foerster LLP</a:t>
            </a:r>
            <a:endParaRPr lang="en-US" altLang="en-US" dirty="0"/>
          </a:p>
        </p:txBody>
      </p:sp>
      <p:sp>
        <p:nvSpPr>
          <p:cNvPr id="7" name="Slide Number Placeholder 6"/>
          <p:cNvSpPr>
            <a:spLocks noGrp="1"/>
          </p:cNvSpPr>
          <p:nvPr>
            <p:ph type="sldNum" sz="quarter" idx="12"/>
          </p:nvPr>
        </p:nvSpPr>
        <p:spPr/>
        <p:txBody>
          <a:bodyPr/>
          <a:lstStyle/>
          <a:p>
            <a:pPr>
              <a:defRPr/>
            </a:pPr>
            <a:fld id="{437A53D6-CFD5-485D-A1E8-57C7338961C7}" type="slidenum">
              <a:rPr lang="en-US" altLang="en-US" smtClean="0"/>
              <a:pPr>
                <a:defRPr/>
              </a:pPr>
              <a:t>‹#›</a:t>
            </a:fld>
            <a:endParaRPr lang="en-US" alt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24"/>
          <p:cNvSpPr>
            <a:spLocks noChangeShapeType="1"/>
          </p:cNvSpPr>
          <p:nvPr userDrawn="1">
            <p:custDataLst>
              <p:tags r:id="rId1"/>
            </p:custDataLst>
          </p:nvPr>
        </p:nvSpPr>
        <p:spPr bwMode="auto">
          <a:xfrm>
            <a:off x="533400" y="1320800"/>
            <a:ext cx="80676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a:t>Morrison &amp; Foerster LLP</a:t>
            </a:r>
            <a:endParaRPr lang="en-US" altLang="en-US" dirty="0"/>
          </a:p>
        </p:txBody>
      </p:sp>
      <p:sp>
        <p:nvSpPr>
          <p:cNvPr id="9" name="Slide Number Placeholder 8"/>
          <p:cNvSpPr>
            <a:spLocks noGrp="1"/>
          </p:cNvSpPr>
          <p:nvPr>
            <p:ph type="sldNum" sz="quarter" idx="12"/>
          </p:nvPr>
        </p:nvSpPr>
        <p:spPr/>
        <p:txBody>
          <a:bodyPr/>
          <a:lstStyle/>
          <a:p>
            <a:pPr>
              <a:defRPr/>
            </a:pPr>
            <a:fld id="{437A53D6-CFD5-485D-A1E8-57C7338961C7}" type="slidenum">
              <a:rPr lang="en-US" altLang="en-US" smtClean="0"/>
              <a:pPr>
                <a:defRPr/>
              </a:pPr>
              <a:t>‹#›</a:t>
            </a:fld>
            <a:endParaRPr lang="en-US" altLang="en-US" dirty="0"/>
          </a:p>
        </p:txBody>
      </p:sp>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r>
              <a:rPr lang="en-US" altLang="en-US"/>
              <a:t>Morrison &amp; Foerster LLP</a:t>
            </a:r>
            <a:endParaRPr lang="en-US" altLang="en-US" dirty="0"/>
          </a:p>
        </p:txBody>
      </p:sp>
      <p:sp>
        <p:nvSpPr>
          <p:cNvPr id="5" name="Slide Number Placeholder 4"/>
          <p:cNvSpPr>
            <a:spLocks noGrp="1"/>
          </p:cNvSpPr>
          <p:nvPr>
            <p:ph type="sldNum" sz="quarter" idx="12"/>
          </p:nvPr>
        </p:nvSpPr>
        <p:spPr/>
        <p:txBody>
          <a:bodyPr/>
          <a:lstStyle/>
          <a:p>
            <a:pPr>
              <a:defRPr/>
            </a:pPr>
            <a:fld id="{437A53D6-CFD5-485D-A1E8-57C7338961C7}" type="slidenum">
              <a:rPr lang="en-US" altLang="en-US" smtClean="0"/>
              <a:pPr>
                <a:defRPr/>
              </a:pPr>
              <a:t>‹#›</a:t>
            </a:fld>
            <a:endParaRPr lang="en-US" altLang="en-US" dirty="0"/>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r>
              <a:rPr lang="en-US" altLang="en-US"/>
              <a:t>Morrison &amp; Foerster LLP</a:t>
            </a:r>
            <a:endParaRPr lang="en-US" altLang="en-US" dirty="0"/>
          </a:p>
        </p:txBody>
      </p:sp>
      <p:sp>
        <p:nvSpPr>
          <p:cNvPr id="4" name="Slide Number Placeholder 3"/>
          <p:cNvSpPr>
            <a:spLocks noGrp="1"/>
          </p:cNvSpPr>
          <p:nvPr>
            <p:ph type="sldNum" sz="quarter" idx="12"/>
          </p:nvPr>
        </p:nvSpPr>
        <p:spPr/>
        <p:txBody>
          <a:bodyPr/>
          <a:lstStyle/>
          <a:p>
            <a:pPr>
              <a:defRPr/>
            </a:pPr>
            <a:fld id="{437A53D6-CFD5-485D-A1E8-57C7338961C7}" type="slidenum">
              <a:rPr lang="en-US" altLang="en-US" smtClean="0"/>
              <a:pPr>
                <a:defRPr/>
              </a:pPr>
              <a:t>‹#›</a:t>
            </a:fld>
            <a:endParaRPr lang="en-US" altLang="en-US" dirty="0"/>
          </a:p>
        </p:txBody>
      </p:sp>
    </p:spTree>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Morrison &amp; Foerster LLP</a:t>
            </a:r>
            <a:endParaRPr lang="en-US" altLang="en-US" dirty="0"/>
          </a:p>
        </p:txBody>
      </p:sp>
      <p:sp>
        <p:nvSpPr>
          <p:cNvPr id="7" name="Slide Number Placeholder 6"/>
          <p:cNvSpPr>
            <a:spLocks noGrp="1"/>
          </p:cNvSpPr>
          <p:nvPr>
            <p:ph type="sldNum" sz="quarter" idx="12"/>
          </p:nvPr>
        </p:nvSpPr>
        <p:spPr/>
        <p:txBody>
          <a:bodyPr/>
          <a:lstStyle/>
          <a:p>
            <a:pPr>
              <a:defRPr/>
            </a:pPr>
            <a:fld id="{437A53D6-CFD5-485D-A1E8-57C7338961C7}" type="slidenum">
              <a:rPr lang="en-US" altLang="en-US" smtClean="0"/>
              <a:pPr>
                <a:defRPr/>
              </a:pPr>
              <a:t>‹#›</a:t>
            </a:fld>
            <a:endParaRPr lang="en-US" alt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a:t>Morrison &amp; Foerster LLP</a:t>
            </a:r>
            <a:endParaRPr lang="en-US" altLang="en-US" dirty="0"/>
          </a:p>
        </p:txBody>
      </p:sp>
      <p:sp>
        <p:nvSpPr>
          <p:cNvPr id="7" name="Slide Number Placeholder 6"/>
          <p:cNvSpPr>
            <a:spLocks noGrp="1"/>
          </p:cNvSpPr>
          <p:nvPr>
            <p:ph type="sldNum" sz="quarter" idx="12"/>
          </p:nvPr>
        </p:nvSpPr>
        <p:spPr/>
        <p:txBody>
          <a:bodyPr/>
          <a:lstStyle/>
          <a:p>
            <a:pPr>
              <a:defRPr/>
            </a:pPr>
            <a:fld id="{437A53D6-CFD5-485D-A1E8-57C7338961C7}" type="slidenum">
              <a:rPr lang="en-US" altLang="en-US" smtClean="0"/>
              <a:pPr>
                <a:defRPr/>
              </a:pPr>
              <a:t>‹#›</a:t>
            </a:fld>
            <a:endParaRPr lang="en-US" alt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Morrison &amp; Foerster LLP</a:t>
            </a:r>
            <a:endParaRPr lang="en-US" altLang="en-US" dirty="0"/>
          </a:p>
        </p:txBody>
      </p:sp>
      <p:sp>
        <p:nvSpPr>
          <p:cNvPr id="6" name="Slide Number Placeholder 5"/>
          <p:cNvSpPr>
            <a:spLocks noGrp="1"/>
          </p:cNvSpPr>
          <p:nvPr>
            <p:ph type="sldNum" sz="quarter" idx="12"/>
          </p:nvPr>
        </p:nvSpPr>
        <p:spPr/>
        <p:txBody>
          <a:bodyPr/>
          <a:lstStyle/>
          <a:p>
            <a:pPr>
              <a:defRPr/>
            </a:pPr>
            <a:fld id="{437A53D6-CFD5-485D-A1E8-57C7338961C7}" type="slidenum">
              <a:rPr lang="en-US" altLang="en-US" smtClean="0"/>
              <a:pPr>
                <a:defRPr/>
              </a:pPr>
              <a:t>‹#›</a:t>
            </a:fld>
            <a:endParaRPr lang="en-US" altLang="en-US" dirty="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9"/>
          <p:cNvSpPr>
            <a:spLocks noGrp="1"/>
          </p:cNvSpPr>
          <p:nvPr>
            <p:ph type="title"/>
          </p:nvPr>
        </p:nvSpPr>
        <p:spPr>
          <a:xfrm>
            <a:off x="457200" y="533400"/>
            <a:ext cx="8229600" cy="707886"/>
          </a:xfrm>
          <a:prstGeom prst="rect">
            <a:avLst/>
          </a:prstGeom>
        </p:spPr>
        <p:txBody>
          <a:bodyPr rtlCol="0">
            <a:normAutofit/>
          </a:bodyPr>
          <a:lstStyle>
            <a:lvl1pPr algn="l">
              <a:defRPr b="0" baseline="0">
                <a:solidFill>
                  <a:srgbClr val="034193"/>
                </a:solidFill>
                <a:latin typeface="HelveticaNeue LT 67 MdCn" panose="02000400000000000000" pitchFamily="2" charset="0"/>
              </a:defRPr>
            </a:lvl1pPr>
          </a:lstStyle>
          <a:p>
            <a:r>
              <a:rPr lang="en-US"/>
              <a:t>Click to edit Master title style</a:t>
            </a:r>
            <a:endParaRPr lang="en-US" dirty="0"/>
          </a:p>
        </p:txBody>
      </p:sp>
      <p:sp>
        <p:nvSpPr>
          <p:cNvPr id="9" name="Line 24"/>
          <p:cNvSpPr>
            <a:spLocks noChangeShapeType="1"/>
          </p:cNvSpPr>
          <p:nvPr userDrawn="1">
            <p:custDataLst>
              <p:tags r:id="rId1"/>
            </p:custDataLst>
          </p:nvPr>
        </p:nvSpPr>
        <p:spPr bwMode="auto">
          <a:xfrm>
            <a:off x="533400" y="1320800"/>
            <a:ext cx="80676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 name="Footer Placeholder 4"/>
          <p:cNvSpPr>
            <a:spLocks noGrp="1"/>
          </p:cNvSpPr>
          <p:nvPr>
            <p:ph type="ftr" sz="quarter" idx="11"/>
          </p:nvPr>
        </p:nvSpPr>
        <p:spPr>
          <a:xfrm>
            <a:off x="5527965" y="6356350"/>
            <a:ext cx="2895600" cy="365125"/>
          </a:xfrm>
        </p:spPr>
        <p:txBody>
          <a:bodyPr/>
          <a:lstStyle>
            <a:lvl1pPr algn="r">
              <a:defRPr sz="1100"/>
            </a:lvl1pPr>
          </a:lstStyle>
          <a:p>
            <a:pPr>
              <a:defRPr/>
            </a:pPr>
            <a:r>
              <a:rPr lang="en-US" altLang="en-US" dirty="0"/>
              <a:t>Morrison &amp; Foerster LLP</a:t>
            </a:r>
          </a:p>
        </p:txBody>
      </p:sp>
      <p:sp>
        <p:nvSpPr>
          <p:cNvPr id="6" name="Slide Number Placeholder 5"/>
          <p:cNvSpPr>
            <a:spLocks noGrp="1"/>
          </p:cNvSpPr>
          <p:nvPr>
            <p:ph type="sldNum" sz="quarter" idx="12"/>
          </p:nvPr>
        </p:nvSpPr>
        <p:spPr>
          <a:xfrm>
            <a:off x="8271165" y="6356350"/>
            <a:ext cx="533400" cy="365125"/>
          </a:xfrm>
        </p:spPr>
        <p:txBody>
          <a:bodyPr/>
          <a:lstStyle/>
          <a:p>
            <a:pPr>
              <a:defRPr/>
            </a:pPr>
            <a:fld id="{437A53D6-CFD5-485D-A1E8-57C7338961C7}" type="slidenum">
              <a:rPr lang="en-US" altLang="en-US" smtClean="0"/>
              <a:pPr>
                <a:defRPr/>
              </a:pPr>
              <a:t>‹#›</a:t>
            </a:fld>
            <a:endParaRPr lang="en-US" altLang="en-US" dirty="0"/>
          </a:p>
        </p:txBody>
      </p:sp>
      <p:sp>
        <p:nvSpPr>
          <p:cNvPr id="2" name="Date Placeholder 1"/>
          <p:cNvSpPr>
            <a:spLocks noGrp="1"/>
          </p:cNvSpPr>
          <p:nvPr>
            <p:ph type="dt" sz="half" idx="13"/>
          </p:nvPr>
        </p:nvSpPr>
        <p:spPr>
          <a:xfrm>
            <a:off x="440574" y="6356350"/>
            <a:ext cx="2133600" cy="365125"/>
          </a:xfrm>
        </p:spPr>
        <p:txBody>
          <a:bodyPr/>
          <a:lstStyle>
            <a:lvl1pPr>
              <a:defRPr sz="1100"/>
            </a:lvl1pPr>
          </a:lstStyle>
          <a:p>
            <a:pPr>
              <a:defRPr/>
            </a:pPr>
            <a:endParaRPr lang="en-US" altLang="en-US" dirty="0"/>
          </a:p>
        </p:txBody>
      </p:sp>
    </p:spTree>
    <p:extLst>
      <p:ext uri="{BB962C8B-B14F-4D97-AF65-F5344CB8AC3E}">
        <p14:creationId xmlns:p14="http://schemas.microsoft.com/office/powerpoint/2010/main" val="587955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a:t>Morrison &amp; Foerster LLP</a:t>
            </a:r>
            <a:endParaRPr lang="en-US" altLang="en-US" dirty="0"/>
          </a:p>
        </p:txBody>
      </p:sp>
      <p:sp>
        <p:nvSpPr>
          <p:cNvPr id="6" name="Slide Number Placeholder 5"/>
          <p:cNvSpPr>
            <a:spLocks noGrp="1"/>
          </p:cNvSpPr>
          <p:nvPr>
            <p:ph type="sldNum" sz="quarter" idx="12"/>
          </p:nvPr>
        </p:nvSpPr>
        <p:spPr/>
        <p:txBody>
          <a:bodyPr/>
          <a:lstStyle/>
          <a:p>
            <a:pPr>
              <a:defRPr/>
            </a:pPr>
            <a:fld id="{437A53D6-CFD5-485D-A1E8-57C7338961C7}" type="slidenum">
              <a:rPr lang="en-US" altLang="en-US" smtClean="0"/>
              <a:pPr>
                <a:defRPr/>
              </a:pPr>
              <a:t>‹#›</a:t>
            </a:fld>
            <a:endParaRPr lang="en-US" alt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nterio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279478" y="6356350"/>
            <a:ext cx="533400" cy="365125"/>
          </a:xfrm>
        </p:spPr>
        <p:txBody>
          <a:bodyPr/>
          <a:lstStyle/>
          <a:p>
            <a:pPr>
              <a:defRPr/>
            </a:pPr>
            <a:fld id="{437A53D6-CFD5-485D-A1E8-57C7338961C7}" type="slidenum">
              <a:rPr lang="en-US" altLang="en-US" smtClean="0"/>
              <a:pPr>
                <a:defRPr/>
              </a:pPr>
              <a:t>‹#›</a:t>
            </a:fld>
            <a:endParaRPr lang="en-US" altLang="en-US" dirty="0"/>
          </a:p>
        </p:txBody>
      </p:sp>
      <p:sp>
        <p:nvSpPr>
          <p:cNvPr id="4" name="Line 24"/>
          <p:cNvSpPr>
            <a:spLocks noChangeShapeType="1"/>
          </p:cNvSpPr>
          <p:nvPr userDrawn="1">
            <p:custDataLst>
              <p:tags r:id="rId1"/>
            </p:custDataLst>
          </p:nvPr>
        </p:nvSpPr>
        <p:spPr bwMode="auto">
          <a:xfrm>
            <a:off x="533400" y="1320800"/>
            <a:ext cx="80676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Content Placeholder 2"/>
          <p:cNvSpPr>
            <a:spLocks noGrp="1"/>
          </p:cNvSpPr>
          <p:nvPr>
            <p:ph idx="1"/>
          </p:nvPr>
        </p:nvSpPr>
        <p:spPr>
          <a:xfrm>
            <a:off x="457200" y="1524001"/>
            <a:ext cx="8229600" cy="4602163"/>
          </a:xfrm>
          <a:prstGeom prst="rect">
            <a:avLst/>
          </a:prstGeom>
        </p:spPr>
        <p:txBody>
          <a:bodyPr/>
          <a:lstStyle>
            <a:lvl1pPr marL="228600" indent="-228600">
              <a:buClrTx/>
              <a:buFont typeface="Arial" panose="020B0604020202020204" pitchFamily="34" charset="0"/>
              <a:buChar char="•"/>
              <a:defRPr sz="2000">
                <a:solidFill>
                  <a:schemeClr val="tx1"/>
                </a:solidFill>
                <a:latin typeface="Georgia" panose="02040502050405020303" pitchFamily="18" charset="0"/>
              </a:defRPr>
            </a:lvl1pPr>
            <a:lvl2pPr marL="630238" indent="-173038">
              <a:buClrTx/>
              <a:buFont typeface="Arial" panose="020B0604020202020204" pitchFamily="34" charset="0"/>
              <a:buChar char="•"/>
              <a:defRPr sz="1600">
                <a:solidFill>
                  <a:schemeClr val="tx1"/>
                </a:solidFill>
                <a:latin typeface="Georgia" panose="02040502050405020303" pitchFamily="18" charset="0"/>
              </a:defRPr>
            </a:lvl2pPr>
            <a:lvl3pPr marL="1033463" indent="-119063">
              <a:buClrTx/>
              <a:buFont typeface="Arial" panose="020B0604020202020204" pitchFamily="34" charset="0"/>
              <a:buChar char="•"/>
              <a:defRPr sz="1600">
                <a:solidFill>
                  <a:schemeClr val="tx1"/>
                </a:solidFill>
                <a:latin typeface="Georgia" panose="02040502050405020303" pitchFamily="18" charset="0"/>
              </a:defRPr>
            </a:lvl3pPr>
            <a:lvl4pPr marL="1490663" indent="-119063">
              <a:buClrTx/>
              <a:buFont typeface="Arial" panose="020B0604020202020204" pitchFamily="34" charset="0"/>
              <a:buChar char="•"/>
              <a:defRPr sz="1400">
                <a:solidFill>
                  <a:schemeClr val="tx1"/>
                </a:solidFill>
                <a:latin typeface="Georgia" panose="02040502050405020303" pitchFamily="18" charset="0"/>
              </a:defRPr>
            </a:lvl4pPr>
            <a:lvl5pPr marL="1941513" indent="-112713">
              <a:buClrTx/>
              <a:buFont typeface="Arial" panose="020B0604020202020204" pitchFamily="34" charset="0"/>
              <a:buChar char="•"/>
              <a:defRPr sz="1400">
                <a:solidFill>
                  <a:schemeClr val="tx1"/>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Placeholder 9"/>
          <p:cNvSpPr>
            <a:spLocks noGrp="1"/>
          </p:cNvSpPr>
          <p:nvPr>
            <p:ph type="title"/>
          </p:nvPr>
        </p:nvSpPr>
        <p:spPr>
          <a:xfrm>
            <a:off x="452437" y="533400"/>
            <a:ext cx="8229600" cy="707886"/>
          </a:xfrm>
          <a:prstGeom prst="rect">
            <a:avLst/>
          </a:prstGeom>
        </p:spPr>
        <p:txBody>
          <a:bodyPr rtlCol="0">
            <a:normAutofit/>
          </a:bodyPr>
          <a:lstStyle>
            <a:lvl1pPr algn="l">
              <a:defRPr b="0" baseline="0">
                <a:solidFill>
                  <a:srgbClr val="034193"/>
                </a:solidFill>
                <a:latin typeface="HelveticaNeue LT 67 MdCn" panose="02000400000000000000" pitchFamily="2" charset="0"/>
              </a:defRPr>
            </a:lvl1pPr>
          </a:lstStyle>
          <a:p>
            <a:r>
              <a:rPr lang="en-US"/>
              <a:t>Click to edit Master title style</a:t>
            </a:r>
            <a:endParaRPr lang="en-US" dirty="0"/>
          </a:p>
        </p:txBody>
      </p:sp>
      <p:sp>
        <p:nvSpPr>
          <p:cNvPr id="3" name="Footer Placeholder 2"/>
          <p:cNvSpPr>
            <a:spLocks noGrp="1"/>
          </p:cNvSpPr>
          <p:nvPr>
            <p:ph type="ftr" sz="quarter" idx="11"/>
          </p:nvPr>
        </p:nvSpPr>
        <p:spPr>
          <a:xfrm>
            <a:off x="5536278" y="6356350"/>
            <a:ext cx="2895600" cy="365125"/>
          </a:xfrm>
        </p:spPr>
        <p:txBody>
          <a:bodyPr/>
          <a:lstStyle>
            <a:lvl1pPr algn="r">
              <a:defRPr sz="1100"/>
            </a:lvl1pPr>
          </a:lstStyle>
          <a:p>
            <a:pPr>
              <a:defRPr/>
            </a:pPr>
            <a:r>
              <a:rPr lang="en-US" altLang="en-US" dirty="0"/>
              <a:t>Morrison &amp; Foerster LLP</a:t>
            </a:r>
          </a:p>
        </p:txBody>
      </p:sp>
      <p:sp>
        <p:nvSpPr>
          <p:cNvPr id="2" name="Date Placeholder 1"/>
          <p:cNvSpPr>
            <a:spLocks noGrp="1"/>
          </p:cNvSpPr>
          <p:nvPr>
            <p:ph type="dt" sz="half" idx="13"/>
          </p:nvPr>
        </p:nvSpPr>
        <p:spPr>
          <a:xfrm>
            <a:off x="430878" y="6356350"/>
            <a:ext cx="2133600" cy="365125"/>
          </a:xfrm>
        </p:spPr>
        <p:txBody>
          <a:bodyPr/>
          <a:lstStyle>
            <a:lvl1pPr>
              <a:defRPr sz="1100"/>
            </a:lvl1pPr>
          </a:lstStyle>
          <a:p>
            <a:pPr>
              <a:defRPr/>
            </a:pPr>
            <a:endParaRPr lang="en-US" altLang="en-US" dirty="0"/>
          </a:p>
        </p:txBody>
      </p:sp>
    </p:spTree>
    <p:extLst>
      <p:ext uri="{BB962C8B-B14F-4D97-AF65-F5344CB8AC3E}">
        <p14:creationId xmlns:p14="http://schemas.microsoft.com/office/powerpoint/2010/main" val="117831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out Frame">
    <p:spTree>
      <p:nvGrpSpPr>
        <p:cNvPr id="1" name=""/>
        <p:cNvGrpSpPr/>
        <p:nvPr/>
      </p:nvGrpSpPr>
      <p:grpSpPr>
        <a:xfrm>
          <a:off x="0" y="0"/>
          <a:ext cx="0" cy="0"/>
          <a:chOff x="0" y="0"/>
          <a:chExt cx="0" cy="0"/>
        </a:xfrm>
      </p:grpSpPr>
      <p:pic>
        <p:nvPicPr>
          <p:cNvPr id="4" name="Picture 2" descr="\\nymark\CS\_Resources\MOFO logos\New Stacked 08_10\PNG\BLACK\MOFO_Firm_Stack_Logo_BLK_me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2288" y="650875"/>
            <a:ext cx="1752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a:spLocks noGrp="1"/>
          </p:cNvSpPr>
          <p:nvPr>
            <p:ph type="subTitle" idx="1"/>
          </p:nvPr>
        </p:nvSpPr>
        <p:spPr bwMode="auto">
          <a:xfrm>
            <a:off x="417870" y="3886200"/>
            <a:ext cx="70866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FontTx/>
              <a:buNone/>
              <a:defRPr sz="2800">
                <a:solidFill>
                  <a:srgbClr val="0D5EB6"/>
                </a:solidFill>
                <a:latin typeface="HelveticaNeue LT 67 MdCn" panose="020B0606030502030204" pitchFamily="34" charset="0"/>
              </a:defRPr>
            </a:lvl1pPr>
          </a:lstStyle>
          <a:p>
            <a:r>
              <a:rPr lang="en-US" altLang="en-US"/>
              <a:t>Click to edit Master subtitle style</a:t>
            </a:r>
            <a:endParaRPr lang="en-US" altLang="en-US" dirty="0"/>
          </a:p>
        </p:txBody>
      </p:sp>
      <p:sp>
        <p:nvSpPr>
          <p:cNvPr id="10" name="Title 1"/>
          <p:cNvSpPr>
            <a:spLocks noGrp="1"/>
          </p:cNvSpPr>
          <p:nvPr>
            <p:ph type="ctrTitle"/>
          </p:nvPr>
        </p:nvSpPr>
        <p:spPr bwMode="auto">
          <a:xfrm>
            <a:off x="434975" y="2133600"/>
            <a:ext cx="8077200" cy="152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gn="l">
              <a:lnSpc>
                <a:spcPts val="5000"/>
              </a:lnSpc>
              <a:defRPr sz="4600" b="0" cap="all" baseline="0">
                <a:solidFill>
                  <a:srgbClr val="034193"/>
                </a:solidFill>
                <a:latin typeface="HelveticaNeue LT 97 BlackCn" panose="00000400000000000000" pitchFamily="2" charset="0"/>
              </a:defRPr>
            </a:lvl1pPr>
          </a:lstStyle>
          <a:p>
            <a:r>
              <a:rPr lang="en-US" altLang="en-US"/>
              <a:t>Click to edit Master title style</a:t>
            </a:r>
            <a:endParaRPr lang="en-US" altLang="en-US" dirty="0"/>
          </a:p>
        </p:txBody>
      </p:sp>
      <p:sp>
        <p:nvSpPr>
          <p:cNvPr id="5" name="Date Placeholder 1"/>
          <p:cNvSpPr>
            <a:spLocks noGrp="1"/>
          </p:cNvSpPr>
          <p:nvPr>
            <p:ph type="dt" sz="half" idx="10"/>
          </p:nvPr>
        </p:nvSpPr>
        <p:spPr>
          <a:xfrm>
            <a:off x="457200" y="5943600"/>
            <a:ext cx="2133600" cy="365125"/>
          </a:xfrm>
        </p:spPr>
        <p:txBody>
          <a:bodyPr/>
          <a:lstStyle>
            <a:lvl1pPr>
              <a:defRPr dirty="0">
                <a:solidFill>
                  <a:schemeClr val="tx1"/>
                </a:solidFill>
                <a:latin typeface="Georgia" panose="02040502050405020303" pitchFamily="18" charset="0"/>
              </a:defRPr>
            </a:lvl1pPr>
          </a:lstStyle>
          <a:p>
            <a:pPr>
              <a:defRPr/>
            </a:pPr>
            <a:endParaRPr lang="en-US" altLang="en-US" dirty="0"/>
          </a:p>
        </p:txBody>
      </p:sp>
    </p:spTree>
    <p:extLst>
      <p:ext uri="{BB962C8B-B14F-4D97-AF65-F5344CB8AC3E}">
        <p14:creationId xmlns:p14="http://schemas.microsoft.com/office/powerpoint/2010/main" val="240708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Image Backgroun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Subtitle 2"/>
          <p:cNvSpPr>
            <a:spLocks noGrp="1"/>
          </p:cNvSpPr>
          <p:nvPr>
            <p:ph type="subTitle" idx="1"/>
          </p:nvPr>
        </p:nvSpPr>
        <p:spPr bwMode="auto">
          <a:xfrm>
            <a:off x="417870" y="3886200"/>
            <a:ext cx="70866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FontTx/>
              <a:buNone/>
              <a:defRPr sz="2800">
                <a:solidFill>
                  <a:schemeClr val="bg1"/>
                </a:solidFill>
                <a:latin typeface="HelveticaNeue LT 67 MdCn" panose="020B0606030502030204" pitchFamily="34" charset="0"/>
              </a:defRPr>
            </a:lvl1pPr>
          </a:lstStyle>
          <a:p>
            <a:r>
              <a:rPr lang="en-US" altLang="en-US"/>
              <a:t>Click to edit Master subtitle style</a:t>
            </a:r>
            <a:endParaRPr lang="en-US" altLang="en-US" dirty="0"/>
          </a:p>
        </p:txBody>
      </p:sp>
      <p:sp>
        <p:nvSpPr>
          <p:cNvPr id="12" name="Title 1"/>
          <p:cNvSpPr>
            <a:spLocks noGrp="1"/>
          </p:cNvSpPr>
          <p:nvPr>
            <p:ph type="ctrTitle"/>
          </p:nvPr>
        </p:nvSpPr>
        <p:spPr bwMode="auto">
          <a:xfrm>
            <a:off x="434975" y="2133600"/>
            <a:ext cx="8077200" cy="152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gn="l">
              <a:lnSpc>
                <a:spcPts val="5000"/>
              </a:lnSpc>
              <a:defRPr sz="4600" b="0" cap="all" baseline="0">
                <a:solidFill>
                  <a:schemeClr val="bg1"/>
                </a:solidFill>
                <a:latin typeface="HelveticaNeue LT 97 BlackCn" panose="00000400000000000000" pitchFamily="2" charset="0"/>
              </a:defRPr>
            </a:lvl1pPr>
          </a:lstStyle>
          <a:p>
            <a:r>
              <a:rPr lang="en-US" altLang="en-US"/>
              <a:t>Click to edit Master title style</a:t>
            </a:r>
            <a:endParaRPr lang="en-US" altLang="en-US" dirty="0"/>
          </a:p>
        </p:txBody>
      </p:sp>
      <p:sp>
        <p:nvSpPr>
          <p:cNvPr id="6" name="Date Placeholder 1"/>
          <p:cNvSpPr>
            <a:spLocks noGrp="1"/>
          </p:cNvSpPr>
          <p:nvPr>
            <p:ph type="dt" sz="half" idx="10"/>
          </p:nvPr>
        </p:nvSpPr>
        <p:spPr>
          <a:xfrm>
            <a:off x="457200" y="5943600"/>
            <a:ext cx="2133600" cy="365125"/>
          </a:xfrm>
        </p:spPr>
        <p:txBody>
          <a:bodyPr/>
          <a:lstStyle>
            <a:lvl1pPr>
              <a:defRPr dirty="0">
                <a:solidFill>
                  <a:schemeClr val="bg1"/>
                </a:solidFill>
                <a:latin typeface="Georgia" panose="02040502050405020303" pitchFamily="18" charset="0"/>
              </a:defRPr>
            </a:lvl1pPr>
          </a:lstStyle>
          <a:p>
            <a:pPr>
              <a:defRPr/>
            </a:pPr>
            <a:endParaRPr lang="en-US" altLang="en-US" dirty="0"/>
          </a:p>
        </p:txBody>
      </p:sp>
      <p:pic>
        <p:nvPicPr>
          <p:cNvPr id="8" name="Picture 2" descr="\\sfmark\CreativeService\CS\_Resources\MOFO logos\_Firm_Stacked_Logo\White\PNG\MOFO_Firm_Stack_Logo_WHITE_lr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0627" y="641016"/>
            <a:ext cx="1781695" cy="42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75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with Frame">
    <p:spTree>
      <p:nvGrpSpPr>
        <p:cNvPr id="1" name=""/>
        <p:cNvGrpSpPr/>
        <p:nvPr/>
      </p:nvGrpSpPr>
      <p:grpSpPr>
        <a:xfrm>
          <a:off x="0" y="0"/>
          <a:ext cx="0" cy="0"/>
          <a:chOff x="0" y="0"/>
          <a:chExt cx="0" cy="0"/>
        </a:xfrm>
      </p:grpSpPr>
      <p:pic>
        <p:nvPicPr>
          <p:cNvPr id="2" name="Picture 6" descr="\\nymark\CS\_Resources\MOFO logos\New Stacked 08_10\PNG\BLACK\MOFO_Firm_Stack_Logo_BLK_me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0575" y="3135313"/>
            <a:ext cx="24828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52400" y="152400"/>
            <a:ext cx="8839200" cy="6553200"/>
          </a:xfrm>
          <a:prstGeom prst="rect">
            <a:avLst/>
          </a:prstGeom>
          <a:noFill/>
          <a:ln w="127000" cmpd="sng">
            <a:solidFill>
              <a:srgbClr val="034193"/>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en-US" altLang="en-US" dirty="0">
              <a:solidFill>
                <a:srgbClr val="FFFFFF"/>
              </a:solidFill>
            </a:endParaRPr>
          </a:p>
        </p:txBody>
      </p:sp>
    </p:spTree>
    <p:extLst>
      <p:ext uri="{BB962C8B-B14F-4D97-AF65-F5344CB8AC3E}">
        <p14:creationId xmlns:p14="http://schemas.microsoft.com/office/powerpoint/2010/main" val="157776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without Frame">
    <p:spTree>
      <p:nvGrpSpPr>
        <p:cNvPr id="1" name=""/>
        <p:cNvGrpSpPr/>
        <p:nvPr/>
      </p:nvGrpSpPr>
      <p:grpSpPr>
        <a:xfrm>
          <a:off x="0" y="0"/>
          <a:ext cx="0" cy="0"/>
          <a:chOff x="0" y="0"/>
          <a:chExt cx="0" cy="0"/>
        </a:xfrm>
      </p:grpSpPr>
      <p:pic>
        <p:nvPicPr>
          <p:cNvPr id="2" name="Picture 6" descr="\\nymark\CS\_Resources\MOFO logos\New Stacked 08_10\PNG\BLACK\MOFO_Firm_Stack_Logo_BLK_me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0575" y="3135313"/>
            <a:ext cx="24828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78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with Background Imag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sfmark\CreativeService\CS\_Resources\MOFO logos\_Firm_Stacked_Logo\White\PNG\MOFO_Firm_Stack_Logo_WHITE_lr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30575" y="3135312"/>
            <a:ext cx="2473968" cy="58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20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Morrison &amp; Foerster LLP</a:t>
            </a:r>
          </a:p>
        </p:txBody>
      </p:sp>
      <p:sp>
        <p:nvSpPr>
          <p:cNvPr id="6" name="Slide Number Placeholder 5"/>
          <p:cNvSpPr>
            <a:spLocks noGrp="1"/>
          </p:cNvSpPr>
          <p:nvPr>
            <p:ph type="sldNum" sz="quarter" idx="12"/>
          </p:nvPr>
        </p:nvSpPr>
        <p:spPr/>
        <p:txBody>
          <a:bodyPr/>
          <a:lstStyle/>
          <a:p>
            <a:fld id="{F940F24F-6A4B-4066-A1F1-232C98FE725A}" type="slidenum">
              <a:rPr lang="en-US" smtClean="0"/>
              <a:t>‹#›</a:t>
            </a:fld>
            <a:endParaRPr lang="en-US" dirty="0"/>
          </a:p>
        </p:txBody>
      </p:sp>
    </p:spTree>
    <p:extLst>
      <p:ext uri="{BB962C8B-B14F-4D97-AF65-F5344CB8AC3E}">
        <p14:creationId xmlns:p14="http://schemas.microsoft.com/office/powerpoint/2010/main" val="77802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Georgia" panose="02040502050405020303" pitchFamily="18" charset="0"/>
              </a:defRPr>
            </a:lvl1pPr>
          </a:lstStyle>
          <a:p>
            <a:pPr>
              <a:defRPr/>
            </a:pP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tx1"/>
                </a:solidFill>
                <a:latin typeface="Georgia" panose="02040502050405020303" pitchFamily="18" charset="0"/>
              </a:defRPr>
            </a:lvl1pPr>
          </a:lstStyle>
          <a:p>
            <a:pPr>
              <a:defRPr/>
            </a:pPr>
            <a:r>
              <a:rPr lang="en-US" altLang="en-US" dirty="0"/>
              <a:t>Morrison &amp; Foerster LLP</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latin typeface="Georgia" panose="02040502050405020303" pitchFamily="18" charset="0"/>
              </a:defRPr>
            </a:lvl1pPr>
          </a:lstStyle>
          <a:p>
            <a:pPr>
              <a:defRPr/>
            </a:pPr>
            <a:fld id="{437A53D6-CFD5-485D-A1E8-57C7338961C7}" type="slidenum">
              <a:rPr lang="en-US" altLang="en-US" smtClean="0"/>
              <a:pPr>
                <a:defRPr/>
              </a:pPr>
              <a:t>‹#›</a:t>
            </a:fld>
            <a:endParaRPr lang="en-US" altLang="en-US" dirty="0"/>
          </a:p>
        </p:txBody>
      </p:sp>
      <p:sp>
        <p:nvSpPr>
          <p:cNvPr id="7" name="Title Placeholder 1"/>
          <p:cNvSpPr>
            <a:spLocks noGrp="1"/>
          </p:cNvSpPr>
          <p:nvPr>
            <p:ph type="title"/>
          </p:nvPr>
        </p:nvSpPr>
        <p:spPr bwMode="auto">
          <a:xfrm>
            <a:off x="457200" y="530352"/>
            <a:ext cx="8229600" cy="70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altLang="en-US" dirty="0"/>
          </a:p>
        </p:txBody>
      </p:sp>
      <p:sp>
        <p:nvSpPr>
          <p:cNvPr id="8" name="Text Placeholder 2"/>
          <p:cNvSpPr>
            <a:spLocks noGrp="1"/>
          </p:cNvSpPr>
          <p:nvPr>
            <p:ph type="body" idx="1"/>
          </p:nvPr>
        </p:nvSpPr>
        <p:spPr bwMode="auto">
          <a:xfrm>
            <a:off x="457200" y="1527048"/>
            <a:ext cx="8229600" cy="45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4104" r:id="rId1"/>
    <p:sldLayoutId id="2147484107" r:id="rId2"/>
    <p:sldLayoutId id="2147484123" r:id="rId3"/>
    <p:sldLayoutId id="2147484105" r:id="rId4"/>
    <p:sldLayoutId id="2147484106" r:id="rId5"/>
    <p:sldLayoutId id="2147484108" r:id="rId6"/>
    <p:sldLayoutId id="2147484109" r:id="rId7"/>
    <p:sldLayoutId id="2147484126" r:id="rId8"/>
  </p:sldLayoutIdLst>
  <p:hf hdr="0" dt="0"/>
  <p:txStyles>
    <p:titleStyle>
      <a:lvl1pPr algn="l" rtl="0" eaLnBrk="1" fontAlgn="base" hangingPunct="1">
        <a:spcBef>
          <a:spcPct val="0"/>
        </a:spcBef>
        <a:spcAft>
          <a:spcPct val="0"/>
        </a:spcAft>
        <a:defRPr sz="4400" kern="1200">
          <a:solidFill>
            <a:srgbClr val="034193"/>
          </a:solidFill>
          <a:latin typeface="HelveticaNeue LT 67 MdCn" panose="020B0606030502030204"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mn-cs"/>
        </a:defRPr>
      </a:lvl1pPr>
      <a:lvl2pPr marL="630936" indent="-173736" algn="l" rtl="0" eaLnBrk="1" fontAlgn="base" hangingPunct="1">
        <a:spcBef>
          <a:spcPct val="20000"/>
        </a:spcBef>
        <a:spcAft>
          <a:spcPct val="0"/>
        </a:spcAft>
        <a:buFont typeface="Arial" panose="020B0604020202020204" pitchFamily="34" charset="0"/>
        <a:buChar char="•"/>
        <a:defRPr sz="1600" kern="1200">
          <a:solidFill>
            <a:schemeClr val="tx1"/>
          </a:solidFill>
          <a:latin typeface="Georgia" panose="02040502050405020303" pitchFamily="18" charset="0"/>
          <a:ea typeface="+mn-ea"/>
          <a:cs typeface="+mn-cs"/>
        </a:defRPr>
      </a:lvl2pPr>
      <a:lvl3pPr marL="1033272" indent="-118872" algn="l" rtl="0" eaLnBrk="1" fontAlgn="base" hangingPunct="1">
        <a:spcBef>
          <a:spcPct val="20000"/>
        </a:spcBef>
        <a:spcAft>
          <a:spcPct val="0"/>
        </a:spcAft>
        <a:buFont typeface="Arial" panose="020B0604020202020204" pitchFamily="34" charset="0"/>
        <a:buChar char="•"/>
        <a:defRPr sz="1600" kern="1200">
          <a:solidFill>
            <a:schemeClr val="tx1"/>
          </a:solidFill>
          <a:latin typeface="Georgia" panose="02040502050405020303" pitchFamily="18" charset="0"/>
          <a:ea typeface="+mn-ea"/>
          <a:cs typeface="+mn-cs"/>
        </a:defRPr>
      </a:lvl3pPr>
      <a:lvl4pPr marL="1490472" indent="-118872" algn="l" rtl="0" eaLnBrk="1" fontAlgn="base" hangingPunct="1">
        <a:spcBef>
          <a:spcPct val="20000"/>
        </a:spcBef>
        <a:spcAft>
          <a:spcPct val="0"/>
        </a:spcAft>
        <a:buFont typeface="Arial" panose="020B0604020202020204" pitchFamily="34" charset="0"/>
        <a:buChar char="•"/>
        <a:defRPr sz="1400" kern="1200">
          <a:solidFill>
            <a:schemeClr val="tx1"/>
          </a:solidFill>
          <a:latin typeface="Georgia" panose="02040502050405020303" pitchFamily="18" charset="0"/>
          <a:ea typeface="+mn-ea"/>
          <a:cs typeface="+mn-cs"/>
        </a:defRPr>
      </a:lvl4pPr>
      <a:lvl5pPr marL="1938528" indent="-109728" algn="l" rtl="0" eaLnBrk="1" fontAlgn="base" hangingPunct="1">
        <a:spcBef>
          <a:spcPts val="336"/>
        </a:spcBef>
        <a:spcAft>
          <a:spcPct val="0"/>
        </a:spcAft>
        <a:buFont typeface="Arial" panose="020B0604020202020204" pitchFamily="34" charset="0"/>
        <a:buChar char="•"/>
        <a:defRPr sz="14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Morrison &amp; Foerster LLP</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0F24F-6A4B-4066-A1F1-232C98FE725A}" type="slidenum">
              <a:rPr lang="en-US" smtClean="0"/>
              <a:t>‹#›</a:t>
            </a:fld>
            <a:endParaRPr lang="en-US" dirty="0"/>
          </a:p>
        </p:txBody>
      </p:sp>
    </p:spTree>
    <p:extLst>
      <p:ext uri="{BB962C8B-B14F-4D97-AF65-F5344CB8AC3E}">
        <p14:creationId xmlns:p14="http://schemas.microsoft.com/office/powerpoint/2010/main" val="1411710216"/>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US" alt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r>
              <a:rPr lang="en-US" altLang="en-US"/>
              <a:t>Morrison &amp; Foerster LLP</a:t>
            </a:r>
            <a:endParaRPr lang="en-US" alt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37A53D6-CFD5-485D-A1E8-57C7338961C7}" type="slidenum">
              <a:rPr lang="en-US" altLang="en-US" smtClean="0"/>
              <a:pPr>
                <a:defRPr/>
              </a:pPr>
              <a:t>‹#›</a:t>
            </a:fld>
            <a:endParaRPr lang="en-US" alt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lnSpc>
                <a:spcPct val="100000"/>
              </a:lnSpc>
              <a:defRPr/>
            </a:pPr>
            <a:r>
              <a:rPr lang="en-US" sz="3600" b="1" dirty="0"/>
              <a:t>PLANES, TRAINS AND AUTOMOBILES: The New Administration’s Impact on the Supply Chain Industry</a:t>
            </a:r>
          </a:p>
        </p:txBody>
      </p:sp>
      <p:sp>
        <p:nvSpPr>
          <p:cNvPr id="9219" name="Subtitle 2"/>
          <p:cNvSpPr>
            <a:spLocks noGrp="1"/>
          </p:cNvSpPr>
          <p:nvPr>
            <p:ph type="subTitle" idx="1"/>
          </p:nvPr>
        </p:nvSpPr>
        <p:spPr/>
        <p:txBody>
          <a:bodyPr>
            <a:normAutofit/>
          </a:bodyPr>
          <a:lstStyle/>
          <a:p>
            <a:r>
              <a:rPr lang="en-US" altLang="en-US" sz="1800" b="1" i="1" dirty="0">
                <a:latin typeface="Candara" panose="020E0502030303020204" pitchFamily="34" charset="0"/>
              </a:rPr>
              <a:t>Presented by:</a:t>
            </a:r>
          </a:p>
          <a:p>
            <a:r>
              <a:rPr lang="en-US" altLang="en-US" sz="1800" b="1" dirty="0">
                <a:latin typeface="Candara" panose="020E0502030303020204" pitchFamily="34" charset="0"/>
              </a:rPr>
              <a:t>Evelyn Smith, Perez &amp; Morris, LLC </a:t>
            </a:r>
          </a:p>
          <a:p>
            <a:r>
              <a:rPr lang="en-US" altLang="en-US" sz="1800" b="1" dirty="0">
                <a:latin typeface="Candara" panose="020E0502030303020204" pitchFamily="34" charset="0"/>
              </a:rPr>
              <a:t>Katie Thomson, Amazon</a:t>
            </a:r>
          </a:p>
          <a:p>
            <a:r>
              <a:rPr lang="en-US" altLang="en-US" sz="1800" b="1" dirty="0">
                <a:latin typeface="Candara" panose="020E0502030303020204" pitchFamily="34" charset="0"/>
              </a:rPr>
              <a:t>Heather Pinnock, Cassidy Levy Kent (USA) LLP</a:t>
            </a:r>
          </a:p>
          <a:p>
            <a:endParaRPr lang="en-US" altLang="en-US" sz="2000" dirty="0">
              <a:latin typeface="HelveticaNeue LT 67 MdCn" pitchFamily="2" charset="0"/>
            </a:endParaRPr>
          </a:p>
          <a:p>
            <a:endParaRPr lang="en-US" altLang="en-US" sz="2000" dirty="0">
              <a:latin typeface="HelveticaNeue LT 67 MdCn" pitchFamily="2" charset="0"/>
            </a:endParaRPr>
          </a:p>
          <a:p>
            <a:endParaRPr lang="en-US" altLang="en-US" sz="2000" dirty="0">
              <a:latin typeface="HelveticaNeue LT 67 MdCn" pitchFamily="2" charset="0"/>
            </a:endParaRPr>
          </a:p>
          <a:p>
            <a:endParaRPr lang="en-US" altLang="en-US" sz="2000" dirty="0">
              <a:latin typeface="HelveticaNeue LT 67 MdCn" pitchFamily="2" charset="0"/>
            </a:endParaRPr>
          </a:p>
        </p:txBody>
      </p:sp>
      <p:sp>
        <p:nvSpPr>
          <p:cNvPr id="9220" name="TextBox 3"/>
          <p:cNvSpPr txBox="1">
            <a:spLocks noChangeArrowheads="1"/>
          </p:cNvSpPr>
          <p:nvPr/>
        </p:nvSpPr>
        <p:spPr bwMode="auto">
          <a:xfrm>
            <a:off x="1409700" y="5562600"/>
            <a:ext cx="65150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latin typeface="+mj-lt"/>
              </a:rPr>
              <a:t>Corporate Counsel Women of Color 13</a:t>
            </a:r>
            <a:r>
              <a:rPr lang="en-US" altLang="en-US" baseline="30000" dirty="0">
                <a:latin typeface="+mj-lt"/>
              </a:rPr>
              <a:t>th</a:t>
            </a:r>
            <a:r>
              <a:rPr lang="en-US" altLang="en-US" dirty="0">
                <a:latin typeface="+mj-lt"/>
              </a:rPr>
              <a:t> Annual Career Strategies Conference, New Orleans</a:t>
            </a:r>
          </a:p>
          <a:p>
            <a:pPr algn="ctr" eaLnBrk="1" hangingPunct="1"/>
            <a:r>
              <a:rPr lang="en-US" altLang="en-US" dirty="0">
                <a:latin typeface="+mj-lt"/>
              </a:rPr>
              <a:t>September 27, 2017</a:t>
            </a:r>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381000" y="533400"/>
            <a:ext cx="1933074" cy="64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37A53D6-CFD5-485D-A1E8-57C7338961C7}" type="slidenum">
              <a:rPr lang="en-US" altLang="en-US" smtClean="0"/>
              <a:pPr>
                <a:defRPr/>
              </a:pPr>
              <a:t>9</a:t>
            </a:fld>
            <a:endParaRPr lang="en-US" altLang="en-US" dirty="0"/>
          </a:p>
        </p:txBody>
      </p:sp>
      <p:sp>
        <p:nvSpPr>
          <p:cNvPr id="2" name="Content Placeholder 1"/>
          <p:cNvSpPr>
            <a:spLocks noGrp="1"/>
          </p:cNvSpPr>
          <p:nvPr>
            <p:ph idx="1"/>
          </p:nvPr>
        </p:nvSpPr>
        <p:spPr/>
        <p:txBody>
          <a:bodyPr/>
          <a:lstStyle/>
          <a:p>
            <a:endParaRPr lang="en-US" dirty="0"/>
          </a:p>
          <a:p>
            <a:endParaRPr lang="en-US" dirty="0"/>
          </a:p>
          <a:p>
            <a:pPr marL="297180" indent="-274320">
              <a:buClr>
                <a:schemeClr val="accent1"/>
              </a:buClr>
              <a:buFont typeface="Symbol" pitchFamily="18" charset="2"/>
              <a:buChar char=""/>
            </a:pPr>
            <a:r>
              <a:rPr lang="en-US" sz="2400" dirty="0">
                <a:solidFill>
                  <a:schemeClr val="tx2"/>
                </a:solidFill>
                <a:latin typeface="+mn-lt"/>
              </a:rPr>
              <a:t>Secretary Elain Chao’s  visit into the “future” </a:t>
            </a:r>
          </a:p>
          <a:p>
            <a:pPr marL="0" indent="0">
              <a:buClr>
                <a:schemeClr val="accent1"/>
              </a:buClr>
              <a:buNone/>
            </a:pPr>
            <a:r>
              <a:rPr lang="en-US" sz="2400" dirty="0">
                <a:solidFill>
                  <a:schemeClr val="tx2"/>
                </a:solidFill>
                <a:latin typeface="+mn-lt"/>
              </a:rPr>
              <a:t>  </a:t>
            </a:r>
          </a:p>
          <a:p>
            <a:pPr marL="0" indent="0">
              <a:buClr>
                <a:schemeClr val="accent1"/>
              </a:buClr>
              <a:buNone/>
            </a:pPr>
            <a:endParaRPr lang="en-US" sz="2400" dirty="0">
              <a:solidFill>
                <a:schemeClr val="tx2"/>
              </a:solidFill>
              <a:latin typeface="+mn-lt"/>
            </a:endParaRPr>
          </a:p>
          <a:p>
            <a:pPr marL="0" indent="0">
              <a:buClr>
                <a:schemeClr val="accent1"/>
              </a:buClr>
              <a:buNone/>
            </a:pPr>
            <a:endParaRPr lang="en-US" sz="2400" dirty="0">
              <a:solidFill>
                <a:schemeClr val="tx2"/>
              </a:solidFill>
              <a:latin typeface="+mn-lt"/>
            </a:endParaRPr>
          </a:p>
          <a:p>
            <a:pPr marL="0" indent="0">
              <a:buClr>
                <a:schemeClr val="accent1"/>
              </a:buClr>
              <a:buNone/>
            </a:pPr>
            <a:endParaRPr lang="en-US" sz="2400" dirty="0">
              <a:solidFill>
                <a:schemeClr val="tx2"/>
              </a:solidFill>
              <a:latin typeface="+mn-lt"/>
            </a:endParaRPr>
          </a:p>
          <a:p>
            <a:pPr marL="0" indent="0">
              <a:buClr>
                <a:schemeClr val="accent1"/>
              </a:buClr>
              <a:buNone/>
            </a:pPr>
            <a:endParaRPr lang="en-US" sz="2400" dirty="0">
              <a:solidFill>
                <a:schemeClr val="tx2"/>
              </a:solidFill>
              <a:latin typeface="+mn-lt"/>
            </a:endParaRPr>
          </a:p>
          <a:p>
            <a:pPr marL="0" indent="0">
              <a:buClr>
                <a:schemeClr val="accent1"/>
              </a:buClr>
              <a:buNone/>
            </a:pPr>
            <a:endParaRPr lang="en-US" sz="2400" dirty="0">
              <a:solidFill>
                <a:schemeClr val="tx2"/>
              </a:solidFill>
              <a:latin typeface="+mn-lt"/>
            </a:endParaRPr>
          </a:p>
          <a:p>
            <a:pPr marL="0" indent="0" algn="ctr">
              <a:buClr>
                <a:schemeClr val="accent1"/>
              </a:buClr>
              <a:buNone/>
            </a:pPr>
            <a:r>
              <a:rPr lang="en-US" sz="2400" dirty="0">
                <a:solidFill>
                  <a:schemeClr val="tx2"/>
                </a:solidFill>
                <a:latin typeface="+mn-lt"/>
              </a:rPr>
              <a:t>(SMART City Tour, Columbus, Ohio, April 22, 2017) </a:t>
            </a:r>
          </a:p>
        </p:txBody>
      </p:sp>
      <p:sp>
        <p:nvSpPr>
          <p:cNvPr id="3" name="Title 2"/>
          <p:cNvSpPr>
            <a:spLocks noGrp="1"/>
          </p:cNvSpPr>
          <p:nvPr>
            <p:ph type="title"/>
          </p:nvPr>
        </p:nvSpPr>
        <p:spPr/>
        <p:txBody>
          <a:bodyPr>
            <a:normAutofit/>
          </a:bodyPr>
          <a:lstStyle/>
          <a:p>
            <a:pPr algn="ctr"/>
            <a:r>
              <a:rPr lang="en-US" sz="3200" b="1" dirty="0">
                <a:solidFill>
                  <a:schemeClr val="bg1">
                    <a:lumMod val="95000"/>
                  </a:schemeClr>
                </a:solidFill>
                <a:latin typeface="Candara" panose="020E0502030303020204" pitchFamily="34" charset="0"/>
              </a:rPr>
              <a:t>Increased Pressure or Welcomed Relief?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616" y="3124200"/>
            <a:ext cx="3482837"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 </a:t>
            </a:r>
          </a:p>
        </p:txBody>
      </p:sp>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16550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37A53D6-CFD5-485D-A1E8-57C7338961C7}" type="slidenum">
              <a:rPr lang="en-US" altLang="en-US" smtClean="0"/>
              <a:pPr>
                <a:defRPr/>
              </a:pPr>
              <a:t>10</a:t>
            </a:fld>
            <a:endParaRPr lang="en-US" altLang="en-US" dirty="0"/>
          </a:p>
        </p:txBody>
      </p:sp>
      <p:sp>
        <p:nvSpPr>
          <p:cNvPr id="2" name="Content Placeholder 1"/>
          <p:cNvSpPr>
            <a:spLocks noGrp="1"/>
          </p:cNvSpPr>
          <p:nvPr>
            <p:ph idx="1"/>
          </p:nvPr>
        </p:nvSpPr>
        <p:spPr/>
        <p:txBody>
          <a:bodyPr/>
          <a:lstStyle/>
          <a:p>
            <a:pPr marL="525780" lvl="0" indent="-274320">
              <a:buClr>
                <a:schemeClr val="accent1"/>
              </a:buClr>
              <a:buFont typeface="Symbol" pitchFamily="18" charset="2"/>
              <a:buChar char=""/>
            </a:pPr>
            <a:endParaRPr lang="en-US" sz="2400" dirty="0">
              <a:solidFill>
                <a:schemeClr val="tx2"/>
              </a:solidFill>
              <a:latin typeface="+mn-lt"/>
            </a:endParaRPr>
          </a:p>
          <a:p>
            <a:pPr marL="525780" lvl="0" indent="-274320">
              <a:buClr>
                <a:schemeClr val="accent1"/>
              </a:buClr>
              <a:buFont typeface="Symbol" pitchFamily="18" charset="2"/>
              <a:buChar char=""/>
            </a:pPr>
            <a:endParaRPr lang="en-US" sz="2400" dirty="0">
              <a:solidFill>
                <a:schemeClr val="tx2"/>
              </a:solidFill>
              <a:latin typeface="+mn-lt"/>
            </a:endParaRPr>
          </a:p>
          <a:p>
            <a:pPr marL="525780" lvl="0" indent="-274320">
              <a:buClr>
                <a:schemeClr val="accent1"/>
              </a:buClr>
              <a:buFont typeface="Symbol" pitchFamily="18" charset="2"/>
              <a:buChar char=""/>
            </a:pPr>
            <a:r>
              <a:rPr lang="en-US" sz="2400" dirty="0">
                <a:solidFill>
                  <a:schemeClr val="tx2"/>
                </a:solidFill>
                <a:latin typeface="+mn-lt"/>
              </a:rPr>
              <a:t>Conduct an audit an assessment of the crossroads where your business and regulatory compliance meet. </a:t>
            </a:r>
          </a:p>
          <a:p>
            <a:pPr marL="525780" lvl="0" indent="-274320">
              <a:buClr>
                <a:schemeClr val="accent1"/>
              </a:buClr>
              <a:buFont typeface="Symbol" pitchFamily="18" charset="2"/>
              <a:buChar char=""/>
            </a:pPr>
            <a:r>
              <a:rPr lang="en-US" sz="2400" dirty="0">
                <a:solidFill>
                  <a:schemeClr val="tx2"/>
                </a:solidFill>
                <a:latin typeface="+mn-lt"/>
              </a:rPr>
              <a:t>Determine what deregulation (or increased regulation) would look like for your business (i.e., what adjustments if any would need to be made)</a:t>
            </a:r>
          </a:p>
          <a:p>
            <a:pPr marL="525780" lvl="0" indent="-274320">
              <a:buClr>
                <a:schemeClr val="accent1"/>
              </a:buClr>
              <a:buFont typeface="Symbol" pitchFamily="18" charset="2"/>
              <a:buChar char=""/>
            </a:pPr>
            <a:r>
              <a:rPr lang="en-US" sz="2400" dirty="0">
                <a:solidFill>
                  <a:schemeClr val="tx2"/>
                </a:solidFill>
                <a:latin typeface="+mn-lt"/>
              </a:rPr>
              <a:t>Review any third party agreements with regulatory impact.</a:t>
            </a:r>
          </a:p>
          <a:p>
            <a:pPr marL="525780" lvl="0" indent="-274320">
              <a:buClr>
                <a:schemeClr val="accent1"/>
              </a:buClr>
              <a:buFont typeface="Symbol" pitchFamily="18" charset="2"/>
              <a:buChar char=""/>
            </a:pPr>
            <a:r>
              <a:rPr lang="en-US" sz="2400" dirty="0">
                <a:solidFill>
                  <a:schemeClr val="tx2"/>
                </a:solidFill>
                <a:latin typeface="+mn-lt"/>
              </a:rPr>
              <a:t>Remain agile; be ready for change.  </a:t>
            </a:r>
          </a:p>
          <a:p>
            <a:pPr marL="0" indent="0">
              <a:buNone/>
            </a:pPr>
            <a:endParaRPr lang="en-US" dirty="0"/>
          </a:p>
        </p:txBody>
      </p:sp>
      <p:sp>
        <p:nvSpPr>
          <p:cNvPr id="3" name="Title 2"/>
          <p:cNvSpPr>
            <a:spLocks noGrp="1"/>
          </p:cNvSpPr>
          <p:nvPr>
            <p:ph type="title"/>
          </p:nvPr>
        </p:nvSpPr>
        <p:spPr/>
        <p:txBody>
          <a:bodyPr>
            <a:noAutofit/>
          </a:bodyPr>
          <a:lstStyle/>
          <a:p>
            <a:pPr algn="ctr"/>
            <a:r>
              <a:rPr lang="en-US" sz="3200" b="1" dirty="0">
                <a:solidFill>
                  <a:schemeClr val="bg1">
                    <a:lumMod val="95000"/>
                  </a:schemeClr>
                </a:solidFill>
                <a:latin typeface="Candara" panose="020E0502030303020204" pitchFamily="34" charset="0"/>
              </a:rPr>
              <a:t>Tips for In-House Counsel Facing </a:t>
            </a:r>
            <a:br>
              <a:rPr lang="en-US" sz="3200" b="1" dirty="0">
                <a:solidFill>
                  <a:schemeClr val="bg1">
                    <a:lumMod val="95000"/>
                  </a:schemeClr>
                </a:solidFill>
                <a:latin typeface="Candara" panose="020E0502030303020204" pitchFamily="34" charset="0"/>
              </a:rPr>
            </a:br>
            <a:r>
              <a:rPr lang="en-US" sz="3200" b="1" dirty="0">
                <a:solidFill>
                  <a:schemeClr val="bg1">
                    <a:lumMod val="95000"/>
                  </a:schemeClr>
                </a:solidFill>
                <a:latin typeface="Candara" panose="020E0502030303020204" pitchFamily="34" charset="0"/>
              </a:rPr>
              <a:t>Regulatory Uncertainty</a:t>
            </a:r>
          </a:p>
        </p:txBody>
      </p:sp>
      <p:sp>
        <p:nvSpPr>
          <p:cNvPr id="6"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 </a:t>
            </a:r>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94203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34975" y="1676401"/>
            <a:ext cx="8077200" cy="1981200"/>
          </a:xfrm>
        </p:spPr>
        <p:txBody>
          <a:bodyPr/>
          <a:lstStyle/>
          <a:p>
            <a:pPr>
              <a:defRPr/>
            </a:pPr>
            <a:r>
              <a:rPr lang="en-US" sz="4000" b="1" dirty="0"/>
              <a:t>WHAT DOES THE FUTURE HOLD FOR DRONES AND AUTONOMOUS TECHNOLOGIES?</a:t>
            </a:r>
          </a:p>
        </p:txBody>
      </p:sp>
      <p:sp>
        <p:nvSpPr>
          <p:cNvPr id="9219" name="Subtitle 2"/>
          <p:cNvSpPr>
            <a:spLocks noGrp="1"/>
          </p:cNvSpPr>
          <p:nvPr>
            <p:ph type="subTitle" idx="1"/>
          </p:nvPr>
        </p:nvSpPr>
        <p:spPr>
          <a:xfrm>
            <a:off x="425116" y="4191000"/>
            <a:ext cx="4916130" cy="914400"/>
          </a:xfrm>
        </p:spPr>
        <p:txBody>
          <a:bodyPr/>
          <a:lstStyle/>
          <a:p>
            <a:pPr algn="l"/>
            <a:r>
              <a:rPr lang="en-US" altLang="en-US" dirty="0">
                <a:latin typeface="Candara" panose="020E0502030303020204" pitchFamily="34" charset="0"/>
              </a:rPr>
              <a:t>Presented by Katie Thomson,</a:t>
            </a:r>
          </a:p>
          <a:p>
            <a:pPr algn="l"/>
            <a:r>
              <a:rPr lang="en-US" altLang="en-US" dirty="0">
                <a:latin typeface="Candara" panose="020E0502030303020204" pitchFamily="34" charset="0"/>
              </a:rPr>
              <a:t>Amazon</a:t>
            </a:r>
          </a:p>
          <a:p>
            <a:endParaRPr lang="en-US" altLang="en-US" sz="2000" dirty="0">
              <a:latin typeface="HelveticaNeue LT 67 MdCn" pitchFamily="2" charset="0"/>
            </a:endParaRPr>
          </a:p>
          <a:p>
            <a:endParaRPr lang="en-US" altLang="en-US" sz="2000" dirty="0">
              <a:latin typeface="HelveticaNeue LT 67 MdCn" pitchFamily="2" charset="0"/>
            </a:endParaRPr>
          </a:p>
          <a:p>
            <a:endParaRPr lang="en-US" altLang="en-US" sz="2000" dirty="0">
              <a:latin typeface="HelveticaNeue LT 67 MdCn" pitchFamily="2" charset="0"/>
            </a:endParaRPr>
          </a:p>
        </p:txBody>
      </p:sp>
      <p:sp>
        <p:nvSpPr>
          <p:cNvPr id="9220" name="TextBox 3"/>
          <p:cNvSpPr txBox="1">
            <a:spLocks noChangeArrowheads="1"/>
          </p:cNvSpPr>
          <p:nvPr/>
        </p:nvSpPr>
        <p:spPr bwMode="auto">
          <a:xfrm>
            <a:off x="3200400" y="5943600"/>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dirty="0">
                <a:latin typeface="+mj-lt"/>
              </a:rPr>
              <a:t>September 2017</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35000"/>
                    </a14:imgEffect>
                    <a14:imgEffect>
                      <a14:brightnessContrast bright="24000" contrast="-29000"/>
                    </a14:imgEffect>
                  </a14:imgLayer>
                </a14:imgProps>
              </a:ext>
              <a:ext uri="{28A0092B-C50C-407E-A947-70E740481C1C}">
                <a14:useLocalDpi xmlns:a14="http://schemas.microsoft.com/office/drawing/2010/main" val="0"/>
              </a:ext>
            </a:extLst>
          </a:blip>
          <a:stretch>
            <a:fillRect/>
          </a:stretch>
        </p:blipFill>
        <p:spPr>
          <a:xfrm>
            <a:off x="433137" y="3124200"/>
            <a:ext cx="1905000" cy="1066800"/>
          </a:xfrm>
          <a:prstGeom prst="rect">
            <a:avLst/>
          </a:prstGeom>
          <a:effectLst>
            <a:outerShdw blurRad="50800" dist="38100" dir="16200000" rotWithShape="0">
              <a:prstClr val="black">
                <a:alpha val="40000"/>
              </a:prst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3886200"/>
            <a:ext cx="1905000" cy="1066800"/>
          </a:xfrm>
          <a:prstGeom prst="rect">
            <a:avLst/>
          </a:prstGeom>
          <a:effectLst>
            <a:outerShdw blurRad="63500" sx="102000" sy="102000" algn="ctr" rotWithShape="0">
              <a:prstClr val="black">
                <a:alpha val="40000"/>
              </a:prstClr>
            </a:outerShdw>
          </a:effectLst>
        </p:spPr>
      </p:pic>
      <p:pic>
        <p:nvPicPr>
          <p:cNvPr id="7"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8322" t="32965" r="9178" b="34069"/>
          <a:stretch/>
        </p:blipFill>
        <p:spPr bwMode="auto">
          <a:xfrm>
            <a:off x="433137" y="578518"/>
            <a:ext cx="1933074" cy="64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117108"/>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37A53D6-CFD5-485D-A1E8-57C7338961C7}" type="slidenum">
              <a:rPr lang="en-US" altLang="en-US" smtClean="0"/>
              <a:pPr>
                <a:defRPr/>
              </a:pPr>
              <a:t>12</a:t>
            </a:fld>
            <a:endParaRPr lang="en-US" altLang="en-US" dirty="0"/>
          </a:p>
        </p:txBody>
      </p:sp>
      <p:sp>
        <p:nvSpPr>
          <p:cNvPr id="2" name="Content Placeholder 1"/>
          <p:cNvSpPr>
            <a:spLocks noGrp="1"/>
          </p:cNvSpPr>
          <p:nvPr>
            <p:ph idx="1"/>
          </p:nvPr>
        </p:nvSpPr>
        <p:spPr>
          <a:xfrm>
            <a:off x="457200" y="1219201"/>
            <a:ext cx="8229600" cy="4906964"/>
          </a:xfrm>
        </p:spPr>
        <p:txBody>
          <a:bodyPr>
            <a:normAutofit/>
          </a:bodyPr>
          <a:lstStyle/>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r>
              <a:rPr lang="en-US" sz="2400" dirty="0">
                <a:solidFill>
                  <a:schemeClr val="tx2"/>
                </a:solidFill>
                <a:latin typeface="+mn-lt"/>
              </a:rPr>
              <a:t>Aging infrastructure</a:t>
            </a:r>
          </a:p>
          <a:p>
            <a:pPr marL="813118" lvl="1" indent="-274320">
              <a:buClr>
                <a:schemeClr val="accent1"/>
              </a:buClr>
              <a:buFont typeface="Symbol" pitchFamily="18" charset="2"/>
              <a:buChar char=""/>
            </a:pPr>
            <a:r>
              <a:rPr lang="en-US" sz="2400" dirty="0">
                <a:solidFill>
                  <a:schemeClr val="tx2"/>
                </a:solidFill>
                <a:latin typeface="+mn-lt"/>
              </a:rPr>
              <a:t>Impacts all modes </a:t>
            </a:r>
          </a:p>
          <a:p>
            <a:pPr marL="813118" lvl="1" indent="-274320">
              <a:buClr>
                <a:schemeClr val="accent1"/>
              </a:buClr>
              <a:buFont typeface="Symbol" pitchFamily="18" charset="2"/>
              <a:buChar char=""/>
            </a:pPr>
            <a:r>
              <a:rPr lang="en-US" sz="2400" dirty="0">
                <a:solidFill>
                  <a:schemeClr val="tx2"/>
                </a:solidFill>
                <a:latin typeface="+mn-lt"/>
              </a:rPr>
              <a:t>Nearly $1 trillion maintenance backlog</a:t>
            </a:r>
          </a:p>
          <a:p>
            <a:pPr marL="525780" indent="-274320">
              <a:buClr>
                <a:schemeClr val="accent1"/>
              </a:buClr>
              <a:buFont typeface="Symbol" pitchFamily="18" charset="2"/>
              <a:buChar char=""/>
            </a:pPr>
            <a:r>
              <a:rPr lang="en-US" sz="2400" dirty="0">
                <a:solidFill>
                  <a:schemeClr val="tx2"/>
                </a:solidFill>
                <a:latin typeface="+mn-lt"/>
              </a:rPr>
              <a:t> Congestion &amp; system inefficiencies</a:t>
            </a:r>
          </a:p>
          <a:p>
            <a:pPr marL="813118" lvl="1" indent="-274320">
              <a:buClr>
                <a:schemeClr val="accent1"/>
              </a:buClr>
              <a:buFont typeface="Symbol" pitchFamily="18" charset="2"/>
              <a:buChar char=""/>
            </a:pPr>
            <a:r>
              <a:rPr lang="en-US" sz="2400" dirty="0">
                <a:solidFill>
                  <a:schemeClr val="tx2"/>
                </a:solidFill>
                <a:latin typeface="+mn-lt"/>
              </a:rPr>
              <a:t>Roads:  $121 billion annual loss</a:t>
            </a:r>
          </a:p>
          <a:p>
            <a:pPr marL="813118" lvl="1" indent="-274320">
              <a:buClr>
                <a:schemeClr val="accent1"/>
              </a:buClr>
              <a:buFont typeface="Symbol" pitchFamily="18" charset="2"/>
              <a:buChar char=""/>
            </a:pPr>
            <a:r>
              <a:rPr lang="en-US" sz="2400" dirty="0">
                <a:solidFill>
                  <a:schemeClr val="tx2"/>
                </a:solidFill>
                <a:latin typeface="+mn-lt"/>
              </a:rPr>
              <a:t>Airspace:  $20 billion annual loss</a:t>
            </a:r>
          </a:p>
          <a:p>
            <a:pPr marL="525780" indent="-274320">
              <a:buClr>
                <a:schemeClr val="accent1"/>
              </a:buClr>
              <a:buFont typeface="Symbol" pitchFamily="18" charset="2"/>
              <a:buChar char=""/>
            </a:pPr>
            <a:r>
              <a:rPr lang="en-US" sz="2400" dirty="0">
                <a:solidFill>
                  <a:schemeClr val="tx2"/>
                </a:solidFill>
                <a:latin typeface="+mn-lt"/>
              </a:rPr>
              <a:t>Safety implications</a:t>
            </a:r>
          </a:p>
        </p:txBody>
      </p:sp>
      <p:sp>
        <p:nvSpPr>
          <p:cNvPr id="3" name="Title 2"/>
          <p:cNvSpPr>
            <a:spLocks noGrp="1"/>
          </p:cNvSpPr>
          <p:nvPr>
            <p:ph type="title"/>
          </p:nvPr>
        </p:nvSpPr>
        <p:spPr>
          <a:xfrm>
            <a:off x="452437" y="533400"/>
            <a:ext cx="8229600" cy="762000"/>
          </a:xfrm>
        </p:spPr>
        <p:txBody>
          <a:bodyPr>
            <a:normAutofit/>
          </a:bodyPr>
          <a:lstStyle/>
          <a:p>
            <a:pPr algn="ctr"/>
            <a:r>
              <a:rPr lang="en-US" sz="3200" b="1" dirty="0">
                <a:solidFill>
                  <a:schemeClr val="bg1">
                    <a:lumMod val="95000"/>
                  </a:schemeClr>
                </a:solidFill>
                <a:latin typeface="Candara" panose="020E0502030303020204" pitchFamily="34" charset="0"/>
              </a:rPr>
              <a:t>Statement of the Case:  The Present </a:t>
            </a:r>
          </a:p>
        </p:txBody>
      </p:sp>
      <p:sp>
        <p:nvSpPr>
          <p:cNvPr id="6"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 </a:t>
            </a:r>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56981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37A53D6-CFD5-485D-A1E8-57C7338961C7}" type="slidenum">
              <a:rPr lang="en-US" altLang="en-US" smtClean="0"/>
              <a:pPr>
                <a:defRPr/>
              </a:pPr>
              <a:t>13</a:t>
            </a:fld>
            <a:endParaRPr lang="en-US" altLang="en-US" dirty="0"/>
          </a:p>
        </p:txBody>
      </p:sp>
      <p:sp>
        <p:nvSpPr>
          <p:cNvPr id="2" name="Content Placeholder 1"/>
          <p:cNvSpPr>
            <a:spLocks noGrp="1"/>
          </p:cNvSpPr>
          <p:nvPr>
            <p:ph idx="1"/>
          </p:nvPr>
        </p:nvSpPr>
        <p:spPr>
          <a:xfrm>
            <a:off x="457200" y="1600200"/>
            <a:ext cx="8229600" cy="4602163"/>
          </a:xfrm>
        </p:spPr>
        <p:txBody>
          <a:bodyPr>
            <a:normAutofit/>
          </a:bodyPr>
          <a:lstStyle/>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r>
              <a:rPr lang="en-US" sz="2400" dirty="0">
                <a:solidFill>
                  <a:schemeClr val="tx2"/>
                </a:solidFill>
                <a:latin typeface="+mn-lt"/>
              </a:rPr>
              <a:t>Population growth</a:t>
            </a:r>
          </a:p>
          <a:p>
            <a:pPr marL="813118" lvl="1" indent="-274320">
              <a:buClr>
                <a:schemeClr val="accent1"/>
              </a:buClr>
              <a:buFont typeface="Symbol" pitchFamily="18" charset="2"/>
              <a:buChar char=""/>
            </a:pPr>
            <a:r>
              <a:rPr lang="en-US" sz="2400" dirty="0">
                <a:solidFill>
                  <a:schemeClr val="tx2"/>
                </a:solidFill>
                <a:latin typeface="+mn-lt"/>
              </a:rPr>
              <a:t>70 million by 2045</a:t>
            </a:r>
          </a:p>
          <a:p>
            <a:pPr marL="813118" lvl="1" indent="-274320">
              <a:buClr>
                <a:schemeClr val="accent1"/>
              </a:buClr>
              <a:buFont typeface="Symbol" pitchFamily="18" charset="2"/>
              <a:buChar char=""/>
            </a:pPr>
            <a:r>
              <a:rPr lang="en-US" sz="2400" dirty="0">
                <a:solidFill>
                  <a:schemeClr val="tx2"/>
                </a:solidFill>
                <a:latin typeface="+mn-lt"/>
              </a:rPr>
              <a:t>Largely in the South &amp; West</a:t>
            </a:r>
          </a:p>
          <a:p>
            <a:pPr marL="813118" lvl="1" indent="-274320">
              <a:buClr>
                <a:schemeClr val="accent1"/>
              </a:buClr>
              <a:buFont typeface="Symbol" pitchFamily="18" charset="2"/>
              <a:buChar char=""/>
            </a:pPr>
            <a:r>
              <a:rPr lang="en-US" sz="2400" dirty="0">
                <a:solidFill>
                  <a:schemeClr val="tx2"/>
                </a:solidFill>
                <a:latin typeface="+mn-lt"/>
              </a:rPr>
              <a:t>Increasing number of older Americans</a:t>
            </a:r>
          </a:p>
          <a:p>
            <a:pPr marL="525780" indent="-274320">
              <a:buClr>
                <a:schemeClr val="accent1"/>
              </a:buClr>
              <a:buFont typeface="Symbol" pitchFamily="18" charset="2"/>
              <a:buChar char=""/>
            </a:pPr>
            <a:r>
              <a:rPr lang="en-US" sz="2400" dirty="0">
                <a:solidFill>
                  <a:schemeClr val="tx2"/>
                </a:solidFill>
                <a:latin typeface="+mn-lt"/>
              </a:rPr>
              <a:t>Air travel</a:t>
            </a:r>
          </a:p>
          <a:p>
            <a:pPr marL="813118" lvl="1" indent="-274320">
              <a:buClr>
                <a:schemeClr val="accent1"/>
              </a:buClr>
              <a:buFont typeface="Symbol" pitchFamily="18" charset="2"/>
              <a:buChar char=""/>
            </a:pPr>
            <a:r>
              <a:rPr lang="en-US" sz="2400" dirty="0">
                <a:solidFill>
                  <a:schemeClr val="tx2"/>
                </a:solidFill>
                <a:latin typeface="+mn-lt"/>
              </a:rPr>
              <a:t>DOT estimates 50% increase in passengers over next two decades</a:t>
            </a:r>
          </a:p>
          <a:p>
            <a:pPr marL="525780" indent="-274320">
              <a:buClr>
                <a:schemeClr val="accent1"/>
              </a:buClr>
              <a:buFont typeface="Symbol" pitchFamily="18" charset="2"/>
              <a:buChar char=""/>
            </a:pPr>
            <a:r>
              <a:rPr lang="en-US" sz="2400" dirty="0">
                <a:solidFill>
                  <a:schemeClr val="tx2"/>
                </a:solidFill>
                <a:latin typeface="+mn-lt"/>
              </a:rPr>
              <a:t>Additional stress on system</a:t>
            </a:r>
          </a:p>
        </p:txBody>
      </p:sp>
      <p:sp>
        <p:nvSpPr>
          <p:cNvPr id="3" name="Title 2"/>
          <p:cNvSpPr>
            <a:spLocks noGrp="1"/>
          </p:cNvSpPr>
          <p:nvPr>
            <p:ph type="title"/>
          </p:nvPr>
        </p:nvSpPr>
        <p:spPr>
          <a:xfrm>
            <a:off x="452437" y="533400"/>
            <a:ext cx="8229600" cy="76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ctr"/>
            <a:r>
              <a:rPr lang="en-US" sz="3200" b="1" dirty="0">
                <a:solidFill>
                  <a:schemeClr val="bg1">
                    <a:lumMod val="95000"/>
                  </a:schemeClr>
                </a:solidFill>
                <a:latin typeface="Candara" panose="020E0502030303020204" pitchFamily="34" charset="0"/>
              </a:rPr>
              <a:t>Statement of the Case:  The Future </a:t>
            </a:r>
          </a:p>
        </p:txBody>
      </p:sp>
      <p:sp>
        <p:nvSpPr>
          <p:cNvPr id="6"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a:t>
            </a:r>
            <a:r>
              <a:rPr lang="en-US" altLang="en-US" dirty="0"/>
              <a:t> </a:t>
            </a:r>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85558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37A53D6-CFD5-485D-A1E8-57C7338961C7}" type="slidenum">
              <a:rPr lang="en-US" altLang="en-US" smtClean="0"/>
              <a:pPr>
                <a:defRPr/>
              </a:pPr>
              <a:t>14</a:t>
            </a:fld>
            <a:endParaRPr lang="en-US" altLang="en-US" dirty="0"/>
          </a:p>
        </p:txBody>
      </p:sp>
      <p:sp>
        <p:nvSpPr>
          <p:cNvPr id="2" name="Content Placeholder 1"/>
          <p:cNvSpPr>
            <a:spLocks noGrp="1"/>
          </p:cNvSpPr>
          <p:nvPr>
            <p:ph idx="1"/>
          </p:nvPr>
        </p:nvSpPr>
        <p:spPr/>
        <p:txBody>
          <a:bodyPr/>
          <a:lstStyle/>
          <a:p>
            <a:endParaRPr lang="en-US" sz="3600" dirty="0">
              <a:latin typeface="HelveticaNeue LT 57 Cn" panose="020B0506030502030204" pitchFamily="34" charset="0"/>
            </a:endParaRPr>
          </a:p>
          <a:p>
            <a:pPr marL="525780" indent="-274320">
              <a:buClr>
                <a:schemeClr val="accent1"/>
              </a:buClr>
              <a:buFont typeface="Symbol" pitchFamily="18" charset="2"/>
              <a:buChar char=""/>
            </a:pPr>
            <a:r>
              <a:rPr lang="en-US" sz="2400" dirty="0">
                <a:solidFill>
                  <a:schemeClr val="tx2"/>
                </a:solidFill>
                <a:latin typeface="+mn-lt"/>
              </a:rPr>
              <a:t>What is artificial intelligence (AI)?</a:t>
            </a:r>
          </a:p>
          <a:p>
            <a:pPr marL="813118" lvl="1" indent="-274320">
              <a:buClr>
                <a:schemeClr val="accent1"/>
              </a:buClr>
              <a:buFont typeface="Symbol" pitchFamily="18" charset="2"/>
              <a:buChar char=""/>
            </a:pPr>
            <a:r>
              <a:rPr lang="en-US" sz="2400" dirty="0">
                <a:solidFill>
                  <a:schemeClr val="tx2"/>
                </a:solidFill>
                <a:latin typeface="+mn-lt"/>
              </a:rPr>
              <a:t>Computer systems that can perform tasks normally requiring human intelligence</a:t>
            </a:r>
          </a:p>
          <a:p>
            <a:pPr marL="1216343" lvl="2" indent="-274320">
              <a:buClr>
                <a:schemeClr val="accent1"/>
              </a:buClr>
              <a:buFont typeface="Symbol" pitchFamily="18" charset="2"/>
              <a:buChar char=""/>
            </a:pPr>
            <a:r>
              <a:rPr lang="en-US" sz="2400" dirty="0">
                <a:solidFill>
                  <a:schemeClr val="tx2"/>
                </a:solidFill>
                <a:latin typeface="+mn-lt"/>
              </a:rPr>
              <a:t>E.g., self-driving cars</a:t>
            </a:r>
          </a:p>
          <a:p>
            <a:pPr marL="525780" indent="-274320">
              <a:buClr>
                <a:schemeClr val="accent1"/>
              </a:buClr>
              <a:buFont typeface="Symbol" pitchFamily="18" charset="2"/>
              <a:buChar char=""/>
            </a:pPr>
            <a:r>
              <a:rPr lang="en-US" sz="2400" dirty="0">
                <a:solidFill>
                  <a:schemeClr val="tx2"/>
                </a:solidFill>
                <a:latin typeface="+mn-lt"/>
              </a:rPr>
              <a:t>Not new, but more prevalent and sophisticated</a:t>
            </a:r>
          </a:p>
          <a:p>
            <a:pPr marL="297180" indent="-274320">
              <a:buClr>
                <a:schemeClr val="accent1"/>
              </a:buClr>
              <a:buFont typeface="Symbol" pitchFamily="18" charset="2"/>
              <a:buChar char=""/>
            </a:pPr>
            <a:endParaRPr lang="en-US" sz="2400" dirty="0">
              <a:solidFill>
                <a:schemeClr val="tx2"/>
              </a:solidFill>
              <a:latin typeface="+mn-lt"/>
            </a:endParaRPr>
          </a:p>
        </p:txBody>
      </p:sp>
      <p:sp>
        <p:nvSpPr>
          <p:cNvPr id="3" name="Title 2"/>
          <p:cNvSpPr>
            <a:spLocks noGrp="1"/>
          </p:cNvSpPr>
          <p:nvPr>
            <p:ph type="title"/>
          </p:nvPr>
        </p:nvSpPr>
        <p:spPr>
          <a:xfrm>
            <a:off x="452437" y="609600"/>
            <a:ext cx="8229600" cy="685800"/>
          </a:xfrm>
        </p:spPr>
        <p:txBody>
          <a:bodyPr>
            <a:normAutofit fontScale="90000"/>
          </a:bodyPr>
          <a:lstStyle/>
          <a:p>
            <a:pPr algn="ctr"/>
            <a:r>
              <a:rPr lang="en-US" sz="3600" b="1" dirty="0">
                <a:solidFill>
                  <a:schemeClr val="bg1">
                    <a:lumMod val="95000"/>
                  </a:schemeClr>
                </a:solidFill>
                <a:latin typeface="Candara" panose="020E0502030303020204" pitchFamily="34" charset="0"/>
              </a:rPr>
              <a:t>Technology Innovation in Transportation</a:t>
            </a:r>
            <a:r>
              <a:rPr lang="en-US" b="1" dirty="0">
                <a:latin typeface="Candara" panose="020E0502030303020204" pitchFamily="34" charset="0"/>
              </a:rPr>
              <a:t>	</a:t>
            </a:r>
          </a:p>
        </p:txBody>
      </p:sp>
      <p:sp>
        <p:nvSpPr>
          <p:cNvPr id="6"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 </a:t>
            </a:r>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74719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29600" y="6356350"/>
            <a:ext cx="583278" cy="365125"/>
          </a:xfrm>
        </p:spPr>
        <p:txBody>
          <a:bodyPr/>
          <a:lstStyle/>
          <a:p>
            <a:pPr>
              <a:defRPr/>
            </a:pPr>
            <a:fld id="{437A53D6-CFD5-485D-A1E8-57C7338961C7}" type="slidenum">
              <a:rPr lang="en-US" altLang="en-US" smtClean="0"/>
              <a:pPr>
                <a:defRPr/>
              </a:pPr>
              <a:t>15</a:t>
            </a:fld>
            <a:endParaRPr lang="en-US" altLang="en-US" dirty="0"/>
          </a:p>
        </p:txBody>
      </p:sp>
      <p:sp>
        <p:nvSpPr>
          <p:cNvPr id="2" name="Content Placeholder 1"/>
          <p:cNvSpPr>
            <a:spLocks noGrp="1"/>
          </p:cNvSpPr>
          <p:nvPr>
            <p:ph idx="1"/>
          </p:nvPr>
        </p:nvSpPr>
        <p:spPr/>
        <p:txBody>
          <a:bodyPr>
            <a:normAutofit/>
          </a:bodyPr>
          <a:lstStyle/>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r>
              <a:rPr lang="en-US" sz="2400" dirty="0">
                <a:solidFill>
                  <a:schemeClr val="tx2"/>
                </a:solidFill>
                <a:latin typeface="+mn-lt"/>
              </a:rPr>
              <a:t>Drones</a:t>
            </a:r>
          </a:p>
          <a:p>
            <a:pPr marL="525780" indent="-274320">
              <a:buClr>
                <a:schemeClr val="accent1"/>
              </a:buClr>
              <a:buFont typeface="Symbol" pitchFamily="18" charset="2"/>
              <a:buChar char=""/>
            </a:pPr>
            <a:r>
              <a:rPr lang="en-US" sz="2400" dirty="0">
                <a:solidFill>
                  <a:schemeClr val="tx2"/>
                </a:solidFill>
                <a:latin typeface="+mn-lt"/>
              </a:rPr>
              <a:t>Motor vehicles (ranging from low to high levels of automation)</a:t>
            </a:r>
          </a:p>
          <a:p>
            <a:pPr marL="525780" indent="-274320">
              <a:buClr>
                <a:schemeClr val="accent1"/>
              </a:buClr>
              <a:buFont typeface="Symbol" pitchFamily="18" charset="2"/>
              <a:buChar char=""/>
            </a:pPr>
            <a:r>
              <a:rPr lang="en-US" sz="2400" dirty="0">
                <a:solidFill>
                  <a:schemeClr val="tx2"/>
                </a:solidFill>
                <a:latin typeface="+mn-lt"/>
              </a:rPr>
              <a:t>Rail (e.g., sophisticated braking systems)</a:t>
            </a:r>
          </a:p>
          <a:p>
            <a:pPr marL="525780" indent="-274320">
              <a:buClr>
                <a:schemeClr val="accent1"/>
              </a:buClr>
              <a:buFont typeface="Symbol" pitchFamily="18" charset="2"/>
              <a:buChar char=""/>
            </a:pPr>
            <a:r>
              <a:rPr lang="en-US" sz="2400" dirty="0">
                <a:solidFill>
                  <a:schemeClr val="tx2"/>
                </a:solidFill>
                <a:latin typeface="+mn-lt"/>
              </a:rPr>
              <a:t>Smart infrastructure/traffic management</a:t>
            </a:r>
          </a:p>
          <a:p>
            <a:pPr marL="813118" lvl="1" indent="-274320">
              <a:buClr>
                <a:schemeClr val="accent1"/>
              </a:buClr>
              <a:buFont typeface="Symbol" pitchFamily="18" charset="2"/>
              <a:buChar char=""/>
            </a:pPr>
            <a:r>
              <a:rPr lang="en-US" sz="2400" dirty="0">
                <a:solidFill>
                  <a:schemeClr val="tx2"/>
                </a:solidFill>
                <a:latin typeface="+mn-lt"/>
              </a:rPr>
              <a:t>Vehicle to vehicle communications</a:t>
            </a:r>
          </a:p>
          <a:p>
            <a:pPr marL="813118" lvl="1" indent="-274320">
              <a:buClr>
                <a:schemeClr val="accent1"/>
              </a:buClr>
              <a:buFont typeface="Symbol" pitchFamily="18" charset="2"/>
              <a:buChar char=""/>
            </a:pPr>
            <a:r>
              <a:rPr lang="en-US" sz="2400" dirty="0">
                <a:solidFill>
                  <a:schemeClr val="tx2"/>
                </a:solidFill>
                <a:latin typeface="+mn-lt"/>
              </a:rPr>
              <a:t>Vehicle to infrastructure communications</a:t>
            </a:r>
          </a:p>
        </p:txBody>
      </p:sp>
      <p:sp>
        <p:nvSpPr>
          <p:cNvPr id="3" name="Title 2"/>
          <p:cNvSpPr>
            <a:spLocks noGrp="1"/>
          </p:cNvSpPr>
          <p:nvPr>
            <p:ph type="title"/>
          </p:nvPr>
        </p:nvSpPr>
        <p:spPr>
          <a:xfrm>
            <a:off x="533400" y="228600"/>
            <a:ext cx="8229600" cy="1066800"/>
          </a:xfrm>
        </p:spPr>
        <p:txBody>
          <a:bodyPr>
            <a:noAutofit/>
          </a:bodyPr>
          <a:lstStyle/>
          <a:p>
            <a:pPr algn="ctr"/>
            <a:r>
              <a:rPr lang="en-US" sz="3200" b="1" dirty="0">
                <a:solidFill>
                  <a:schemeClr val="bg1">
                    <a:lumMod val="95000"/>
                  </a:schemeClr>
                </a:solidFill>
                <a:latin typeface="Candara" panose="020E0502030303020204" pitchFamily="34" charset="0"/>
              </a:rPr>
              <a:t>Potential Application in All Modes of Transportation</a:t>
            </a:r>
          </a:p>
        </p:txBody>
      </p:sp>
      <p:sp>
        <p:nvSpPr>
          <p:cNvPr id="6"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 </a:t>
            </a:r>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80831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37A53D6-CFD5-485D-A1E8-57C7338961C7}" type="slidenum">
              <a:rPr lang="en-US" altLang="en-US" smtClean="0"/>
              <a:pPr>
                <a:defRPr/>
              </a:pPr>
              <a:t>16</a:t>
            </a:fld>
            <a:endParaRPr lang="en-US" altLang="en-US" dirty="0"/>
          </a:p>
        </p:txBody>
      </p:sp>
      <p:sp>
        <p:nvSpPr>
          <p:cNvPr id="2" name="Content Placeholder 1"/>
          <p:cNvSpPr>
            <a:spLocks noGrp="1"/>
          </p:cNvSpPr>
          <p:nvPr>
            <p:ph idx="1"/>
          </p:nvPr>
        </p:nvSpPr>
        <p:spPr/>
        <p:txBody>
          <a:bodyPr>
            <a:normAutofit/>
          </a:bodyPr>
          <a:lstStyle/>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r>
              <a:rPr lang="en-US" sz="2400" dirty="0">
                <a:solidFill>
                  <a:schemeClr val="tx2"/>
                </a:solidFill>
                <a:latin typeface="+mn-lt"/>
              </a:rPr>
              <a:t>Safety </a:t>
            </a:r>
          </a:p>
          <a:p>
            <a:pPr marL="813118" lvl="1" indent="-274320">
              <a:buClr>
                <a:schemeClr val="accent1"/>
              </a:buClr>
              <a:buFont typeface="Symbol" pitchFamily="18" charset="2"/>
              <a:buChar char=""/>
            </a:pPr>
            <a:r>
              <a:rPr lang="en-US" sz="2400" dirty="0">
                <a:solidFill>
                  <a:schemeClr val="tx2"/>
                </a:solidFill>
                <a:latin typeface="+mn-lt"/>
              </a:rPr>
              <a:t> E.g., 94% of auto crashes are tied to human error</a:t>
            </a:r>
          </a:p>
          <a:p>
            <a:pPr marL="525780" indent="-274320">
              <a:buClr>
                <a:schemeClr val="accent1"/>
              </a:buClr>
              <a:buFont typeface="Symbol" pitchFamily="18" charset="2"/>
              <a:buChar char=""/>
            </a:pPr>
            <a:r>
              <a:rPr lang="en-US" sz="2400" dirty="0">
                <a:solidFill>
                  <a:schemeClr val="tx2"/>
                </a:solidFill>
                <a:latin typeface="+mn-lt"/>
              </a:rPr>
              <a:t>Mobility </a:t>
            </a:r>
          </a:p>
          <a:p>
            <a:pPr marL="525780" indent="-274320">
              <a:buClr>
                <a:schemeClr val="accent1"/>
              </a:buClr>
              <a:buFont typeface="Symbol" pitchFamily="18" charset="2"/>
              <a:buChar char=""/>
            </a:pPr>
            <a:r>
              <a:rPr lang="en-US" sz="2400" dirty="0">
                <a:solidFill>
                  <a:schemeClr val="tx2"/>
                </a:solidFill>
                <a:latin typeface="+mn-lt"/>
              </a:rPr>
              <a:t>Accessibility</a:t>
            </a:r>
          </a:p>
          <a:p>
            <a:pPr marL="525780" indent="-274320">
              <a:buClr>
                <a:schemeClr val="accent1"/>
              </a:buClr>
              <a:buFont typeface="Symbol" pitchFamily="18" charset="2"/>
              <a:buChar char=""/>
            </a:pPr>
            <a:r>
              <a:rPr lang="en-US" sz="2400" dirty="0">
                <a:solidFill>
                  <a:schemeClr val="tx2"/>
                </a:solidFill>
                <a:latin typeface="+mn-lt"/>
              </a:rPr>
              <a:t>Sustainability/energy efficiency</a:t>
            </a:r>
          </a:p>
          <a:p>
            <a:pPr marL="525780" indent="-274320">
              <a:buClr>
                <a:schemeClr val="accent1"/>
              </a:buClr>
              <a:buFont typeface="Symbol" pitchFamily="18" charset="2"/>
              <a:buChar char=""/>
            </a:pPr>
            <a:r>
              <a:rPr lang="en-US" sz="2400" dirty="0">
                <a:solidFill>
                  <a:schemeClr val="tx2"/>
                </a:solidFill>
                <a:latin typeface="+mn-lt"/>
              </a:rPr>
              <a:t>U.S. leadership in innovation</a:t>
            </a:r>
          </a:p>
        </p:txBody>
      </p:sp>
      <p:sp>
        <p:nvSpPr>
          <p:cNvPr id="3" name="Tit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ctr"/>
            <a:r>
              <a:rPr lang="en-US" sz="3200" b="1" dirty="0">
                <a:solidFill>
                  <a:schemeClr val="bg1">
                    <a:lumMod val="95000"/>
                  </a:schemeClr>
                </a:solidFill>
                <a:latin typeface="Candara" panose="020E0502030303020204" pitchFamily="34" charset="0"/>
              </a:rPr>
              <a:t>Benefits</a:t>
            </a:r>
          </a:p>
        </p:txBody>
      </p:sp>
      <p:sp>
        <p:nvSpPr>
          <p:cNvPr id="6"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 </a:t>
            </a:r>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11572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37A53D6-CFD5-485D-A1E8-57C7338961C7}" type="slidenum">
              <a:rPr lang="en-US" altLang="en-US" smtClean="0"/>
              <a:pPr>
                <a:defRPr/>
              </a:pPr>
              <a:t>17</a:t>
            </a:fld>
            <a:endParaRPr lang="en-US" altLang="en-US" dirty="0"/>
          </a:p>
        </p:txBody>
      </p:sp>
      <p:sp>
        <p:nvSpPr>
          <p:cNvPr id="3" name="Content Placeholder 2"/>
          <p:cNvSpPr>
            <a:spLocks noGrp="1"/>
          </p:cNvSpPr>
          <p:nvPr>
            <p:ph idx="1"/>
          </p:nvPr>
        </p:nvSpPr>
        <p:spPr>
          <a:xfrm>
            <a:off x="457200" y="1371600"/>
            <a:ext cx="8229600" cy="498474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r>
              <a:rPr lang="en-US" sz="2400" dirty="0">
                <a:solidFill>
                  <a:schemeClr val="tx2"/>
                </a:solidFill>
                <a:latin typeface="+mn-lt"/>
              </a:rPr>
              <a:t>Safety standards</a:t>
            </a:r>
          </a:p>
          <a:p>
            <a:pPr marL="525780" indent="-274320">
              <a:buClr>
                <a:schemeClr val="accent1"/>
              </a:buClr>
              <a:buFont typeface="Symbol" pitchFamily="18" charset="2"/>
              <a:buChar char=""/>
            </a:pPr>
            <a:r>
              <a:rPr lang="en-US" sz="2400" dirty="0">
                <a:solidFill>
                  <a:schemeClr val="tx2"/>
                </a:solidFill>
                <a:latin typeface="+mn-lt"/>
              </a:rPr>
              <a:t>Adequacy of infrastructure</a:t>
            </a:r>
          </a:p>
          <a:p>
            <a:pPr marL="813118" lvl="1" indent="-274320">
              <a:buClr>
                <a:schemeClr val="accent1"/>
              </a:buClr>
              <a:buFont typeface="Symbol" pitchFamily="18" charset="2"/>
              <a:buChar char=""/>
            </a:pPr>
            <a:r>
              <a:rPr lang="en-US" sz="2400" dirty="0">
                <a:solidFill>
                  <a:schemeClr val="tx2"/>
                </a:solidFill>
                <a:latin typeface="+mn-lt"/>
              </a:rPr>
              <a:t>Readiness of aviation system, roads and other transportation systems to accommodate AI</a:t>
            </a:r>
          </a:p>
          <a:p>
            <a:pPr marL="525780" indent="-274320">
              <a:buClr>
                <a:schemeClr val="accent1"/>
              </a:buClr>
              <a:buFont typeface="Symbol" pitchFamily="18" charset="2"/>
              <a:buChar char=""/>
            </a:pPr>
            <a:r>
              <a:rPr lang="en-US" sz="2400" dirty="0">
                <a:solidFill>
                  <a:schemeClr val="tx2"/>
                </a:solidFill>
                <a:latin typeface="+mn-lt"/>
              </a:rPr>
              <a:t>Cybersecurity</a:t>
            </a:r>
          </a:p>
          <a:p>
            <a:pPr marL="525780" indent="-274320">
              <a:buClr>
                <a:schemeClr val="accent1"/>
              </a:buClr>
              <a:buFont typeface="Symbol" pitchFamily="18" charset="2"/>
              <a:buChar char=""/>
            </a:pPr>
            <a:r>
              <a:rPr lang="en-US" sz="2400" dirty="0">
                <a:solidFill>
                  <a:schemeClr val="tx2"/>
                </a:solidFill>
                <a:latin typeface="+mn-lt"/>
              </a:rPr>
              <a:t>Privacy</a:t>
            </a:r>
          </a:p>
          <a:p>
            <a:endParaRPr lang="en-US" sz="3600" dirty="0">
              <a:latin typeface="HelveticaNeue LT 57 Cn" panose="020B0506030502030204" pitchFamily="34" charset="0"/>
            </a:endParaRPr>
          </a:p>
          <a:p>
            <a:pPr lvl="1"/>
            <a:endParaRPr lang="en-US" sz="3200" dirty="0">
              <a:latin typeface="HelveticaNeue LT 57 Cn" panose="020B0506030502030204" pitchFamily="34" charset="0"/>
            </a:endParaRPr>
          </a:p>
        </p:txBody>
      </p:sp>
      <p:sp>
        <p:nvSpPr>
          <p:cNvPr id="4" name="Title 3"/>
          <p:cNvSpPr>
            <a:spLocks noGrp="1"/>
          </p:cNvSpPr>
          <p:nvPr>
            <p:ph type="title"/>
          </p:nvPr>
        </p:nvSpPr>
        <p:spPr>
          <a:xfrm>
            <a:off x="471055" y="762000"/>
            <a:ext cx="8229600" cy="685800"/>
          </a:xfrm>
        </p:spPr>
        <p:txBody>
          <a:bodyPr>
            <a:noAutofit/>
          </a:bodyPr>
          <a:lstStyle/>
          <a:p>
            <a:pPr algn="ctr"/>
            <a:r>
              <a:rPr lang="en-US" sz="3200" b="1" dirty="0">
                <a:solidFill>
                  <a:schemeClr val="bg1">
                    <a:lumMod val="95000"/>
                  </a:schemeClr>
                </a:solidFill>
                <a:latin typeface="Candara" panose="020E0502030303020204" pitchFamily="34" charset="0"/>
              </a:rPr>
              <a:t>Current State of Play:  Significant Challenges</a:t>
            </a:r>
            <a:br>
              <a:rPr lang="en-US" sz="3200" b="1" dirty="0">
                <a:solidFill>
                  <a:schemeClr val="bg1">
                    <a:lumMod val="95000"/>
                  </a:schemeClr>
                </a:solidFill>
                <a:latin typeface="Candara" panose="020E0502030303020204" pitchFamily="34" charset="0"/>
              </a:rPr>
            </a:br>
            <a:r>
              <a:rPr lang="en-US" sz="3600" b="1" dirty="0">
                <a:latin typeface="Candara" panose="020E0502030303020204" pitchFamily="34" charset="0"/>
              </a:rPr>
              <a:t>	</a:t>
            </a:r>
          </a:p>
        </p:txBody>
      </p:sp>
      <p:sp>
        <p:nvSpPr>
          <p:cNvPr id="6"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 </a:t>
            </a:r>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594532"/>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37A53D6-CFD5-485D-A1E8-57C7338961C7}" type="slidenum">
              <a:rPr lang="en-US" altLang="en-US" smtClean="0"/>
              <a:pPr>
                <a:defRPr/>
              </a:pPr>
              <a:t>18</a:t>
            </a:fld>
            <a:endParaRPr lang="en-US" altLang="en-US" dirty="0"/>
          </a:p>
        </p:txBody>
      </p:sp>
      <p:sp>
        <p:nvSpPr>
          <p:cNvPr id="3" name="Content Placeholder 2"/>
          <p:cNvSpPr>
            <a:spLocks noGrp="1"/>
          </p:cNvSpPr>
          <p:nvPr>
            <p:ph idx="1"/>
          </p:nvPr>
        </p:nvSpPr>
        <p:spPr>
          <a:xfrm>
            <a:off x="457200" y="1371601"/>
            <a:ext cx="8229600" cy="4754564"/>
          </a:xfrm>
        </p:spPr>
        <p:txBody>
          <a:bodyPr/>
          <a:lstStyle/>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r>
              <a:rPr lang="en-US" sz="2400" dirty="0">
                <a:solidFill>
                  <a:schemeClr val="tx2"/>
                </a:solidFill>
                <a:latin typeface="+mn-lt"/>
              </a:rPr>
              <a:t>Data sharing/safety management systems</a:t>
            </a:r>
          </a:p>
          <a:p>
            <a:pPr marL="525780" indent="-274320">
              <a:buClr>
                <a:schemeClr val="accent1"/>
              </a:buClr>
              <a:buFont typeface="Symbol" pitchFamily="18" charset="2"/>
              <a:buChar char=""/>
            </a:pPr>
            <a:r>
              <a:rPr lang="en-US" sz="2400" dirty="0">
                <a:solidFill>
                  <a:schemeClr val="tx2"/>
                </a:solidFill>
                <a:latin typeface="+mn-lt"/>
              </a:rPr>
              <a:t>Spectrum</a:t>
            </a:r>
          </a:p>
          <a:p>
            <a:pPr marL="525780" indent="-274320">
              <a:buClr>
                <a:schemeClr val="accent1"/>
              </a:buClr>
              <a:buFont typeface="Symbol" pitchFamily="18" charset="2"/>
              <a:buChar char=""/>
            </a:pPr>
            <a:r>
              <a:rPr lang="en-US" sz="2400" dirty="0">
                <a:solidFill>
                  <a:schemeClr val="tx2"/>
                </a:solidFill>
                <a:latin typeface="+mn-lt"/>
              </a:rPr>
              <a:t>Sustainability/energy efficiency</a:t>
            </a:r>
          </a:p>
          <a:p>
            <a:pPr marL="525780" indent="-274320">
              <a:buClr>
                <a:schemeClr val="accent1"/>
              </a:buClr>
              <a:buFont typeface="Symbol" pitchFamily="18" charset="2"/>
              <a:buChar char=""/>
            </a:pPr>
            <a:r>
              <a:rPr lang="en-US" sz="2400" dirty="0">
                <a:solidFill>
                  <a:schemeClr val="tx2"/>
                </a:solidFill>
                <a:latin typeface="+mn-lt"/>
              </a:rPr>
              <a:t>Potential impacts on jobs</a:t>
            </a:r>
          </a:p>
          <a:p>
            <a:pPr marL="525780" indent="-274320">
              <a:buClr>
                <a:schemeClr val="accent1"/>
              </a:buClr>
              <a:buFont typeface="Symbol" pitchFamily="18" charset="2"/>
              <a:buChar char=""/>
            </a:pPr>
            <a:r>
              <a:rPr lang="en-US" sz="2400" dirty="0">
                <a:solidFill>
                  <a:schemeClr val="tx2"/>
                </a:solidFill>
                <a:latin typeface="+mn-lt"/>
              </a:rPr>
              <a:t>Federal v. State laws</a:t>
            </a:r>
          </a:p>
          <a:p>
            <a:pPr marL="927418" lvl="1" indent="-274320">
              <a:buClr>
                <a:schemeClr val="accent1"/>
              </a:buClr>
              <a:buFont typeface="Symbol" pitchFamily="18" charset="2"/>
              <a:buChar char=""/>
            </a:pPr>
            <a:r>
              <a:rPr lang="en-US" sz="2400" dirty="0">
                <a:solidFill>
                  <a:schemeClr val="tx2"/>
                </a:solidFill>
                <a:latin typeface="+mn-lt"/>
              </a:rPr>
              <a:t>Preemption</a:t>
            </a:r>
          </a:p>
          <a:p>
            <a:endParaRPr lang="en-US" sz="2400" dirty="0">
              <a:latin typeface="+mj-lt"/>
            </a:endParaRPr>
          </a:p>
          <a:p>
            <a:pPr marL="457200" lvl="1" indent="0">
              <a:buNone/>
            </a:pPr>
            <a:endParaRPr lang="en-US" dirty="0">
              <a:latin typeface="+mj-lt"/>
            </a:endParaRPr>
          </a:p>
        </p:txBody>
      </p:sp>
      <p:sp>
        <p:nvSpPr>
          <p:cNvPr id="4" name="Title 3"/>
          <p:cNvSpPr>
            <a:spLocks noGrp="1"/>
          </p:cNvSpPr>
          <p:nvPr>
            <p:ph type="title"/>
          </p:nvPr>
        </p:nvSpPr>
        <p:spPr>
          <a:xfrm>
            <a:off x="481263" y="685800"/>
            <a:ext cx="8229600" cy="914400"/>
          </a:xfrm>
        </p:spPr>
        <p:txBody>
          <a:bodyPr>
            <a:noAutofit/>
          </a:bodyPr>
          <a:lstStyle/>
          <a:p>
            <a:pPr algn="ctr"/>
            <a:r>
              <a:rPr lang="en-US" sz="3200" b="1" dirty="0">
                <a:solidFill>
                  <a:schemeClr val="bg1">
                    <a:lumMod val="95000"/>
                  </a:schemeClr>
                </a:solidFill>
                <a:latin typeface="+mj-lt"/>
              </a:rPr>
              <a:t>Current State of Play:  Significant Challenges</a:t>
            </a:r>
            <a:r>
              <a:rPr lang="en-US" sz="3600" b="1" dirty="0"/>
              <a:t>	</a:t>
            </a:r>
          </a:p>
        </p:txBody>
      </p:sp>
      <p:sp>
        <p:nvSpPr>
          <p:cNvPr id="6"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 </a:t>
            </a:r>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632487"/>
      </p:ext>
    </p:extLst>
  </p:cSld>
  <p:clrMapOvr>
    <a:overrideClrMapping bg1="lt1" tx1="dk1" bg2="lt2" tx2="dk2" accent1="accent1" accent2="accent2" accent3="accent3" accent4="accent4" accent5="accent5" accent6="accent6" hlink="hlink" folHlink="folHlink"/>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971800"/>
            <a:ext cx="8458200" cy="1981200"/>
          </a:xfrm>
        </p:spPr>
        <p:txBody>
          <a:bodyPr>
            <a:normAutofit fontScale="90000"/>
          </a:bodyPr>
          <a:lstStyle/>
          <a:p>
            <a:pPr algn="l">
              <a:lnSpc>
                <a:spcPct val="100000"/>
              </a:lnSpc>
            </a:pPr>
            <a:br>
              <a:rPr lang="en-US" sz="3100" b="1" u="sng" dirty="0"/>
            </a:br>
            <a:br>
              <a:rPr lang="en-US" sz="3100" b="1" u="sng" dirty="0"/>
            </a:br>
            <a:br>
              <a:rPr lang="en-US" sz="3100" b="1" u="sng" dirty="0"/>
            </a:br>
            <a:br>
              <a:rPr lang="en-US" sz="3100" b="1" u="sng" dirty="0"/>
            </a:br>
            <a:br>
              <a:rPr lang="en-US" sz="3100" b="1" u="sng" dirty="0"/>
            </a:br>
            <a:br>
              <a:rPr lang="en-US" sz="3100" b="1" u="sng" dirty="0"/>
            </a:br>
            <a:br>
              <a:rPr lang="en-US" sz="3100" b="1" u="sng" dirty="0"/>
            </a:br>
            <a:br>
              <a:rPr lang="en-US" sz="3100" b="1" u="sng" dirty="0"/>
            </a:br>
            <a:br>
              <a:rPr lang="en-US" sz="3100" b="1" u="sng" dirty="0"/>
            </a:br>
            <a:br>
              <a:rPr lang="en-US" sz="3100" b="1" u="sng" dirty="0"/>
            </a:br>
            <a:br>
              <a:rPr lang="en-US" sz="3100" b="1" u="sng" dirty="0"/>
            </a:br>
            <a:br>
              <a:rPr lang="en-US" sz="3100" b="1" u="sng" dirty="0"/>
            </a:br>
            <a:br>
              <a:rPr lang="en-US" sz="3100" b="1" u="sng" dirty="0"/>
            </a:br>
            <a:br>
              <a:rPr lang="en-US" sz="3100" b="1" u="sng" dirty="0"/>
            </a:br>
            <a:br>
              <a:rPr lang="en-US" sz="3100" b="1" u="sng" dirty="0"/>
            </a:br>
            <a:br>
              <a:rPr lang="en-US" sz="3100" b="1" u="sng" dirty="0"/>
            </a:br>
            <a:br>
              <a:rPr lang="en-US" sz="3100" b="1" u="sng" dirty="0"/>
            </a:br>
            <a:br>
              <a:rPr lang="en-US" sz="3100" b="1" u="sng" dirty="0"/>
            </a:br>
            <a:br>
              <a:rPr lang="en-US" sz="3100" b="1" u="sng" dirty="0"/>
            </a:br>
            <a:br>
              <a:rPr lang="en-US" sz="3100" b="1" u="sng" dirty="0"/>
            </a:br>
            <a:br>
              <a:rPr lang="en-US" sz="3100" b="1" u="sng" dirty="0"/>
            </a:br>
            <a:br>
              <a:rPr lang="en-US" sz="3100" b="1" u="sng" dirty="0"/>
            </a:br>
            <a:r>
              <a:rPr lang="en-US" sz="3100" b="1" u="sng" dirty="0"/>
              <a:t>AGENDA</a:t>
            </a:r>
            <a:br>
              <a:rPr lang="en-US" sz="3100" b="1" dirty="0"/>
            </a:br>
            <a:r>
              <a:rPr lang="en-US" sz="3100" b="1" dirty="0"/>
              <a:t>I.	</a:t>
            </a:r>
            <a:r>
              <a:rPr lang="en-US" sz="3100" b="1" i="1" dirty="0"/>
              <a:t>Regulatory Landscape</a:t>
            </a:r>
            <a:r>
              <a:rPr lang="en-US" sz="3100" b="1" dirty="0"/>
              <a:t>,  </a:t>
            </a:r>
            <a:r>
              <a:rPr lang="en-US" altLang="en-US" sz="3100" b="1" dirty="0"/>
              <a:t>Evelyn Smith </a:t>
            </a:r>
            <a:br>
              <a:rPr lang="en-US" altLang="en-US" sz="3100" b="1" dirty="0"/>
            </a:br>
            <a:r>
              <a:rPr lang="en-US" altLang="en-US" sz="3100" b="1" dirty="0"/>
              <a:t>II.	</a:t>
            </a:r>
            <a:r>
              <a:rPr lang="en-US" altLang="en-US" sz="3100" b="1" i="1" dirty="0"/>
              <a:t>The Future of Transportation</a:t>
            </a:r>
            <a:r>
              <a:rPr lang="en-US" altLang="en-US" sz="3100" b="1" dirty="0"/>
              <a:t>, Katie Thomson </a:t>
            </a:r>
            <a:br>
              <a:rPr lang="en-US" altLang="en-US" sz="3100" b="1" dirty="0"/>
            </a:br>
            <a:r>
              <a:rPr lang="en-US" altLang="en-US" sz="3100" b="1" dirty="0"/>
              <a:t>III.	</a:t>
            </a:r>
            <a:r>
              <a:rPr lang="en-US" altLang="en-US" sz="3100" b="1" i="1" dirty="0"/>
              <a:t>Trade Policy</a:t>
            </a:r>
            <a:r>
              <a:rPr lang="en-US" altLang="en-US" sz="3100" b="1" dirty="0"/>
              <a:t>, Heather Pinnock</a:t>
            </a:r>
            <a:br>
              <a:rPr lang="en-US" altLang="en-US" sz="2400" b="1" dirty="0">
                <a:latin typeface="+mj-lt"/>
              </a:rPr>
            </a:br>
            <a:br>
              <a:rPr lang="en-US" altLang="en-US" sz="3600" b="1" dirty="0">
                <a:latin typeface="HelveticaNeue LT 67 MdCn" pitchFamily="2" charset="0"/>
              </a:rPr>
            </a:br>
            <a:endParaRPr lang="en-US" sz="3600" b="1" dirty="0"/>
          </a:p>
        </p:txBody>
      </p:sp>
      <p:sp>
        <p:nvSpPr>
          <p:cNvPr id="9219" name="Subtitle 2"/>
          <p:cNvSpPr>
            <a:spLocks noGrp="1"/>
          </p:cNvSpPr>
          <p:nvPr>
            <p:ph type="subTitle" idx="1"/>
          </p:nvPr>
        </p:nvSpPr>
        <p:spPr>
          <a:xfrm>
            <a:off x="457200" y="4572000"/>
            <a:ext cx="8001000" cy="990600"/>
          </a:xfrm>
        </p:spPr>
        <p:txBody>
          <a:bodyPr/>
          <a:lstStyle/>
          <a:p>
            <a:endParaRPr lang="en-US" altLang="en-US" sz="2000">
              <a:latin typeface="HelveticaNeue LT 67 MdCn" pitchFamily="2" charset="0"/>
            </a:endParaRPr>
          </a:p>
          <a:p>
            <a:endParaRPr lang="en-US" altLang="en-US" sz="2000">
              <a:latin typeface="HelveticaNeue LT 67 MdCn" pitchFamily="2" charset="0"/>
            </a:endParaRPr>
          </a:p>
          <a:p>
            <a:endParaRPr lang="en-US" altLang="en-US" sz="2000">
              <a:latin typeface="HelveticaNeue LT 67 MdCn" pitchFamily="2" charset="0"/>
            </a:endParaRPr>
          </a:p>
          <a:p>
            <a:endParaRPr lang="en-US" altLang="en-US" sz="2000" dirty="0">
              <a:latin typeface="HelveticaNeue LT 67 MdCn" pitchFamily="2" charset="0"/>
            </a:endParaRPr>
          </a:p>
        </p:txBody>
      </p:sp>
      <p:sp>
        <p:nvSpPr>
          <p:cNvPr id="9220" name="TextBox 3"/>
          <p:cNvSpPr txBox="1">
            <a:spLocks noChangeArrowheads="1"/>
          </p:cNvSpPr>
          <p:nvPr/>
        </p:nvSpPr>
        <p:spPr bwMode="auto">
          <a:xfrm>
            <a:off x="1409700" y="5562600"/>
            <a:ext cx="65150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latin typeface="+mj-lt"/>
              </a:rPr>
              <a:t>Corporate Counsel Women of Color 13</a:t>
            </a:r>
            <a:r>
              <a:rPr lang="en-US" altLang="en-US" baseline="30000" dirty="0">
                <a:latin typeface="+mj-lt"/>
              </a:rPr>
              <a:t>th</a:t>
            </a:r>
            <a:r>
              <a:rPr lang="en-US" altLang="en-US" dirty="0">
                <a:latin typeface="+mj-lt"/>
              </a:rPr>
              <a:t> Annual Career Strategies Conference, New Orleans</a:t>
            </a:r>
          </a:p>
          <a:p>
            <a:pPr algn="ctr" eaLnBrk="1" hangingPunct="1"/>
            <a:r>
              <a:rPr lang="en-US" altLang="en-US" dirty="0">
                <a:latin typeface="+mj-lt"/>
              </a:rPr>
              <a:t>September 27, 2017</a:t>
            </a:r>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433137" y="578518"/>
            <a:ext cx="1933074" cy="64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19429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37A53D6-CFD5-485D-A1E8-57C7338961C7}" type="slidenum">
              <a:rPr lang="en-US" altLang="en-US" smtClean="0"/>
              <a:pPr>
                <a:defRPr/>
              </a:pPr>
              <a:t>19</a:t>
            </a:fld>
            <a:endParaRPr lang="en-US" altLang="en-US" dirty="0"/>
          </a:p>
        </p:txBody>
      </p:sp>
      <p:sp>
        <p:nvSpPr>
          <p:cNvPr id="3" name="Content Placeholder 2"/>
          <p:cNvSpPr>
            <a:spLocks noGrp="1"/>
          </p:cNvSpPr>
          <p:nvPr>
            <p:ph idx="1"/>
          </p:nvPr>
        </p:nvSpPr>
        <p:spPr/>
        <p:txBody>
          <a:bodyPr/>
          <a:lstStyle/>
          <a:p>
            <a:pPr marL="274320" indent="-274320">
              <a:buClr>
                <a:schemeClr val="accent1"/>
              </a:buClr>
              <a:buFont typeface="Symbol" pitchFamily="18" charset="2"/>
              <a:buChar char=""/>
            </a:pPr>
            <a:endParaRPr lang="en-US" sz="2400" dirty="0">
              <a:solidFill>
                <a:schemeClr val="tx2"/>
              </a:solidFill>
              <a:latin typeface="+mn-lt"/>
            </a:endParaRPr>
          </a:p>
          <a:p>
            <a:pPr marL="274320" indent="-274320">
              <a:buClr>
                <a:schemeClr val="accent1"/>
              </a:buClr>
              <a:buFont typeface="Symbol" pitchFamily="18" charset="2"/>
              <a:buChar char=""/>
            </a:pPr>
            <a:r>
              <a:rPr lang="en-US" sz="2400" dirty="0">
                <a:solidFill>
                  <a:schemeClr val="tx2"/>
                </a:solidFill>
                <a:latin typeface="+mn-lt"/>
              </a:rPr>
              <a:t>Good news</a:t>
            </a:r>
          </a:p>
          <a:p>
            <a:pPr marL="677545" lvl="2" indent="-274320">
              <a:buClr>
                <a:schemeClr val="accent1"/>
              </a:buClr>
              <a:buFont typeface="Symbol" pitchFamily="18" charset="2"/>
              <a:buChar char=""/>
            </a:pPr>
            <a:r>
              <a:rPr lang="en-US" sz="2400" dirty="0">
                <a:solidFill>
                  <a:schemeClr val="tx2"/>
                </a:solidFill>
                <a:latin typeface="+mn-lt"/>
              </a:rPr>
              <a:t>Secretary of Transportation</a:t>
            </a:r>
          </a:p>
          <a:p>
            <a:pPr marL="677545" lvl="2" indent="-274320">
              <a:buClr>
                <a:schemeClr val="accent1"/>
              </a:buClr>
              <a:buFont typeface="Symbol" pitchFamily="18" charset="2"/>
              <a:buChar char=""/>
            </a:pPr>
            <a:r>
              <a:rPr lang="en-US" sz="2400" dirty="0">
                <a:solidFill>
                  <a:schemeClr val="tx2"/>
                </a:solidFill>
                <a:latin typeface="+mn-lt"/>
              </a:rPr>
              <a:t>FAA Administrator</a:t>
            </a:r>
          </a:p>
          <a:p>
            <a:pPr marL="274320" indent="-274320">
              <a:buClr>
                <a:schemeClr val="accent1"/>
              </a:buClr>
              <a:buFont typeface="Symbol" pitchFamily="18" charset="2"/>
              <a:buChar char=""/>
            </a:pPr>
            <a:r>
              <a:rPr lang="en-US" sz="2400" dirty="0">
                <a:solidFill>
                  <a:schemeClr val="tx2"/>
                </a:solidFill>
                <a:latin typeface="+mn-lt"/>
              </a:rPr>
              <a:t>Bad news</a:t>
            </a:r>
          </a:p>
          <a:p>
            <a:pPr marL="677545" lvl="2" indent="-274320">
              <a:buClr>
                <a:schemeClr val="accent1"/>
              </a:buClr>
              <a:buFont typeface="Symbol" pitchFamily="18" charset="2"/>
              <a:buChar char=""/>
            </a:pPr>
            <a:r>
              <a:rPr lang="en-US" sz="2400" dirty="0">
                <a:solidFill>
                  <a:schemeClr val="tx2"/>
                </a:solidFill>
                <a:latin typeface="+mn-lt"/>
              </a:rPr>
              <a:t>No clear plan or path forward</a:t>
            </a:r>
          </a:p>
          <a:p>
            <a:pPr marL="677545" lvl="2" indent="-274320">
              <a:buClr>
                <a:schemeClr val="accent1"/>
              </a:buClr>
              <a:buFont typeface="Symbol" pitchFamily="18" charset="2"/>
              <a:buChar char=""/>
            </a:pPr>
            <a:r>
              <a:rPr lang="en-US" sz="2400" dirty="0">
                <a:solidFill>
                  <a:schemeClr val="tx2"/>
                </a:solidFill>
                <a:latin typeface="+mn-lt"/>
              </a:rPr>
              <a:t>Administration position on rulemaking</a:t>
            </a:r>
          </a:p>
          <a:p>
            <a:pPr marL="677545" lvl="2" indent="-274320">
              <a:buClr>
                <a:schemeClr val="accent1"/>
              </a:buClr>
              <a:buFont typeface="Symbol" pitchFamily="18" charset="2"/>
              <a:buChar char=""/>
            </a:pPr>
            <a:r>
              <a:rPr lang="en-US" sz="2400" dirty="0">
                <a:solidFill>
                  <a:schemeClr val="tx2"/>
                </a:solidFill>
                <a:latin typeface="+mn-lt"/>
              </a:rPr>
              <a:t>Uncertainty</a:t>
            </a:r>
          </a:p>
          <a:p>
            <a:pPr lvl="1"/>
            <a:endParaRPr lang="en-US" dirty="0">
              <a:latin typeface="+mj-lt"/>
            </a:endParaRPr>
          </a:p>
        </p:txBody>
      </p:sp>
      <p:sp>
        <p:nvSpPr>
          <p:cNvPr id="4" name="Title 3"/>
          <p:cNvSpPr>
            <a:spLocks noGrp="1"/>
          </p:cNvSpPr>
          <p:nvPr>
            <p:ph type="title"/>
          </p:nvPr>
        </p:nvSpPr>
        <p:spPr>
          <a:xfrm>
            <a:off x="457200" y="685800"/>
            <a:ext cx="8229600" cy="609600"/>
          </a:xfrm>
        </p:spPr>
        <p:txBody>
          <a:bodyPr>
            <a:noAutofit/>
          </a:bodyPr>
          <a:lstStyle/>
          <a:p>
            <a:pPr algn="ctr"/>
            <a:r>
              <a:rPr lang="en-US" sz="3200" b="1" dirty="0">
                <a:solidFill>
                  <a:schemeClr val="bg1">
                    <a:lumMod val="95000"/>
                  </a:schemeClr>
                </a:solidFill>
                <a:latin typeface="Candara" panose="020E0502030303020204" pitchFamily="34" charset="0"/>
              </a:rPr>
              <a:t>Current Administration:  What To Expect?</a:t>
            </a:r>
            <a:r>
              <a:rPr lang="en-US" sz="3600" b="1" dirty="0"/>
              <a:t>	</a:t>
            </a:r>
          </a:p>
        </p:txBody>
      </p:sp>
      <p:sp>
        <p:nvSpPr>
          <p:cNvPr id="6"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 </a:t>
            </a:r>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88084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37A53D6-CFD5-485D-A1E8-57C7338961C7}" type="slidenum">
              <a:rPr lang="en-US" altLang="en-US" smtClean="0"/>
              <a:pPr>
                <a:defRPr/>
              </a:pPr>
              <a:t>20</a:t>
            </a:fld>
            <a:endParaRPr lang="en-US" altLang="en-US" dirty="0"/>
          </a:p>
        </p:txBody>
      </p:sp>
      <p:sp>
        <p:nvSpPr>
          <p:cNvPr id="3" name="Content Placeholder 2"/>
          <p:cNvSpPr>
            <a:spLocks noGrp="1"/>
          </p:cNvSpPr>
          <p:nvPr>
            <p:ph idx="1"/>
          </p:nvPr>
        </p:nvSpPr>
        <p:spPr>
          <a:xfrm>
            <a:off x="457200" y="1371601"/>
            <a:ext cx="8229600" cy="4754564"/>
          </a:xfrm>
        </p:spPr>
        <p:txBody>
          <a:bodyPr/>
          <a:lstStyle/>
          <a:p>
            <a:pPr marL="0" indent="0">
              <a:buNone/>
            </a:pPr>
            <a:endParaRPr lang="en-US" sz="3600" dirty="0">
              <a:latin typeface="+mj-lt"/>
            </a:endParaRPr>
          </a:p>
          <a:p>
            <a:pPr marL="274320" indent="-274320">
              <a:buClr>
                <a:schemeClr val="accent1"/>
              </a:buClr>
              <a:buFont typeface="Symbol" pitchFamily="18" charset="2"/>
              <a:buChar char=""/>
            </a:pPr>
            <a:r>
              <a:rPr lang="en-US" sz="2400" dirty="0">
                <a:solidFill>
                  <a:schemeClr val="tx2"/>
                </a:solidFill>
                <a:latin typeface="+mn-lt"/>
              </a:rPr>
              <a:t>Aviation</a:t>
            </a:r>
          </a:p>
          <a:p>
            <a:pPr marL="274320" indent="-274320">
              <a:buClr>
                <a:schemeClr val="accent1"/>
              </a:buClr>
              <a:buFont typeface="Symbol" pitchFamily="18" charset="2"/>
              <a:buChar char=""/>
            </a:pPr>
            <a:r>
              <a:rPr lang="en-US" sz="2400" dirty="0">
                <a:solidFill>
                  <a:schemeClr val="tx2"/>
                </a:solidFill>
                <a:latin typeface="+mn-lt"/>
              </a:rPr>
              <a:t>Safety and efficiency of the airspace v. takeoffs and landings</a:t>
            </a:r>
          </a:p>
          <a:p>
            <a:pPr marL="274320" indent="-274320">
              <a:buClr>
                <a:schemeClr val="accent1"/>
              </a:buClr>
              <a:buFont typeface="Symbol" pitchFamily="18" charset="2"/>
              <a:buChar char=""/>
            </a:pPr>
            <a:r>
              <a:rPr lang="en-US" sz="2400" dirty="0">
                <a:solidFill>
                  <a:schemeClr val="tx2"/>
                </a:solidFill>
                <a:latin typeface="+mn-lt"/>
              </a:rPr>
              <a:t>Motor vehicles</a:t>
            </a:r>
          </a:p>
          <a:p>
            <a:pPr marL="274320" indent="-274320">
              <a:buClr>
                <a:schemeClr val="accent1"/>
              </a:buClr>
              <a:buFont typeface="Symbol" pitchFamily="18" charset="2"/>
              <a:buChar char=""/>
            </a:pPr>
            <a:r>
              <a:rPr lang="en-US" sz="2400" dirty="0">
                <a:solidFill>
                  <a:schemeClr val="tx2"/>
                </a:solidFill>
                <a:latin typeface="+mn-lt"/>
              </a:rPr>
              <a:t>Vehicle safety v. vehicle/driver licensing</a:t>
            </a:r>
          </a:p>
          <a:p>
            <a:endParaRPr lang="en-US" sz="3600" dirty="0">
              <a:latin typeface="HelveticaNeue LT 57 Cn" panose="020B0506030502030204" pitchFamily="34" charset="0"/>
            </a:endParaRPr>
          </a:p>
        </p:txBody>
      </p:sp>
      <p:sp>
        <p:nvSpPr>
          <p:cNvPr id="4" name="Title 3"/>
          <p:cNvSpPr>
            <a:spLocks noGrp="1"/>
          </p:cNvSpPr>
          <p:nvPr>
            <p:ph type="title"/>
          </p:nvPr>
        </p:nvSpPr>
        <p:spPr>
          <a:xfrm>
            <a:off x="457200" y="457200"/>
            <a:ext cx="8229600" cy="990600"/>
          </a:xfrm>
        </p:spPr>
        <p:txBody>
          <a:bodyPr>
            <a:noAutofit/>
          </a:bodyPr>
          <a:lstStyle/>
          <a:p>
            <a:pPr algn="ctr"/>
            <a:r>
              <a:rPr lang="en-US" sz="3200" b="1" dirty="0">
                <a:solidFill>
                  <a:schemeClr val="bg1">
                    <a:lumMod val="95000"/>
                  </a:schemeClr>
                </a:solidFill>
                <a:latin typeface="Candara" panose="020E0502030303020204" pitchFamily="34" charset="0"/>
              </a:rPr>
              <a:t>The Federal-State Relationship:  </a:t>
            </a:r>
            <a:br>
              <a:rPr lang="en-US" sz="3200" b="1" dirty="0">
                <a:solidFill>
                  <a:schemeClr val="bg1">
                    <a:lumMod val="95000"/>
                  </a:schemeClr>
                </a:solidFill>
                <a:latin typeface="Candara" panose="020E0502030303020204" pitchFamily="34" charset="0"/>
              </a:rPr>
            </a:br>
            <a:r>
              <a:rPr lang="en-US" sz="3200" b="1" dirty="0">
                <a:solidFill>
                  <a:schemeClr val="bg1">
                    <a:lumMod val="95000"/>
                  </a:schemeClr>
                </a:solidFill>
                <a:latin typeface="Candara" panose="020E0502030303020204" pitchFamily="34" charset="0"/>
              </a:rPr>
              <a:t>               The Preemption Example</a:t>
            </a:r>
            <a:r>
              <a:rPr lang="en-US" sz="3200" b="1" dirty="0"/>
              <a:t>			</a:t>
            </a:r>
          </a:p>
        </p:txBody>
      </p:sp>
      <p:sp>
        <p:nvSpPr>
          <p:cNvPr id="6"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 </a:t>
            </a:r>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97659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493295" y="1676400"/>
            <a:ext cx="7772400" cy="2535238"/>
          </a:xfrm>
        </p:spPr>
        <p:txBody>
          <a:bodyPr>
            <a:normAutofit fontScale="90000"/>
          </a:bodyPr>
          <a:lstStyle/>
          <a:p>
            <a:r>
              <a:rPr lang="en-US" sz="4400" b="1" cap="small" dirty="0"/>
              <a:t>Impact of The Trump Administration Trade Policy on Global Supply Chains</a:t>
            </a:r>
            <a:br>
              <a:rPr lang="en-US" dirty="0"/>
            </a:br>
            <a:endParaRPr lang="en-US" dirty="0"/>
          </a:p>
        </p:txBody>
      </p:sp>
      <p:sp>
        <p:nvSpPr>
          <p:cNvPr id="9219" name="Subtitle 2"/>
          <p:cNvSpPr>
            <a:spLocks noGrp="1"/>
          </p:cNvSpPr>
          <p:nvPr>
            <p:ph type="subTitle" idx="1"/>
          </p:nvPr>
        </p:nvSpPr>
        <p:spPr>
          <a:xfrm>
            <a:off x="417870" y="3886200"/>
            <a:ext cx="4916130" cy="1676400"/>
          </a:xfrm>
        </p:spPr>
        <p:txBody>
          <a:bodyPr/>
          <a:lstStyle/>
          <a:p>
            <a:pPr algn="l"/>
            <a:r>
              <a:rPr lang="en-US" dirty="0"/>
              <a:t>Presented by Heather K. Pinnock</a:t>
            </a:r>
          </a:p>
          <a:p>
            <a:pPr algn="l"/>
            <a:r>
              <a:rPr lang="en-US" dirty="0"/>
              <a:t>Cassidy Levy Kent (USA) LLP</a:t>
            </a:r>
          </a:p>
          <a:p>
            <a:endParaRPr lang="en-US" altLang="en-US" sz="2000" dirty="0">
              <a:latin typeface="HelveticaNeue LT 67 MdCn" pitchFamily="2" charset="0"/>
            </a:endParaRPr>
          </a:p>
        </p:txBody>
      </p:sp>
      <p:sp>
        <p:nvSpPr>
          <p:cNvPr id="9220" name="TextBox 3"/>
          <p:cNvSpPr txBox="1">
            <a:spLocks noChangeArrowheads="1"/>
          </p:cNvSpPr>
          <p:nvPr/>
        </p:nvSpPr>
        <p:spPr bwMode="auto">
          <a:xfrm>
            <a:off x="3200400" y="5943600"/>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dirty="0">
                <a:latin typeface="+mj-lt"/>
              </a:rPr>
              <a:t>September 2017</a:t>
            </a:r>
          </a:p>
        </p:txBody>
      </p:sp>
      <p:pic>
        <p:nvPicPr>
          <p:cNvPr id="13" name="Picture 12"/>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433137" y="578518"/>
            <a:ext cx="1933074" cy="64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C:\Users\esmith.PEREZMORRIS\AppData\Local\Microsoft\Windows\INetCache\IE\3NBQUU8S\international-glob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657600"/>
            <a:ext cx="23114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24820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362200"/>
            <a:ext cx="8234498" cy="4143102"/>
          </a:xfrm>
        </p:spPr>
        <p:txBody>
          <a:bodyPr>
            <a:normAutofit fontScale="62500" lnSpcReduction="20000"/>
          </a:bodyPr>
          <a:lstStyle/>
          <a:p>
            <a:pPr marL="457200" lvl="1" indent="0" algn="just">
              <a:buNone/>
            </a:pPr>
            <a:r>
              <a:rPr lang="en-US" sz="2800" dirty="0"/>
              <a:t>“It does the American economy no long term good to only keep the big box factories where we are now assembling ‘American’ products that are composed primarily of foreign components.”</a:t>
            </a:r>
          </a:p>
          <a:p>
            <a:pPr marL="457200" lvl="1" indent="0" algn="just">
              <a:buNone/>
            </a:pPr>
            <a:r>
              <a:rPr lang="en-US" sz="2800" dirty="0"/>
              <a:t>“We need to manufacture those components in a robust domestic supply chain that will spur job and wage growth.”</a:t>
            </a:r>
            <a:r>
              <a:rPr lang="en-US" sz="2800" baseline="30000" dirty="0"/>
              <a:t> </a:t>
            </a:r>
          </a:p>
          <a:p>
            <a:pPr marL="0" indent="0">
              <a:buNone/>
            </a:pPr>
            <a:r>
              <a:rPr lang="en-US" sz="2000" dirty="0"/>
              <a:t>Peter Navarro, Head White House National Trade Council, The Financial Times, </a:t>
            </a:r>
            <a:r>
              <a:rPr lang="en-US" sz="2000" i="1" dirty="0"/>
              <a:t>US Trade Chief Seeks to </a:t>
            </a:r>
            <a:r>
              <a:rPr lang="en-US" sz="2000" i="1" dirty="0" err="1"/>
              <a:t>Reshore</a:t>
            </a:r>
            <a:r>
              <a:rPr lang="en-US" sz="2000" i="1" dirty="0"/>
              <a:t> Supply Chain</a:t>
            </a:r>
            <a:r>
              <a:rPr lang="en-US" sz="2000" dirty="0"/>
              <a:t> (Jan. 31, 2017)</a:t>
            </a:r>
            <a:endParaRPr lang="en-US" sz="2000" baseline="30000" dirty="0"/>
          </a:p>
          <a:p>
            <a:pPr marL="0" indent="0">
              <a:buNone/>
            </a:pPr>
            <a:endParaRPr lang="en-US" sz="4000" dirty="0"/>
          </a:p>
          <a:p>
            <a:pPr marL="301943" lvl="1" indent="0" algn="just">
              <a:buNone/>
            </a:pPr>
            <a:r>
              <a:rPr lang="en-US" sz="2900" dirty="0"/>
              <a:t>The United States must address the challenges to economic growth and employment that may arise from large and chronic trade deficits and the unfair and discriminatory trade practices of some of our trading partners. Unfair and discriminatory practices by our trading partners can deny Americans the benefits that would otherwise accrue from free and fair trade, unduly restrict the commerce of the United States, and put the commerce of the United States at a disadvantage compared to that of foreign countries.</a:t>
            </a:r>
          </a:p>
          <a:p>
            <a:pPr marL="0" indent="0">
              <a:buNone/>
            </a:pPr>
            <a:r>
              <a:rPr lang="en-US" sz="2000" dirty="0"/>
              <a:t>Omnibus Report on Significant Trade Deficits, Executive Order 13786 of March 31, 2017, 82 Fed. Reg. 64 (April 5, 2017)</a:t>
            </a:r>
          </a:p>
        </p:txBody>
      </p:sp>
      <p:sp>
        <p:nvSpPr>
          <p:cNvPr id="2" name="Title 1"/>
          <p:cNvSpPr>
            <a:spLocks noGrp="1"/>
          </p:cNvSpPr>
          <p:nvPr>
            <p:ph type="title"/>
          </p:nvPr>
        </p:nvSpPr>
        <p:spPr/>
        <p:txBody>
          <a:bodyPr>
            <a:normAutofit/>
          </a:bodyPr>
          <a:lstStyle/>
          <a:p>
            <a:r>
              <a:rPr lang="en-US" sz="3200" b="1" dirty="0"/>
              <a:t>Trump Administration Trade Policy</a:t>
            </a:r>
          </a:p>
        </p:txBody>
      </p:sp>
      <p:sp>
        <p:nvSpPr>
          <p:cNvPr id="6" name="Footer Placeholder 3"/>
          <p:cNvSpPr>
            <a:spLocks noGrp="1"/>
          </p:cNvSpPr>
          <p:nvPr>
            <p:ph type="ftr" sz="quarter" idx="11"/>
          </p:nvPr>
        </p:nvSpPr>
        <p:spPr>
          <a:xfrm>
            <a:off x="5536278" y="6356350"/>
            <a:ext cx="2895600" cy="365125"/>
          </a:xfrm>
        </p:spPr>
        <p:txBody>
          <a:bodyPr/>
          <a:lstStyle/>
          <a:p>
            <a:pPr>
              <a:defRPr/>
            </a:pPr>
            <a:r>
              <a:rPr lang="en-US" altLang="en-US" dirty="0"/>
              <a:t>Corporate Counsel Women of Color </a:t>
            </a:r>
          </a:p>
          <a:p>
            <a:pPr>
              <a:defRPr/>
            </a:pPr>
            <a:r>
              <a:rPr lang="en-US" altLang="en-US" dirty="0"/>
              <a:t>13</a:t>
            </a:r>
            <a:r>
              <a:rPr lang="en-US" altLang="en-US" baseline="30000" dirty="0"/>
              <a:t>th</a:t>
            </a:r>
            <a:r>
              <a:rPr lang="en-US" altLang="en-US" dirty="0"/>
              <a:t> Annual Career Strategies Conference </a:t>
            </a:r>
          </a:p>
        </p:txBody>
      </p:sp>
      <p:sp>
        <p:nvSpPr>
          <p:cNvPr id="7" name="Slide Number Placeholder 1"/>
          <p:cNvSpPr>
            <a:spLocks noGrp="1"/>
          </p:cNvSpPr>
          <p:nvPr>
            <p:ph type="sldNum" sz="quarter" idx="12"/>
          </p:nvPr>
        </p:nvSpPr>
        <p:spPr>
          <a:xfrm>
            <a:off x="8279478" y="6356350"/>
            <a:ext cx="533400" cy="365125"/>
          </a:xfrm>
        </p:spPr>
        <p:txBody>
          <a:bodyPr/>
          <a:lstStyle/>
          <a:p>
            <a:pPr>
              <a:defRPr/>
            </a:pPr>
            <a:fld id="{437A53D6-CFD5-485D-A1E8-57C7338961C7}" type="slidenum">
              <a:rPr lang="en-US" altLang="en-US" smtClean="0"/>
              <a:pPr>
                <a:defRPr/>
              </a:pPr>
              <a:t>22</a:t>
            </a:fld>
            <a:endParaRPr lang="en-US" altLang="en-US" dirty="0"/>
          </a:p>
        </p:txBody>
      </p:sp>
      <p:pic>
        <p:nvPicPr>
          <p:cNvPr id="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14222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U.S.-based manufacturers using imported components to manufacture finished goods </a:t>
            </a:r>
          </a:p>
          <a:p>
            <a:pPr lvl="0"/>
            <a:r>
              <a:rPr lang="en-US" dirty="0"/>
              <a:t>U.S.-based wholesalers/retailers that import finished goods</a:t>
            </a:r>
          </a:p>
          <a:p>
            <a:endParaRPr lang="en-US" dirty="0"/>
          </a:p>
        </p:txBody>
      </p:sp>
      <p:sp>
        <p:nvSpPr>
          <p:cNvPr id="2" name="Title 1"/>
          <p:cNvSpPr>
            <a:spLocks noGrp="1"/>
          </p:cNvSpPr>
          <p:nvPr>
            <p:ph type="title"/>
          </p:nvPr>
        </p:nvSpPr>
        <p:spPr/>
        <p:txBody>
          <a:bodyPr>
            <a:normAutofit/>
          </a:bodyPr>
          <a:lstStyle/>
          <a:p>
            <a:r>
              <a:rPr lang="en-US" sz="3200" b="1" dirty="0">
                <a:solidFill>
                  <a:schemeClr val="bg1">
                    <a:lumMod val="95000"/>
                  </a:schemeClr>
                </a:solidFill>
              </a:rPr>
              <a:t>Companies Affected</a:t>
            </a:r>
          </a:p>
        </p:txBody>
      </p:sp>
      <p:sp>
        <p:nvSpPr>
          <p:cNvPr id="4" name="Footer Placeholder 3"/>
          <p:cNvSpPr>
            <a:spLocks noGrp="1"/>
          </p:cNvSpPr>
          <p:nvPr>
            <p:ph type="ftr" sz="quarter" idx="11"/>
          </p:nvPr>
        </p:nvSpPr>
        <p:spPr>
          <a:xfrm>
            <a:off x="5536278" y="6356350"/>
            <a:ext cx="2895600" cy="365125"/>
          </a:xfrm>
        </p:spPr>
        <p:txBody>
          <a:bodyPr/>
          <a:lstStyle/>
          <a:p>
            <a:pPr>
              <a:defRPr/>
            </a:pPr>
            <a:r>
              <a:rPr lang="en-US" altLang="en-US" dirty="0"/>
              <a:t>Corporate Counsel Women of Color </a:t>
            </a:r>
          </a:p>
          <a:p>
            <a:pPr>
              <a:defRPr/>
            </a:pPr>
            <a:r>
              <a:rPr lang="en-US" altLang="en-US" dirty="0"/>
              <a:t>13</a:t>
            </a:r>
            <a:r>
              <a:rPr lang="en-US" altLang="en-US" baseline="30000" dirty="0"/>
              <a:t>th</a:t>
            </a:r>
            <a:r>
              <a:rPr lang="en-US" altLang="en-US" dirty="0"/>
              <a:t> Annual Career Strategies Conference </a:t>
            </a:r>
          </a:p>
        </p:txBody>
      </p:sp>
      <p:sp>
        <p:nvSpPr>
          <p:cNvPr id="5" name="Slide Number Placeholder 1"/>
          <p:cNvSpPr>
            <a:spLocks noGrp="1"/>
          </p:cNvSpPr>
          <p:nvPr>
            <p:ph type="sldNum" sz="quarter" idx="12"/>
          </p:nvPr>
        </p:nvSpPr>
        <p:spPr>
          <a:xfrm>
            <a:off x="8279478" y="6356350"/>
            <a:ext cx="533400" cy="365125"/>
          </a:xfrm>
        </p:spPr>
        <p:txBody>
          <a:bodyPr/>
          <a:lstStyle/>
          <a:p>
            <a:pPr>
              <a:defRPr/>
            </a:pPr>
            <a:fld id="{437A53D6-CFD5-485D-A1E8-57C7338961C7}" type="slidenum">
              <a:rPr lang="en-US" altLang="en-US" smtClean="0"/>
              <a:pPr>
                <a:defRPr/>
              </a:pPr>
              <a:t>23</a:t>
            </a:fld>
            <a:endParaRPr lang="en-US" altLang="en-US" dirty="0"/>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003924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09800"/>
            <a:ext cx="7886700" cy="4237129"/>
          </a:xfrm>
        </p:spPr>
        <p:txBody>
          <a:bodyPr>
            <a:normAutofit/>
          </a:bodyPr>
          <a:lstStyle/>
          <a:p>
            <a:pPr marL="0" lvl="0" indent="0" algn="just">
              <a:buNone/>
            </a:pPr>
            <a:r>
              <a:rPr lang="en-US" dirty="0"/>
              <a:t>Options Depend on the Trade Partner’s Existing Relationship with the United States:</a:t>
            </a:r>
          </a:p>
          <a:p>
            <a:pPr algn="just"/>
            <a:r>
              <a:rPr lang="en-US" dirty="0"/>
              <a:t>Parties to U.S. trade agreements or beneficiaries of U.S. preference programs</a:t>
            </a:r>
          </a:p>
          <a:p>
            <a:pPr algn="just"/>
            <a:r>
              <a:rPr lang="en-US" dirty="0"/>
              <a:t>Partners with no trade agreements/not beneficiary countries: </a:t>
            </a:r>
            <a:endParaRPr lang="en-US" sz="2400" dirty="0"/>
          </a:p>
          <a:p>
            <a:pPr marL="0" indent="0">
              <a:buNone/>
            </a:pPr>
            <a:endParaRPr lang="en-US" dirty="0"/>
          </a:p>
        </p:txBody>
      </p:sp>
      <p:sp>
        <p:nvSpPr>
          <p:cNvPr id="2" name="Title 1"/>
          <p:cNvSpPr>
            <a:spLocks noGrp="1"/>
          </p:cNvSpPr>
          <p:nvPr>
            <p:ph type="title"/>
          </p:nvPr>
        </p:nvSpPr>
        <p:spPr/>
        <p:txBody>
          <a:bodyPr>
            <a:normAutofit/>
          </a:bodyPr>
          <a:lstStyle/>
          <a:p>
            <a:r>
              <a:rPr lang="en-US" sz="3200" b="1" dirty="0">
                <a:solidFill>
                  <a:schemeClr val="bg1">
                    <a:lumMod val="95000"/>
                  </a:schemeClr>
                </a:solidFill>
              </a:rPr>
              <a:t>Trump Administration Options</a:t>
            </a:r>
          </a:p>
        </p:txBody>
      </p:sp>
      <p:sp>
        <p:nvSpPr>
          <p:cNvPr id="4" name="Footer Placeholder 3"/>
          <p:cNvSpPr>
            <a:spLocks noGrp="1"/>
          </p:cNvSpPr>
          <p:nvPr>
            <p:ph type="ftr" sz="quarter" idx="11"/>
          </p:nvPr>
        </p:nvSpPr>
        <p:spPr>
          <a:xfrm>
            <a:off x="5536278" y="6356350"/>
            <a:ext cx="2895600" cy="365125"/>
          </a:xfrm>
        </p:spPr>
        <p:txBody>
          <a:bodyPr/>
          <a:lstStyle/>
          <a:p>
            <a:pPr>
              <a:defRPr/>
            </a:pPr>
            <a:r>
              <a:rPr lang="en-US" altLang="en-US" dirty="0"/>
              <a:t>Corporate Counsel Women of Color </a:t>
            </a:r>
          </a:p>
          <a:p>
            <a:pPr>
              <a:defRPr/>
            </a:pPr>
            <a:r>
              <a:rPr lang="en-US" altLang="en-US" dirty="0"/>
              <a:t>13</a:t>
            </a:r>
            <a:r>
              <a:rPr lang="en-US" altLang="en-US" baseline="30000" dirty="0"/>
              <a:t>th</a:t>
            </a:r>
            <a:r>
              <a:rPr lang="en-US" altLang="en-US" dirty="0"/>
              <a:t> Annual Career Strategies Conference </a:t>
            </a:r>
          </a:p>
        </p:txBody>
      </p:sp>
      <p:sp>
        <p:nvSpPr>
          <p:cNvPr id="5" name="Slide Number Placeholder 1"/>
          <p:cNvSpPr>
            <a:spLocks noGrp="1"/>
          </p:cNvSpPr>
          <p:nvPr>
            <p:ph type="sldNum" sz="quarter" idx="12"/>
          </p:nvPr>
        </p:nvSpPr>
        <p:spPr>
          <a:xfrm>
            <a:off x="8279478" y="6356350"/>
            <a:ext cx="533400" cy="365125"/>
          </a:xfrm>
        </p:spPr>
        <p:txBody>
          <a:bodyPr/>
          <a:lstStyle/>
          <a:p>
            <a:pPr>
              <a:defRPr/>
            </a:pPr>
            <a:fld id="{437A53D6-CFD5-485D-A1E8-57C7338961C7}" type="slidenum">
              <a:rPr lang="en-US" altLang="en-US" smtClean="0"/>
              <a:pPr>
                <a:defRPr/>
              </a:pPr>
              <a:t>24</a:t>
            </a:fld>
            <a:endParaRPr lang="en-US" altLang="en-US" dirty="0"/>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50542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3939449"/>
          </a:xfrm>
        </p:spPr>
        <p:txBody>
          <a:bodyPr numCol="2">
            <a:normAutofit/>
          </a:bodyPr>
          <a:lstStyle/>
          <a:p>
            <a:endParaRPr lang="en-US" dirty="0"/>
          </a:p>
          <a:p>
            <a:r>
              <a:rPr lang="en-US" dirty="0"/>
              <a:t>Canada(T)</a:t>
            </a:r>
          </a:p>
          <a:p>
            <a:r>
              <a:rPr lang="en-US" dirty="0"/>
              <a:t>China</a:t>
            </a:r>
          </a:p>
          <a:p>
            <a:r>
              <a:rPr lang="en-US" dirty="0"/>
              <a:t>The European Union </a:t>
            </a:r>
          </a:p>
          <a:p>
            <a:r>
              <a:rPr lang="en-US" dirty="0"/>
              <a:t>India </a:t>
            </a:r>
          </a:p>
          <a:p>
            <a:r>
              <a:rPr lang="en-US" dirty="0"/>
              <a:t>Indonesia</a:t>
            </a:r>
          </a:p>
          <a:p>
            <a:r>
              <a:rPr lang="en-US" dirty="0"/>
              <a:t>Japan</a:t>
            </a:r>
          </a:p>
          <a:p>
            <a:r>
              <a:rPr lang="en-US" dirty="0"/>
              <a:t>South Korea (T)</a:t>
            </a:r>
          </a:p>
          <a:p>
            <a:pPr marL="0" indent="0">
              <a:buNone/>
            </a:pPr>
            <a:r>
              <a:rPr lang="en-US" dirty="0"/>
              <a:t> </a:t>
            </a:r>
          </a:p>
          <a:p>
            <a:r>
              <a:rPr lang="en-US" dirty="0"/>
              <a:t>Malaysia</a:t>
            </a:r>
          </a:p>
          <a:p>
            <a:r>
              <a:rPr lang="en-US" dirty="0"/>
              <a:t>Mexico (T)</a:t>
            </a:r>
          </a:p>
          <a:p>
            <a:r>
              <a:rPr lang="en-US" dirty="0"/>
              <a:t>Switzerland</a:t>
            </a:r>
          </a:p>
          <a:p>
            <a:r>
              <a:rPr lang="en-US" dirty="0"/>
              <a:t>Taiwan</a:t>
            </a:r>
          </a:p>
          <a:p>
            <a:r>
              <a:rPr lang="en-US" dirty="0"/>
              <a:t>Thailand (G)</a:t>
            </a:r>
          </a:p>
          <a:p>
            <a:r>
              <a:rPr lang="en-US" dirty="0"/>
              <a:t>Vietnam</a:t>
            </a:r>
          </a:p>
        </p:txBody>
      </p:sp>
      <p:sp>
        <p:nvSpPr>
          <p:cNvPr id="2" name="Title 1"/>
          <p:cNvSpPr>
            <a:spLocks noGrp="1"/>
          </p:cNvSpPr>
          <p:nvPr>
            <p:ph type="title"/>
          </p:nvPr>
        </p:nvSpPr>
        <p:spPr/>
        <p:txBody>
          <a:bodyPr>
            <a:normAutofit/>
          </a:bodyPr>
          <a:lstStyle/>
          <a:p>
            <a:r>
              <a:rPr lang="en-US" sz="3200" b="1" dirty="0"/>
              <a:t>Where is Your Supply Chain?</a:t>
            </a:r>
          </a:p>
        </p:txBody>
      </p:sp>
      <p:sp>
        <p:nvSpPr>
          <p:cNvPr id="4" name="TextBox 3"/>
          <p:cNvSpPr txBox="1"/>
          <p:nvPr/>
        </p:nvSpPr>
        <p:spPr>
          <a:xfrm>
            <a:off x="838199" y="5703332"/>
            <a:ext cx="7724503" cy="369332"/>
          </a:xfrm>
          <a:prstGeom prst="rect">
            <a:avLst/>
          </a:prstGeom>
          <a:noFill/>
        </p:spPr>
        <p:txBody>
          <a:bodyPr wrap="square" rtlCol="0">
            <a:spAutoFit/>
          </a:bodyPr>
          <a:lstStyle/>
          <a:p>
            <a:pPr defTabSz="457200" fontAlgn="auto">
              <a:spcBef>
                <a:spcPts val="0"/>
              </a:spcBef>
              <a:spcAft>
                <a:spcPts val="0"/>
              </a:spcAft>
            </a:pPr>
            <a:r>
              <a:rPr lang="en-US" dirty="0">
                <a:solidFill>
                  <a:prstClr val="black"/>
                </a:solidFill>
                <a:latin typeface="Calibri" panose="020F0502020204030204"/>
                <a:cs typeface="+mn-cs"/>
              </a:rPr>
              <a:t>(T) - Trade agreement with United States; (G) - GSP beneficiary</a:t>
            </a:r>
          </a:p>
        </p:txBody>
      </p:sp>
      <p:sp>
        <p:nvSpPr>
          <p:cNvPr id="5" name="Footer Placeholder 3"/>
          <p:cNvSpPr>
            <a:spLocks noGrp="1"/>
          </p:cNvSpPr>
          <p:nvPr>
            <p:ph type="ftr" sz="quarter" idx="11"/>
          </p:nvPr>
        </p:nvSpPr>
        <p:spPr>
          <a:xfrm>
            <a:off x="5536278" y="6356350"/>
            <a:ext cx="2895600" cy="365125"/>
          </a:xfrm>
        </p:spPr>
        <p:txBody>
          <a:bodyPr/>
          <a:lstStyle/>
          <a:p>
            <a:pPr>
              <a:defRPr/>
            </a:pPr>
            <a:r>
              <a:rPr lang="en-US" altLang="en-US" dirty="0"/>
              <a:t>Corporate Counsel Women of Color </a:t>
            </a:r>
          </a:p>
          <a:p>
            <a:pPr>
              <a:defRPr/>
            </a:pPr>
            <a:r>
              <a:rPr lang="en-US" altLang="en-US" dirty="0"/>
              <a:t>13</a:t>
            </a:r>
            <a:r>
              <a:rPr lang="en-US" altLang="en-US" baseline="30000" dirty="0"/>
              <a:t>th</a:t>
            </a:r>
            <a:r>
              <a:rPr lang="en-US" altLang="en-US" dirty="0"/>
              <a:t> Annual Career Strategies Conference </a:t>
            </a:r>
          </a:p>
        </p:txBody>
      </p:sp>
      <p:sp>
        <p:nvSpPr>
          <p:cNvPr id="6" name="Slide Number Placeholder 1"/>
          <p:cNvSpPr>
            <a:spLocks noGrp="1"/>
          </p:cNvSpPr>
          <p:nvPr>
            <p:ph type="sldNum" sz="quarter" idx="12"/>
          </p:nvPr>
        </p:nvSpPr>
        <p:spPr>
          <a:xfrm>
            <a:off x="8279478" y="6356350"/>
            <a:ext cx="533400" cy="365125"/>
          </a:xfrm>
        </p:spPr>
        <p:txBody>
          <a:bodyPr/>
          <a:lstStyle/>
          <a:p>
            <a:pPr>
              <a:defRPr/>
            </a:pPr>
            <a:fld id="{437A53D6-CFD5-485D-A1E8-57C7338961C7}" type="slidenum">
              <a:rPr lang="en-US" altLang="en-US" smtClean="0"/>
              <a:pPr>
                <a:defRPr/>
              </a:pPr>
              <a:t>25</a:t>
            </a:fld>
            <a:endParaRPr lang="en-US" altLang="en-US" dirty="0"/>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67220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t>Due Diligence Considerations for International Supply Chains</a:t>
            </a:r>
          </a:p>
        </p:txBody>
      </p:sp>
      <p:sp>
        <p:nvSpPr>
          <p:cNvPr id="5" name="Content Placeholder 4"/>
          <p:cNvSpPr>
            <a:spLocks noGrp="1"/>
          </p:cNvSpPr>
          <p:nvPr>
            <p:ph idx="1"/>
          </p:nvPr>
        </p:nvSpPr>
        <p:spPr/>
        <p:txBody>
          <a:bodyPr/>
          <a:lstStyle/>
          <a:p>
            <a:pPr marL="514350" indent="-514350">
              <a:buFont typeface="+mj-lt"/>
              <a:buAutoNum type="arabicPeriod"/>
            </a:pPr>
            <a:r>
              <a:rPr lang="en-US" dirty="0"/>
              <a:t>How to Minimize Disruption </a:t>
            </a:r>
          </a:p>
          <a:p>
            <a:pPr marL="514350" indent="-514350">
              <a:buFont typeface="+mj-lt"/>
              <a:buAutoNum type="arabicPeriod"/>
            </a:pPr>
            <a:r>
              <a:rPr lang="en-US"/>
              <a:t>Changing </a:t>
            </a:r>
            <a:r>
              <a:rPr lang="en-US" dirty="0"/>
              <a:t>Costs </a:t>
            </a:r>
          </a:p>
          <a:p>
            <a:pPr marL="514350" indent="-514350">
              <a:buFont typeface="+mj-lt"/>
              <a:buAutoNum type="arabicPeriod"/>
            </a:pPr>
            <a:r>
              <a:rPr lang="en-US" dirty="0"/>
              <a:t>Foreign Corrupt Practices Act Exposure</a:t>
            </a:r>
          </a:p>
          <a:p>
            <a:pPr marL="514350" indent="-514350">
              <a:buFont typeface="+mj-lt"/>
              <a:buAutoNum type="arabicPeriod"/>
            </a:pPr>
            <a:r>
              <a:rPr lang="en-US" dirty="0"/>
              <a:t>U.S. Trade Remedy Law Liability</a:t>
            </a:r>
          </a:p>
          <a:p>
            <a:pPr marL="514350" indent="-514350">
              <a:buFont typeface="+mj-lt"/>
              <a:buAutoNum type="arabicPeriod"/>
            </a:pPr>
            <a:r>
              <a:rPr lang="en-US" dirty="0"/>
              <a:t>U.S. Trusted Trader Status</a:t>
            </a:r>
          </a:p>
          <a:p>
            <a:pPr marL="514350" indent="-514350">
              <a:buFont typeface="+mj-lt"/>
              <a:buAutoNum type="arabicPeriod"/>
            </a:pPr>
            <a:r>
              <a:rPr lang="en-US" dirty="0"/>
              <a:t>Identification of Duty Savings</a:t>
            </a:r>
          </a:p>
        </p:txBody>
      </p:sp>
      <p:sp>
        <p:nvSpPr>
          <p:cNvPr id="6" name="Footer Placeholder 3"/>
          <p:cNvSpPr>
            <a:spLocks noGrp="1"/>
          </p:cNvSpPr>
          <p:nvPr>
            <p:ph type="ftr" sz="quarter" idx="11"/>
          </p:nvPr>
        </p:nvSpPr>
        <p:spPr>
          <a:xfrm>
            <a:off x="5536278" y="6356350"/>
            <a:ext cx="2895600" cy="365125"/>
          </a:xfrm>
        </p:spPr>
        <p:txBody>
          <a:bodyPr/>
          <a:lstStyle/>
          <a:p>
            <a:pPr>
              <a:defRPr/>
            </a:pPr>
            <a:r>
              <a:rPr lang="en-US" altLang="en-US" dirty="0"/>
              <a:t>Corporate Counsel Women of Color </a:t>
            </a:r>
          </a:p>
          <a:p>
            <a:pPr>
              <a:defRPr/>
            </a:pPr>
            <a:r>
              <a:rPr lang="en-US" altLang="en-US" dirty="0"/>
              <a:t>13</a:t>
            </a:r>
            <a:r>
              <a:rPr lang="en-US" altLang="en-US" baseline="30000" dirty="0"/>
              <a:t>th</a:t>
            </a:r>
            <a:r>
              <a:rPr lang="en-US" altLang="en-US" dirty="0"/>
              <a:t> Annual Career Strategies Conference </a:t>
            </a:r>
          </a:p>
        </p:txBody>
      </p:sp>
      <p:sp>
        <p:nvSpPr>
          <p:cNvPr id="7" name="Slide Number Placeholder 1"/>
          <p:cNvSpPr>
            <a:spLocks noGrp="1"/>
          </p:cNvSpPr>
          <p:nvPr>
            <p:ph type="sldNum" sz="quarter" idx="12"/>
          </p:nvPr>
        </p:nvSpPr>
        <p:spPr>
          <a:xfrm>
            <a:off x="8279478" y="6356350"/>
            <a:ext cx="533400" cy="365125"/>
          </a:xfrm>
        </p:spPr>
        <p:txBody>
          <a:bodyPr/>
          <a:lstStyle/>
          <a:p>
            <a:pPr>
              <a:defRPr/>
            </a:pPr>
            <a:fld id="{437A53D6-CFD5-485D-A1E8-57C7338961C7}" type="slidenum">
              <a:rPr lang="en-US" altLang="en-US" smtClean="0"/>
              <a:pPr>
                <a:defRPr/>
              </a:pPr>
              <a:t>26</a:t>
            </a:fld>
            <a:endParaRPr lang="en-US" altLang="en-US" dirty="0"/>
          </a:p>
        </p:txBody>
      </p:sp>
      <p:pic>
        <p:nvPicPr>
          <p:cNvPr id="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13332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a:t>It is never too early to start diversifying your company’s supply chain.</a:t>
            </a:r>
          </a:p>
          <a:p>
            <a:pPr lvl="0"/>
            <a:r>
              <a:rPr lang="en-US" dirty="0"/>
              <a:t>Changes to the supply chain may subject your company to new regulations</a:t>
            </a:r>
          </a:p>
          <a:p>
            <a:pPr lvl="0"/>
            <a:r>
              <a:rPr lang="en-US" dirty="0"/>
              <a:t>Your company’s exposure to risk may increase because of new, untested relationships with suppliers, contractors, etc., in new countries of operation</a:t>
            </a:r>
          </a:p>
          <a:p>
            <a:pPr lvl="0"/>
            <a:r>
              <a:rPr lang="en-US" dirty="0"/>
              <a:t>New supplier relationships can affect your company’s relationship as a trusted trader</a:t>
            </a:r>
          </a:p>
          <a:p>
            <a:r>
              <a:rPr lang="en-US" dirty="0"/>
              <a:t>Identifying new source countries can result in duty savings for your company</a:t>
            </a:r>
          </a:p>
          <a:p>
            <a:pPr marL="0" lvl="0" indent="0">
              <a:buNone/>
            </a:pPr>
            <a:endParaRPr lang="en-US" dirty="0"/>
          </a:p>
          <a:p>
            <a:endParaRPr lang="en-US" dirty="0"/>
          </a:p>
        </p:txBody>
      </p:sp>
      <p:sp>
        <p:nvSpPr>
          <p:cNvPr id="2" name="Title 1"/>
          <p:cNvSpPr>
            <a:spLocks noGrp="1"/>
          </p:cNvSpPr>
          <p:nvPr>
            <p:ph type="title"/>
          </p:nvPr>
        </p:nvSpPr>
        <p:spPr/>
        <p:txBody>
          <a:bodyPr>
            <a:normAutofit/>
          </a:bodyPr>
          <a:lstStyle/>
          <a:p>
            <a:r>
              <a:rPr lang="en-US" sz="3200" b="1" dirty="0"/>
              <a:t>Key Takeaways</a:t>
            </a:r>
          </a:p>
        </p:txBody>
      </p:sp>
      <p:sp>
        <p:nvSpPr>
          <p:cNvPr id="4" name="Footer Placeholder 3"/>
          <p:cNvSpPr>
            <a:spLocks noGrp="1"/>
          </p:cNvSpPr>
          <p:nvPr>
            <p:ph type="ftr" sz="quarter" idx="11"/>
          </p:nvPr>
        </p:nvSpPr>
        <p:spPr>
          <a:xfrm>
            <a:off x="5536278" y="6356350"/>
            <a:ext cx="2895600" cy="365125"/>
          </a:xfrm>
        </p:spPr>
        <p:txBody>
          <a:bodyPr/>
          <a:lstStyle/>
          <a:p>
            <a:pPr>
              <a:defRPr/>
            </a:pPr>
            <a:r>
              <a:rPr lang="en-US" altLang="en-US" dirty="0"/>
              <a:t>Corporate Counsel Women of Color </a:t>
            </a:r>
          </a:p>
          <a:p>
            <a:pPr>
              <a:defRPr/>
            </a:pPr>
            <a:r>
              <a:rPr lang="en-US" altLang="en-US" dirty="0"/>
              <a:t>13</a:t>
            </a:r>
            <a:r>
              <a:rPr lang="en-US" altLang="en-US" baseline="30000" dirty="0"/>
              <a:t>th</a:t>
            </a:r>
            <a:r>
              <a:rPr lang="en-US" altLang="en-US" dirty="0"/>
              <a:t> Annual Career Strategies Conference </a:t>
            </a:r>
          </a:p>
        </p:txBody>
      </p:sp>
      <p:sp>
        <p:nvSpPr>
          <p:cNvPr id="5" name="Slide Number Placeholder 1"/>
          <p:cNvSpPr>
            <a:spLocks noGrp="1"/>
          </p:cNvSpPr>
          <p:nvPr>
            <p:ph type="sldNum" sz="quarter" idx="12"/>
          </p:nvPr>
        </p:nvSpPr>
        <p:spPr>
          <a:xfrm>
            <a:off x="8279478" y="6356350"/>
            <a:ext cx="533400" cy="365125"/>
          </a:xfrm>
        </p:spPr>
        <p:txBody>
          <a:bodyPr/>
          <a:lstStyle/>
          <a:p>
            <a:pPr>
              <a:defRPr/>
            </a:pPr>
            <a:fld id="{437A53D6-CFD5-485D-A1E8-57C7338961C7}" type="slidenum">
              <a:rPr lang="en-US" altLang="en-US" smtClean="0"/>
              <a:pPr>
                <a:defRPr/>
              </a:pPr>
              <a:t>27</a:t>
            </a:fld>
            <a:endParaRPr lang="en-US" altLang="en-US" dirty="0"/>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005317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endParaRPr lang="en-US" dirty="0"/>
          </a:p>
          <a:p>
            <a:endParaRPr lang="en-US" dirty="0"/>
          </a:p>
        </p:txBody>
      </p:sp>
      <p:sp>
        <p:nvSpPr>
          <p:cNvPr id="2" name="Title 1"/>
          <p:cNvSpPr>
            <a:spLocks noGrp="1"/>
          </p:cNvSpPr>
          <p:nvPr>
            <p:ph type="title"/>
          </p:nvPr>
        </p:nvSpPr>
        <p:spPr/>
        <p:txBody>
          <a:bodyPr>
            <a:normAutofit fontScale="90000"/>
          </a:bodyPr>
          <a:lstStyle/>
          <a:p>
            <a:r>
              <a:rPr lang="en-US" dirty="0"/>
              <a:t>THANK YOU! </a:t>
            </a:r>
            <a:br>
              <a:rPr lang="en-US" dirty="0"/>
            </a:br>
            <a:r>
              <a:rPr lang="en-US" dirty="0"/>
              <a:t>(OPEN DISCUSSION)</a:t>
            </a:r>
          </a:p>
        </p:txBody>
      </p:sp>
      <p:sp>
        <p:nvSpPr>
          <p:cNvPr id="4" name="Footer Placeholder 3"/>
          <p:cNvSpPr>
            <a:spLocks noGrp="1"/>
          </p:cNvSpPr>
          <p:nvPr>
            <p:ph type="ftr" sz="quarter" idx="11"/>
          </p:nvPr>
        </p:nvSpPr>
        <p:spPr>
          <a:xfrm>
            <a:off x="5536278" y="6356350"/>
            <a:ext cx="2895600" cy="365125"/>
          </a:xfrm>
        </p:spPr>
        <p:txBody>
          <a:bodyPr/>
          <a:lstStyle/>
          <a:p>
            <a:pPr>
              <a:defRPr/>
            </a:pPr>
            <a:r>
              <a:rPr lang="en-US" altLang="en-US" dirty="0"/>
              <a:t>Corporate Counsel Women of Color </a:t>
            </a:r>
          </a:p>
          <a:p>
            <a:pPr>
              <a:defRPr/>
            </a:pPr>
            <a:r>
              <a:rPr lang="en-US" altLang="en-US" dirty="0"/>
              <a:t>13</a:t>
            </a:r>
            <a:r>
              <a:rPr lang="en-US" altLang="en-US" baseline="30000" dirty="0"/>
              <a:t>th</a:t>
            </a:r>
            <a:r>
              <a:rPr lang="en-US" altLang="en-US" dirty="0"/>
              <a:t> Annual Career Strategies Conference </a:t>
            </a:r>
          </a:p>
        </p:txBody>
      </p:sp>
      <p:pic>
        <p:nvPicPr>
          <p:cNvPr id="1026" name="Picture 2" descr="C:\Users\esmith.PEREZMORRIS\AppData\Local\Microsoft\Windows\INetCache\IE\W9WLP7PT\conversation-chat-IS-peop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44290"/>
            <a:ext cx="5253228" cy="349596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8279478" y="6356350"/>
            <a:ext cx="533400" cy="365125"/>
          </a:xfrm>
        </p:spPr>
        <p:txBody>
          <a:bodyPr/>
          <a:lstStyle/>
          <a:p>
            <a:pPr>
              <a:defRPr/>
            </a:pPr>
            <a:fld id="{437A53D6-CFD5-485D-A1E8-57C7338961C7}" type="slidenum">
              <a:rPr lang="en-US" altLang="en-US" smtClean="0"/>
              <a:pPr>
                <a:defRPr/>
              </a:pPr>
              <a:t>28</a:t>
            </a:fld>
            <a:endParaRPr lang="en-US" altLang="en-US" dirty="0"/>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37355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09800"/>
            <a:ext cx="8077200" cy="1981200"/>
          </a:xfrm>
        </p:spPr>
        <p:txBody>
          <a:bodyPr/>
          <a:lstStyle/>
          <a:p>
            <a:pPr algn="ctr">
              <a:lnSpc>
                <a:spcPct val="100000"/>
              </a:lnSpc>
              <a:defRPr/>
            </a:pPr>
            <a:r>
              <a:rPr lang="en-US" sz="3600" b="1" dirty="0"/>
              <a:t>Mr. President:  Are We Regulating or Deregulating? The Logistics Industry Wants to Know!</a:t>
            </a:r>
          </a:p>
        </p:txBody>
      </p:sp>
      <p:sp>
        <p:nvSpPr>
          <p:cNvPr id="9219" name="Subtitle 2"/>
          <p:cNvSpPr>
            <a:spLocks noGrp="1"/>
          </p:cNvSpPr>
          <p:nvPr>
            <p:ph type="subTitle" idx="1"/>
          </p:nvPr>
        </p:nvSpPr>
        <p:spPr>
          <a:xfrm>
            <a:off x="457200" y="4343400"/>
            <a:ext cx="4916130" cy="990600"/>
          </a:xfrm>
        </p:spPr>
        <p:txBody>
          <a:bodyPr/>
          <a:lstStyle/>
          <a:p>
            <a:pPr algn="l"/>
            <a:r>
              <a:rPr lang="en-US" altLang="en-US" sz="2000" dirty="0">
                <a:latin typeface="Candara" panose="020E0502030303020204" pitchFamily="34" charset="0"/>
              </a:rPr>
              <a:t>Presented by Evelyn Smith,</a:t>
            </a:r>
          </a:p>
          <a:p>
            <a:pPr algn="l"/>
            <a:r>
              <a:rPr lang="en-US" altLang="en-US" sz="2000" dirty="0">
                <a:latin typeface="Candara" panose="020E0502030303020204" pitchFamily="34" charset="0"/>
              </a:rPr>
              <a:t>Perez &amp; Morris, LLC </a:t>
            </a:r>
          </a:p>
          <a:p>
            <a:endParaRPr lang="en-US" altLang="en-US" sz="2000" dirty="0">
              <a:latin typeface="HelveticaNeue LT 67 MdCn" pitchFamily="2" charset="0"/>
            </a:endParaRPr>
          </a:p>
          <a:p>
            <a:endParaRPr lang="en-US" altLang="en-US" sz="2000" dirty="0">
              <a:latin typeface="HelveticaNeue LT 67 MdCn" pitchFamily="2" charset="0"/>
            </a:endParaRPr>
          </a:p>
          <a:p>
            <a:endParaRPr lang="en-US" altLang="en-US" sz="2000" dirty="0">
              <a:latin typeface="HelveticaNeue LT 67 MdCn" pitchFamily="2" charset="0"/>
            </a:endParaRPr>
          </a:p>
        </p:txBody>
      </p:sp>
      <p:sp>
        <p:nvSpPr>
          <p:cNvPr id="9220" name="TextBox 3"/>
          <p:cNvSpPr txBox="1">
            <a:spLocks noChangeArrowheads="1"/>
          </p:cNvSpPr>
          <p:nvPr/>
        </p:nvSpPr>
        <p:spPr bwMode="auto">
          <a:xfrm>
            <a:off x="1409700" y="5410200"/>
            <a:ext cx="6515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latin typeface="+mj-lt"/>
              </a:rPr>
              <a:t>September 2017</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642366"/>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8322" t="32965" r="9178" b="34069"/>
          <a:stretch/>
        </p:blipFill>
        <p:spPr bwMode="auto">
          <a:xfrm>
            <a:off x="433137" y="578518"/>
            <a:ext cx="1933074" cy="64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6256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37A53D6-CFD5-485D-A1E8-57C7338961C7}" type="slidenum">
              <a:rPr lang="en-US" altLang="en-US" smtClean="0"/>
              <a:pPr>
                <a:defRPr/>
              </a:pPr>
              <a:t>3</a:t>
            </a:fld>
            <a:endParaRPr lang="en-US" altLang="en-US" dirty="0"/>
          </a:p>
        </p:txBody>
      </p:sp>
      <p:sp>
        <p:nvSpPr>
          <p:cNvPr id="2" name="Content Placeholder 1"/>
          <p:cNvSpPr>
            <a:spLocks noGrp="1"/>
          </p:cNvSpPr>
          <p:nvPr>
            <p:ph idx="1"/>
          </p:nvPr>
        </p:nvSpPr>
        <p:spPr>
          <a:xfrm>
            <a:off x="457200" y="1828800"/>
            <a:ext cx="8229600" cy="4602163"/>
          </a:xfrm>
        </p:spPr>
        <p:txBody>
          <a:bodyPr>
            <a:normAutofit/>
          </a:bodyPr>
          <a:lstStyle/>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r>
              <a:rPr lang="en-US" sz="2400" dirty="0">
                <a:solidFill>
                  <a:schemeClr val="tx2"/>
                </a:solidFill>
                <a:latin typeface="+mn-lt"/>
              </a:rPr>
              <a:t>Entitled </a:t>
            </a:r>
            <a:r>
              <a:rPr lang="en-US" sz="2400" i="1" dirty="0">
                <a:solidFill>
                  <a:schemeClr val="tx2"/>
                </a:solidFill>
                <a:latin typeface="+mn-lt"/>
              </a:rPr>
              <a:t>“Reducing Regulation and Controlling Regulatory Costs” </a:t>
            </a:r>
          </a:p>
          <a:p>
            <a:pPr marL="927418" lvl="1" indent="-274320">
              <a:buClr>
                <a:schemeClr val="accent1"/>
              </a:buClr>
              <a:buFont typeface="Symbol" pitchFamily="18" charset="2"/>
              <a:buChar char=""/>
            </a:pPr>
            <a:r>
              <a:rPr lang="en-US" dirty="0">
                <a:solidFill>
                  <a:schemeClr val="tx2"/>
                </a:solidFill>
                <a:latin typeface="+mn-lt"/>
              </a:rPr>
              <a:t>For every new proposal of a federal regulation, two existing regulations must be eliminated.  </a:t>
            </a:r>
          </a:p>
          <a:p>
            <a:pPr marL="927418" lvl="1" indent="-274320">
              <a:buClr>
                <a:schemeClr val="accent1"/>
              </a:buClr>
              <a:buFont typeface="Symbol" pitchFamily="18" charset="2"/>
              <a:buChar char=""/>
            </a:pPr>
            <a:r>
              <a:rPr lang="en-US" dirty="0">
                <a:solidFill>
                  <a:schemeClr val="tx2"/>
                </a:solidFill>
                <a:latin typeface="+mn-lt"/>
              </a:rPr>
              <a:t>The EO blocks or forces the repeal of regulations </a:t>
            </a:r>
          </a:p>
          <a:p>
            <a:pPr marL="927418" lvl="1" indent="-274320">
              <a:buClr>
                <a:schemeClr val="accent1"/>
              </a:buClr>
              <a:buFont typeface="Symbol" pitchFamily="18" charset="2"/>
              <a:buChar char=""/>
            </a:pPr>
            <a:r>
              <a:rPr lang="en-US" dirty="0">
                <a:solidFill>
                  <a:schemeClr val="tx2"/>
                </a:solidFill>
                <a:latin typeface="+mn-lt"/>
              </a:rPr>
              <a:t>Directs that the “total incremental cost of all new regulations, including repealed regulations be finalized this year (i.e., 2017) shall be no greater than zero, unless otherwise required by law or consistent with advice provided by the Director of the [Office of Management and Budget].  EO 13711, Sec. 2(b)</a:t>
            </a:r>
          </a:p>
        </p:txBody>
      </p:sp>
      <p:sp>
        <p:nvSpPr>
          <p:cNvPr id="3" name="Title 2"/>
          <p:cNvSpPr>
            <a:spLocks noGrp="1"/>
          </p:cNvSpPr>
          <p:nvPr>
            <p:ph type="title"/>
          </p:nvPr>
        </p:nvSpPr>
        <p:spPr/>
        <p:txBody>
          <a:bodyPr>
            <a:normAutofit/>
          </a:bodyPr>
          <a:lstStyle/>
          <a:p>
            <a:pPr algn="ctr"/>
            <a:r>
              <a:rPr lang="en-US" sz="3200" b="1" dirty="0">
                <a:solidFill>
                  <a:schemeClr val="bg1">
                    <a:lumMod val="95000"/>
                  </a:schemeClr>
                </a:solidFill>
                <a:latin typeface="Candara" panose="020E0502030303020204" pitchFamily="34" charset="0"/>
              </a:rPr>
              <a:t>Executive Order 13771, 1/30/17</a:t>
            </a:r>
          </a:p>
        </p:txBody>
      </p:sp>
      <p:sp>
        <p:nvSpPr>
          <p:cNvPr id="4"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 </a:t>
            </a:r>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52374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37A53D6-CFD5-485D-A1E8-57C7338961C7}" type="slidenum">
              <a:rPr lang="en-US" altLang="en-US" smtClean="0"/>
              <a:pPr>
                <a:defRPr/>
              </a:pPr>
              <a:t>4</a:t>
            </a:fld>
            <a:endParaRPr lang="en-US" altLang="en-US" dirty="0"/>
          </a:p>
        </p:txBody>
      </p:sp>
      <p:sp>
        <p:nvSpPr>
          <p:cNvPr id="2" name="Content Placeholder 1"/>
          <p:cNvSpPr>
            <a:spLocks noGrp="1"/>
          </p:cNvSpPr>
          <p:nvPr>
            <p:ph idx="1"/>
          </p:nvPr>
        </p:nvSpPr>
        <p:spPr>
          <a:xfrm>
            <a:off x="457200" y="1828800"/>
            <a:ext cx="8229600" cy="4602163"/>
          </a:xfrm>
        </p:spPr>
        <p:txBody>
          <a:bodyPr>
            <a:normAutofit/>
          </a:bodyPr>
          <a:lstStyle/>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r>
              <a:rPr lang="en-US" sz="2400" dirty="0">
                <a:solidFill>
                  <a:schemeClr val="tx2"/>
                </a:solidFill>
                <a:latin typeface="+mn-lt"/>
              </a:rPr>
              <a:t>“Interim Guidance Implementing Section 2 of the Executive Order” February 2, 2017</a:t>
            </a:r>
          </a:p>
          <a:p>
            <a:pPr marL="525780" indent="-274320">
              <a:buClr>
                <a:schemeClr val="accent1"/>
              </a:buClr>
              <a:buFont typeface="Symbol" pitchFamily="18" charset="2"/>
              <a:buChar char=""/>
            </a:pPr>
            <a:r>
              <a:rPr lang="en-US" sz="2400" dirty="0">
                <a:solidFill>
                  <a:schemeClr val="tx2"/>
                </a:solidFill>
                <a:latin typeface="+mn-lt"/>
              </a:rPr>
              <a:t>“Guidance Implementing Executive Order 13771” April 5, 2017</a:t>
            </a:r>
            <a:endParaRPr lang="en-US" dirty="0">
              <a:solidFill>
                <a:schemeClr val="tx2"/>
              </a:solidFill>
              <a:latin typeface="+mn-lt"/>
            </a:endParaRPr>
          </a:p>
        </p:txBody>
      </p:sp>
      <p:sp>
        <p:nvSpPr>
          <p:cNvPr id="3" name="Title 2"/>
          <p:cNvSpPr>
            <a:spLocks noGrp="1"/>
          </p:cNvSpPr>
          <p:nvPr>
            <p:ph type="title"/>
          </p:nvPr>
        </p:nvSpPr>
        <p:spPr/>
        <p:txBody>
          <a:bodyPr>
            <a:normAutofit/>
          </a:bodyPr>
          <a:lstStyle/>
          <a:p>
            <a:pPr algn="ctr"/>
            <a:r>
              <a:rPr lang="en-US" sz="3200" b="1" dirty="0">
                <a:solidFill>
                  <a:schemeClr val="bg1">
                    <a:lumMod val="95000"/>
                  </a:schemeClr>
                </a:solidFill>
                <a:latin typeface="Candara" panose="020E0502030303020204" pitchFamily="34" charset="0"/>
              </a:rPr>
              <a:t>Office of Management and Budget’s Guidance</a:t>
            </a:r>
          </a:p>
        </p:txBody>
      </p:sp>
      <p:sp>
        <p:nvSpPr>
          <p:cNvPr id="4"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 </a:t>
            </a:r>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98893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37A53D6-CFD5-485D-A1E8-57C7338961C7}" type="slidenum">
              <a:rPr lang="en-US" altLang="en-US" smtClean="0"/>
              <a:pPr>
                <a:defRPr/>
              </a:pPr>
              <a:t>5</a:t>
            </a:fld>
            <a:endParaRPr lang="en-US" alt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05000" y="1752600"/>
            <a:ext cx="5382491" cy="460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a:bodyPr>
          <a:lstStyle/>
          <a:p>
            <a:pPr algn="ctr"/>
            <a:r>
              <a:rPr lang="en-US" sz="3200" b="1" dirty="0">
                <a:solidFill>
                  <a:schemeClr val="bg1">
                    <a:lumMod val="95000"/>
                  </a:schemeClr>
                </a:solidFill>
                <a:latin typeface="Candara" panose="020E0502030303020204" pitchFamily="34" charset="0"/>
              </a:rPr>
              <a:t>Deregulation Task Force?? (EO 13777, 2/24/17)</a:t>
            </a:r>
          </a:p>
        </p:txBody>
      </p:sp>
      <p:sp>
        <p:nvSpPr>
          <p:cNvPr id="6"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 </a:t>
            </a:r>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89745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37A53D6-CFD5-485D-A1E8-57C7338961C7}" type="slidenum">
              <a:rPr lang="en-US" altLang="en-US" smtClean="0"/>
              <a:pPr>
                <a:defRPr/>
              </a:pPr>
              <a:t>6</a:t>
            </a:fld>
            <a:endParaRPr lang="en-US" altLang="en-US" dirty="0"/>
          </a:p>
        </p:txBody>
      </p:sp>
      <p:sp>
        <p:nvSpPr>
          <p:cNvPr id="3" name="Title 2"/>
          <p:cNvSpPr>
            <a:spLocks noGrp="1"/>
          </p:cNvSpPr>
          <p:nvPr>
            <p:ph type="title"/>
          </p:nvPr>
        </p:nvSpPr>
        <p:spPr/>
        <p:txBody>
          <a:bodyPr>
            <a:normAutofit/>
          </a:bodyPr>
          <a:lstStyle/>
          <a:p>
            <a:pPr algn="ctr"/>
            <a:r>
              <a:rPr lang="en-US" sz="3200" b="1" dirty="0">
                <a:solidFill>
                  <a:schemeClr val="bg1">
                    <a:lumMod val="95000"/>
                  </a:schemeClr>
                </a:solidFill>
                <a:latin typeface="Candara" panose="020E0502030303020204" pitchFamily="34" charset="0"/>
              </a:rPr>
              <a:t>Abuse of Power? </a:t>
            </a:r>
          </a:p>
        </p:txBody>
      </p:sp>
      <p:sp>
        <p:nvSpPr>
          <p:cNvPr id="6"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 </a:t>
            </a:r>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r>
              <a:rPr lang="en-US" sz="2400" dirty="0">
                <a:solidFill>
                  <a:schemeClr val="tx2"/>
                </a:solidFill>
                <a:latin typeface="+mn-lt"/>
              </a:rPr>
              <a:t>Complaint for Declaratory and Injunctive Relief</a:t>
            </a:r>
          </a:p>
          <a:p>
            <a:pPr marL="525780" indent="-274320">
              <a:buClr>
                <a:schemeClr val="accent1"/>
              </a:buClr>
              <a:buFont typeface="Symbol" pitchFamily="18" charset="2"/>
              <a:buChar char=""/>
            </a:pPr>
            <a:r>
              <a:rPr lang="en-US" sz="2400" u="sng" dirty="0">
                <a:solidFill>
                  <a:schemeClr val="tx2"/>
                </a:solidFill>
                <a:latin typeface="+mn-lt"/>
              </a:rPr>
              <a:t>Public Citizen v. Trump</a:t>
            </a:r>
            <a:r>
              <a:rPr lang="en-US" sz="2400" dirty="0">
                <a:solidFill>
                  <a:schemeClr val="tx2"/>
                </a:solidFill>
                <a:latin typeface="+mn-lt"/>
              </a:rPr>
              <a:t>, No 1:17-cv-00253  (D.D.C. February 18, 20176)</a:t>
            </a:r>
          </a:p>
          <a:p>
            <a:pPr marL="927418" lvl="1" indent="-274320">
              <a:buClr>
                <a:schemeClr val="accent1"/>
              </a:buClr>
              <a:buFont typeface="Symbol" pitchFamily="18" charset="2"/>
              <a:buChar char=""/>
            </a:pPr>
            <a:r>
              <a:rPr lang="en-US" dirty="0">
                <a:solidFill>
                  <a:schemeClr val="tx2"/>
                </a:solidFill>
                <a:latin typeface="+mn-lt"/>
              </a:rPr>
              <a:t>EO Exceeds the President’s authority in violation of the “Take Care” Clause of the U.S. Constitution (separation of powers)</a:t>
            </a:r>
          </a:p>
          <a:p>
            <a:pPr marL="927418" lvl="1" indent="-274320">
              <a:buClr>
                <a:schemeClr val="accent1"/>
              </a:buClr>
              <a:buFont typeface="Symbol" pitchFamily="18" charset="2"/>
              <a:buChar char=""/>
            </a:pPr>
            <a:r>
              <a:rPr lang="en-US" dirty="0">
                <a:solidFill>
                  <a:schemeClr val="tx2"/>
                </a:solidFill>
                <a:latin typeface="+mn-lt"/>
              </a:rPr>
              <a:t>Arbitrary and Capricious</a:t>
            </a:r>
          </a:p>
          <a:p>
            <a:pPr marL="927418" lvl="1" indent="-274320">
              <a:buClr>
                <a:schemeClr val="accent1"/>
              </a:buClr>
              <a:buFont typeface="Symbol" pitchFamily="18" charset="2"/>
              <a:buChar char=""/>
            </a:pPr>
            <a:r>
              <a:rPr lang="en-US" dirty="0">
                <a:solidFill>
                  <a:schemeClr val="tx2"/>
                </a:solidFill>
                <a:latin typeface="+mn-lt"/>
              </a:rPr>
              <a:t>OMB Guidance  is “ultra vires”  </a:t>
            </a:r>
          </a:p>
          <a:p>
            <a:pPr marL="0" indent="0">
              <a:buNone/>
            </a:pPr>
            <a:endParaRPr lang="en-US" u="sng" dirty="0"/>
          </a:p>
        </p:txBody>
      </p:sp>
    </p:spTree>
    <p:extLst>
      <p:ext uri="{BB962C8B-B14F-4D97-AF65-F5344CB8AC3E}">
        <p14:creationId xmlns:p14="http://schemas.microsoft.com/office/powerpoint/2010/main" val="235431770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37A53D6-CFD5-485D-A1E8-57C7338961C7}" type="slidenum">
              <a:rPr lang="en-US" altLang="en-US" smtClean="0"/>
              <a:pPr>
                <a:defRPr/>
              </a:pPr>
              <a:t>7</a:t>
            </a:fld>
            <a:endParaRPr lang="en-US" altLang="en-US" dirty="0"/>
          </a:p>
        </p:txBody>
      </p:sp>
      <p:sp>
        <p:nvSpPr>
          <p:cNvPr id="2" name="Content Placeholder 1"/>
          <p:cNvSpPr>
            <a:spLocks noGrp="1"/>
          </p:cNvSpPr>
          <p:nvPr>
            <p:ph idx="1"/>
          </p:nvPr>
        </p:nvSpPr>
        <p:spPr/>
        <p:txBody>
          <a:bodyPr>
            <a:normAutofit/>
          </a:bodyPr>
          <a:lstStyle/>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r>
              <a:rPr lang="en-US" sz="2400" dirty="0">
                <a:solidFill>
                  <a:schemeClr val="tx2"/>
                </a:solidFill>
                <a:latin typeface="+mn-lt"/>
              </a:rPr>
              <a:t>Commercial Driver’s License Drug and Alcohol Clearinghouse (Final Rule issued December 5, 2016)</a:t>
            </a:r>
          </a:p>
          <a:p>
            <a:pPr marL="927418" lvl="1" indent="-274320">
              <a:buClr>
                <a:schemeClr val="accent1"/>
              </a:buClr>
              <a:buFont typeface="Symbol" pitchFamily="18" charset="2"/>
              <a:buChar char=""/>
            </a:pPr>
            <a:r>
              <a:rPr lang="en-US" dirty="0">
                <a:solidFill>
                  <a:schemeClr val="tx2"/>
                </a:solidFill>
                <a:latin typeface="+mn-lt"/>
              </a:rPr>
              <a:t>COMPLIANCE DATE: JANUARY 6, 2020</a:t>
            </a:r>
          </a:p>
          <a:p>
            <a:pPr marL="525780" indent="-274320">
              <a:buClr>
                <a:schemeClr val="accent1"/>
              </a:buClr>
              <a:buFont typeface="Symbol" pitchFamily="18" charset="2"/>
              <a:buChar char=""/>
            </a:pPr>
            <a:r>
              <a:rPr lang="en-US" sz="2400" dirty="0">
                <a:solidFill>
                  <a:schemeClr val="tx2"/>
                </a:solidFill>
                <a:latin typeface="+mn-lt"/>
              </a:rPr>
              <a:t>Electronic Logging Device Requirements (Final Rule issued December 16, 2016)</a:t>
            </a:r>
          </a:p>
          <a:p>
            <a:pPr marL="927418" lvl="1" indent="-274320">
              <a:buClr>
                <a:schemeClr val="accent1"/>
              </a:buClr>
              <a:buFont typeface="Symbol" pitchFamily="18" charset="2"/>
              <a:buChar char=""/>
            </a:pPr>
            <a:r>
              <a:rPr lang="en-US" dirty="0">
                <a:solidFill>
                  <a:schemeClr val="tx2"/>
                </a:solidFill>
                <a:latin typeface="+mn-lt"/>
              </a:rPr>
              <a:t>COMPLIANCE DATE: DECEMBER 2017</a:t>
            </a:r>
          </a:p>
          <a:p>
            <a:pPr marL="251460" indent="0">
              <a:buClr>
                <a:schemeClr val="accent1"/>
              </a:buClr>
              <a:buNone/>
            </a:pPr>
            <a:endParaRPr lang="en-US" dirty="0">
              <a:solidFill>
                <a:schemeClr val="tx2"/>
              </a:solidFill>
              <a:latin typeface="+mn-lt"/>
            </a:endParaRPr>
          </a:p>
        </p:txBody>
      </p:sp>
      <p:sp>
        <p:nvSpPr>
          <p:cNvPr id="3" name="Title 2"/>
          <p:cNvSpPr>
            <a:spLocks noGrp="1"/>
          </p:cNvSpPr>
          <p:nvPr>
            <p:ph type="title"/>
          </p:nvPr>
        </p:nvSpPr>
        <p:spPr/>
        <p:txBody>
          <a:bodyPr>
            <a:noAutofit/>
          </a:bodyPr>
          <a:lstStyle/>
          <a:p>
            <a:pPr algn="ctr"/>
            <a:r>
              <a:rPr lang="en-US" sz="3200" b="1" dirty="0">
                <a:solidFill>
                  <a:schemeClr val="bg1">
                    <a:lumMod val="95000"/>
                  </a:schemeClr>
                </a:solidFill>
                <a:latin typeface="Candara" panose="020E0502030303020204" pitchFamily="34" charset="0"/>
              </a:rPr>
              <a:t>Transportation Industry’s </a:t>
            </a:r>
            <a:br>
              <a:rPr lang="en-US" sz="3200" b="1" dirty="0">
                <a:solidFill>
                  <a:schemeClr val="bg1">
                    <a:lumMod val="95000"/>
                  </a:schemeClr>
                </a:solidFill>
                <a:latin typeface="Candara" panose="020E0502030303020204" pitchFamily="34" charset="0"/>
              </a:rPr>
            </a:br>
            <a:r>
              <a:rPr lang="en-US" sz="3200" b="1" dirty="0">
                <a:solidFill>
                  <a:schemeClr val="bg1">
                    <a:lumMod val="95000"/>
                  </a:schemeClr>
                </a:solidFill>
                <a:latin typeface="Candara" panose="020E0502030303020204" pitchFamily="34" charset="0"/>
              </a:rPr>
              <a:t>Pending Regulations  (a/k/a “Midnight Rules”)</a:t>
            </a:r>
          </a:p>
        </p:txBody>
      </p:sp>
      <p:sp>
        <p:nvSpPr>
          <p:cNvPr id="6"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 </a:t>
            </a:r>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969358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37A53D6-CFD5-485D-A1E8-57C7338961C7}" type="slidenum">
              <a:rPr lang="en-US" altLang="en-US" smtClean="0"/>
              <a:pPr>
                <a:defRPr/>
              </a:pPr>
              <a:t>8</a:t>
            </a:fld>
            <a:endParaRPr lang="en-US" altLang="en-US" dirty="0"/>
          </a:p>
        </p:txBody>
      </p:sp>
      <p:sp>
        <p:nvSpPr>
          <p:cNvPr id="2" name="Content Placeholder 1"/>
          <p:cNvSpPr>
            <a:spLocks noGrp="1"/>
          </p:cNvSpPr>
          <p:nvPr>
            <p:ph idx="1"/>
          </p:nvPr>
        </p:nvSpPr>
        <p:spPr/>
        <p:txBody>
          <a:bodyPr>
            <a:normAutofit/>
          </a:bodyPr>
          <a:lstStyle/>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endParaRPr lang="en-US" sz="2400" dirty="0">
              <a:solidFill>
                <a:schemeClr val="tx2"/>
              </a:solidFill>
              <a:latin typeface="+mn-lt"/>
            </a:endParaRPr>
          </a:p>
          <a:p>
            <a:pPr marL="525780" indent="-274320">
              <a:buClr>
                <a:schemeClr val="accent1"/>
              </a:buClr>
              <a:buFont typeface="Symbol" pitchFamily="18" charset="2"/>
              <a:buChar char=""/>
            </a:pPr>
            <a:r>
              <a:rPr lang="en-US" sz="2400" dirty="0">
                <a:solidFill>
                  <a:schemeClr val="tx2"/>
                </a:solidFill>
                <a:latin typeface="+mn-lt"/>
              </a:rPr>
              <a:t>U.S. Transportation Secretary Elaine L. Chao has directed the [Task Force] to consider ways to accomplish DOT’s primary safety objectives in less burdensome ways and to further review “midnight rules” that were issued at the end of the last Administration. </a:t>
            </a:r>
          </a:p>
        </p:txBody>
      </p:sp>
      <p:sp>
        <p:nvSpPr>
          <p:cNvPr id="3" name="Title 2"/>
          <p:cNvSpPr>
            <a:spLocks noGrp="1"/>
          </p:cNvSpPr>
          <p:nvPr>
            <p:ph type="title"/>
          </p:nvPr>
        </p:nvSpPr>
        <p:spPr/>
        <p:txBody>
          <a:bodyPr>
            <a:noAutofit/>
          </a:bodyPr>
          <a:lstStyle/>
          <a:p>
            <a:pPr algn="ctr"/>
            <a:r>
              <a:rPr lang="en-US" sz="3200" b="1" dirty="0">
                <a:solidFill>
                  <a:schemeClr val="bg1">
                    <a:lumMod val="95000"/>
                  </a:schemeClr>
                </a:solidFill>
                <a:latin typeface="Candara" panose="020E0502030303020204" pitchFamily="34" charset="0"/>
              </a:rPr>
              <a:t>Transportation Industry’s </a:t>
            </a:r>
            <a:br>
              <a:rPr lang="en-US" sz="3200" b="1" dirty="0">
                <a:solidFill>
                  <a:schemeClr val="bg1">
                    <a:lumMod val="95000"/>
                  </a:schemeClr>
                </a:solidFill>
                <a:latin typeface="Candara" panose="020E0502030303020204" pitchFamily="34" charset="0"/>
              </a:rPr>
            </a:br>
            <a:r>
              <a:rPr lang="en-US" sz="3200" b="1" dirty="0">
                <a:solidFill>
                  <a:schemeClr val="bg1">
                    <a:lumMod val="95000"/>
                  </a:schemeClr>
                </a:solidFill>
                <a:latin typeface="Candara" panose="020E0502030303020204" pitchFamily="34" charset="0"/>
              </a:rPr>
              <a:t>Pending Regulations  </a:t>
            </a:r>
          </a:p>
        </p:txBody>
      </p:sp>
      <p:sp>
        <p:nvSpPr>
          <p:cNvPr id="6" name="Footer Placeholder 3"/>
          <p:cNvSpPr>
            <a:spLocks noGrp="1"/>
          </p:cNvSpPr>
          <p:nvPr>
            <p:ph type="ftr" sz="quarter" idx="11"/>
          </p:nvPr>
        </p:nvSpPr>
        <p:spPr/>
        <p:txBody>
          <a:bodyPr/>
          <a:lstStyle/>
          <a:p>
            <a:pPr algn="l">
              <a:defRPr/>
            </a:pPr>
            <a:r>
              <a:rPr lang="en-US" altLang="en-US" sz="1000" dirty="0"/>
              <a:t>Corporate Counsel Women of Color </a:t>
            </a:r>
          </a:p>
          <a:p>
            <a:pPr algn="l">
              <a:defRPr/>
            </a:pPr>
            <a:r>
              <a:rPr lang="en-US" altLang="en-US" sz="1000" dirty="0"/>
              <a:t>13</a:t>
            </a:r>
            <a:r>
              <a:rPr lang="en-US" altLang="en-US" sz="1000" baseline="30000" dirty="0"/>
              <a:t>th</a:t>
            </a:r>
            <a:r>
              <a:rPr lang="en-US" altLang="en-US" sz="1000" dirty="0"/>
              <a:t> Annual Career Strategies Conference </a:t>
            </a:r>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322" t="32965" r="9178" b="34069"/>
          <a:stretch/>
        </p:blipFill>
        <p:spPr bwMode="auto">
          <a:xfrm>
            <a:off x="0" y="6458652"/>
            <a:ext cx="1066800" cy="3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34340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752148"/>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3ATcJdMFHEac6TYAVx13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ATcJdMFHEac6TYAVx13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ATcJdMFHEac6TYAVx13w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ATcJdMFHEac6TYAVx13wQ"/>
</p:tagLst>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Blank">
  <a:themeElements>
    <a:clrScheme name="MoFo Colors">
      <a:dk1>
        <a:sysClr val="windowText" lastClr="000000"/>
      </a:dk1>
      <a:lt1>
        <a:srgbClr val="FFFFFF"/>
      </a:lt1>
      <a:dk2>
        <a:srgbClr val="034193"/>
      </a:dk2>
      <a:lt2>
        <a:srgbClr val="E7EDF1"/>
      </a:lt2>
      <a:accent1>
        <a:srgbClr val="034193"/>
      </a:accent1>
      <a:accent2>
        <a:srgbClr val="0084A9"/>
      </a:accent2>
      <a:accent3>
        <a:srgbClr val="8DC63F"/>
      </a:accent3>
      <a:accent4>
        <a:srgbClr val="F57E25"/>
      </a:accent4>
      <a:accent5>
        <a:srgbClr val="B2B2B2"/>
      </a:accent5>
      <a:accent6>
        <a:srgbClr val="0D5EB6"/>
      </a:accent6>
      <a:hlink>
        <a:srgbClr val="034193"/>
      </a:hlink>
      <a:folHlink>
        <a:srgbClr val="7F7F7F"/>
      </a:folHlink>
    </a:clrScheme>
    <a:fontScheme name="MoFo Fonts">
      <a:majorFont>
        <a:latin typeface="HelveticaNeue LT 67 MdCn"/>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Template_English.potx" id="{1CF69FA9-BD2F-4FE9-94FA-B44283BC4399}" vid="{4CFAD6AD-2064-4C9B-9EE5-B2D8E43612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Template_English.potx" id="{1CF69FA9-BD2F-4FE9-94FA-B44283BC4399}" vid="{D8BA9324-E9F6-4D4A-B73C-589C150900D5}"/>
    </a:ext>
  </a:extLst>
</a:theme>
</file>

<file path=ppt/theme/theme3.xml><?xml version="1.0" encoding="utf-8"?>
<a:theme xmlns:a="http://schemas.openxmlformats.org/drawingml/2006/main" name="Wavefor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930</TotalTime>
  <Words>1548</Words>
  <Application>Microsoft Office PowerPoint</Application>
  <PresentationFormat>On-screen Show (4:3)</PresentationFormat>
  <Paragraphs>266</Paragraphs>
  <Slides>29</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Arial</vt:lpstr>
      <vt:lpstr>Calibri</vt:lpstr>
      <vt:lpstr>Calibri Light</vt:lpstr>
      <vt:lpstr>Candara</vt:lpstr>
      <vt:lpstr>Georgia</vt:lpstr>
      <vt:lpstr>HelveticaNeue LT 57 Cn</vt:lpstr>
      <vt:lpstr>HelveticaNeue LT 67 MdCn</vt:lpstr>
      <vt:lpstr>HelveticaNeue LT 97 BlackCn</vt:lpstr>
      <vt:lpstr>Symbol</vt:lpstr>
      <vt:lpstr>Blank</vt:lpstr>
      <vt:lpstr>Office Theme</vt:lpstr>
      <vt:lpstr>Waveform</vt:lpstr>
      <vt:lpstr>PLANES, TRAINS AND AUTOMOBILES: The New Administration’s Impact on the Supply Chain Industry</vt:lpstr>
      <vt:lpstr>                      AGENDA I. Regulatory Landscape,  Evelyn Smith  II. The Future of Transportation, Katie Thomson  III. Trade Policy, Heather Pinnock  </vt:lpstr>
      <vt:lpstr>Mr. President:  Are We Regulating or Deregulating? The Logistics Industry Wants to Know!</vt:lpstr>
      <vt:lpstr>Executive Order 13771, 1/30/17</vt:lpstr>
      <vt:lpstr>Office of Management and Budget’s Guidance</vt:lpstr>
      <vt:lpstr>Deregulation Task Force?? (EO 13777, 2/24/17)</vt:lpstr>
      <vt:lpstr>Abuse of Power? </vt:lpstr>
      <vt:lpstr>Transportation Industry’s  Pending Regulations  (a/k/a “Midnight Rules”)</vt:lpstr>
      <vt:lpstr>Transportation Industry’s  Pending Regulations  </vt:lpstr>
      <vt:lpstr>Increased Pressure or Welcomed Relief? </vt:lpstr>
      <vt:lpstr>Tips for In-House Counsel Facing  Regulatory Uncertainty</vt:lpstr>
      <vt:lpstr>WHAT DOES THE FUTURE HOLD FOR DRONES AND AUTONOMOUS TECHNOLOGIES?</vt:lpstr>
      <vt:lpstr>Statement of the Case:  The Present </vt:lpstr>
      <vt:lpstr>Statement of the Case:  The Future </vt:lpstr>
      <vt:lpstr>Technology Innovation in Transportation </vt:lpstr>
      <vt:lpstr>Potential Application in All Modes of Transportation</vt:lpstr>
      <vt:lpstr>Benefits</vt:lpstr>
      <vt:lpstr>Current State of Play:  Significant Challenges  </vt:lpstr>
      <vt:lpstr>Current State of Play:  Significant Challenges </vt:lpstr>
      <vt:lpstr>Current Administration:  What To Expect? </vt:lpstr>
      <vt:lpstr>The Federal-State Relationship:                  The Preemption Example   </vt:lpstr>
      <vt:lpstr>Impact of The Trump Administration Trade Policy on Global Supply Chains </vt:lpstr>
      <vt:lpstr>Trump Administration Trade Policy</vt:lpstr>
      <vt:lpstr>Companies Affected</vt:lpstr>
      <vt:lpstr>Trump Administration Options</vt:lpstr>
      <vt:lpstr>Where is Your Supply Chain?</vt:lpstr>
      <vt:lpstr>Due Diligence Considerations for International Supply Chains</vt:lpstr>
      <vt:lpstr>Key Takeaways</vt:lpstr>
      <vt:lpstr>THANK YOU!  (OPEN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the transportation sector</dc:title>
  <dc:creator>KBT1</dc:creator>
  <cp:lastModifiedBy>Laurie Robinson</cp:lastModifiedBy>
  <cp:revision>68</cp:revision>
  <cp:lastPrinted>2017-03-08T19:42:56Z</cp:lastPrinted>
  <dcterms:created xsi:type="dcterms:W3CDTF">2016-10-27T18:16:21Z</dcterms:created>
  <dcterms:modified xsi:type="dcterms:W3CDTF">2017-09-09T16:34:20Z</dcterms:modified>
</cp:coreProperties>
</file>