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6" r:id="rId6"/>
    <p:sldId id="277" r:id="rId7"/>
    <p:sldId id="265" r:id="rId8"/>
    <p:sldId id="275" r:id="rId9"/>
    <p:sldId id="278" r:id="rId10"/>
    <p:sldId id="283" r:id="rId11"/>
    <p:sldId id="290" r:id="rId12"/>
    <p:sldId id="279" r:id="rId13"/>
    <p:sldId id="280" r:id="rId14"/>
    <p:sldId id="281" r:id="rId15"/>
    <p:sldId id="286" r:id="rId16"/>
    <p:sldId id="282" r:id="rId17"/>
    <p:sldId id="284" r:id="rId18"/>
    <p:sldId id="285" r:id="rId19"/>
    <p:sldId id="287" r:id="rId20"/>
    <p:sldId id="288" r:id="rId21"/>
    <p:sldId id="289" r:id="rId22"/>
  </p:sldIdLst>
  <p:sldSz cx="12188825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1A1B85-D067-42A5-92B9-F1BCD39CFAD7}">
          <p14:sldIdLst>
            <p14:sldId id="256"/>
            <p14:sldId id="276"/>
            <p14:sldId id="277"/>
            <p14:sldId id="265"/>
            <p14:sldId id="275"/>
            <p14:sldId id="278"/>
            <p14:sldId id="283"/>
            <p14:sldId id="290"/>
            <p14:sldId id="279"/>
            <p14:sldId id="280"/>
            <p14:sldId id="281"/>
            <p14:sldId id="286"/>
            <p14:sldId id="282"/>
            <p14:sldId id="284"/>
            <p14:sldId id="285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86900" autoAdjust="0"/>
  </p:normalViewPr>
  <p:slideViewPr>
    <p:cSldViewPr showGuides="1">
      <p:cViewPr varScale="1">
        <p:scale>
          <a:sx n="63" d="100"/>
          <a:sy n="63" d="100"/>
        </p:scale>
        <p:origin x="930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8/29/2017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8/29/2017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8/29/2017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8/29/2017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8/29/2017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8/29/2017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8/29/2017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8/29/2017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8/29/2017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8/29/2017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8/29/2017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8/29/2017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</a:t>
            </a:r>
            <a:r>
              <a:rPr lang="en-US" sz="4000"/>
              <a:t>is </a:t>
            </a:r>
            <a:r>
              <a:rPr lang="en-US" sz="4000" dirty="0"/>
              <a:t>A</a:t>
            </a:r>
            <a:r>
              <a:rPr lang="en-US" sz="4000"/>
              <a:t>ll </a:t>
            </a:r>
            <a:r>
              <a:rPr lang="en-US" sz="4000" dirty="0"/>
              <a:t>the Fuss About? A Discussion About Natural Hair and Recent Case Law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810000"/>
            <a:ext cx="5029201" cy="9906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9600" dirty="0"/>
              <a:t>Corporate Counsel Women of Color</a:t>
            </a:r>
          </a:p>
          <a:p>
            <a:pPr algn="ctr"/>
            <a:r>
              <a:rPr lang="en-US" sz="9600" dirty="0"/>
              <a:t>NOLA 2017</a:t>
            </a:r>
          </a:p>
          <a:p>
            <a:pPr algn="ctr"/>
            <a:endParaRPr lang="en-US" sz="9600" dirty="0"/>
          </a:p>
          <a:p>
            <a:pPr algn="ctr"/>
            <a:endParaRPr lang="en-US" sz="9600" dirty="0"/>
          </a:p>
          <a:p>
            <a:pPr algn="ctr"/>
            <a:r>
              <a:rPr lang="en-US" sz="9600" dirty="0"/>
              <a:t>Presented By</a:t>
            </a:r>
          </a:p>
          <a:p>
            <a:pPr algn="ctr"/>
            <a:r>
              <a:rPr lang="en-US" sz="9600" dirty="0"/>
              <a:t>Tracy Sanders, Esq.</a:t>
            </a:r>
          </a:p>
          <a:p>
            <a:pPr algn="ctr"/>
            <a:endParaRPr lang="en-US" sz="9600" dirty="0"/>
          </a:p>
          <a:p>
            <a:pPr algn="ctr"/>
            <a:endParaRPr lang="en-US" sz="9600" dirty="0"/>
          </a:p>
          <a:p>
            <a:pPr algn="ctr"/>
            <a:r>
              <a:rPr lang="en-US" sz="9600" dirty="0"/>
              <a:t>September 27, 2017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EEOC: Federal Enforcement Agency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Equal Employment Opportunity Commission (EEOC) </a:t>
            </a:r>
            <a:r>
              <a:rPr lang="en-US" sz="2400" dirty="0"/>
              <a:t>-enforces federal laws that make it illegal to discriminate against a job applicant or an employee because of the person's race, color, religion, sex (including pregnancy, gender identity, and sexual orientation), national origin, age, and disability including genetic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CDFEH: State Enforcement Agency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California Department of Fair Employment and Housing (CDFEH) </a:t>
            </a:r>
            <a:r>
              <a:rPr lang="en-US" sz="2400" dirty="0"/>
              <a:t>– charged to protect the people of California from unlawful discrimination in employment, housing and public accommodations and from hate violence and human trafficking.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457200"/>
            <a:ext cx="8686801" cy="1066800"/>
          </a:xfrm>
        </p:spPr>
        <p:txBody>
          <a:bodyPr/>
          <a:lstStyle/>
          <a:p>
            <a:pPr algn="ctr"/>
            <a:r>
              <a:rPr lang="en-US" dirty="0"/>
              <a:t>Case Law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0012" y="1828800"/>
            <a:ext cx="4800600" cy="4267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813" y="1812235"/>
            <a:ext cx="4572000" cy="428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Case Example</a:t>
            </a:r>
            <a:r>
              <a:rPr lang="en-US" sz="2400" dirty="0"/>
              <a:t>: Refusal to hire as a driver offered a lower paid position/Beard</a:t>
            </a:r>
          </a:p>
          <a:p>
            <a:r>
              <a:rPr lang="en-US" sz="2400" dirty="0"/>
              <a:t>Muslim, Rastafarian, Christian Men (Beard/Long Hair/Dreadlocks) </a:t>
            </a:r>
            <a:r>
              <a:rPr lang="en-US" sz="2400" u="sng" dirty="0"/>
              <a:t>EEOC v. United Parcel Service, Inc</a:t>
            </a:r>
            <a:r>
              <a:rPr lang="en-US" sz="2400" dirty="0"/>
              <a:t>. (2004-2015) (According to the EEOC, “no one in this country should have to chose between a job and religious beliefs or practices.”)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Compare and Contrast</a:t>
            </a:r>
            <a:r>
              <a:rPr lang="en-US" sz="2400" dirty="0"/>
              <a:t>: Refusal to hire/African American Woman/Dreadlocks</a:t>
            </a:r>
            <a:endParaRPr lang="en-US" sz="2400" u="sng" dirty="0"/>
          </a:p>
          <a:p>
            <a:r>
              <a:rPr lang="en-US" sz="2400" u="sng" dirty="0"/>
              <a:t>EEOC v. Catastrophe</a:t>
            </a:r>
            <a:r>
              <a:rPr lang="en-US" sz="2400" dirty="0"/>
              <a:t> (2016) (According to the courts, dreadlocks/braided hairstyles are not immutable racial characteristics protected by Title VII.)</a:t>
            </a:r>
          </a:p>
        </p:txBody>
      </p:sp>
    </p:spTree>
    <p:extLst>
      <p:ext uri="{BB962C8B-B14F-4D97-AF65-F5344CB8AC3E}">
        <p14:creationId xmlns:p14="http://schemas.microsoft.com/office/powerpoint/2010/main" val="15215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 Best Practices to Eliminate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u="sng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12" y="1798983"/>
            <a:ext cx="7086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4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838200"/>
          </a:xfrm>
        </p:spPr>
        <p:txBody>
          <a:bodyPr/>
          <a:lstStyle/>
          <a:p>
            <a:pPr algn="ctr"/>
            <a:r>
              <a:rPr lang="en-US" dirty="0"/>
              <a:t>5 Best Practices to Eliminate Bias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Establish consistent, fair, and written dress and grooming codes.</a:t>
            </a:r>
          </a:p>
          <a:p>
            <a:endParaRPr lang="en-US" sz="2400" dirty="0"/>
          </a:p>
          <a:p>
            <a:r>
              <a:rPr lang="en-US" sz="2400" dirty="0"/>
              <a:t>Identify and mitigate legal issues by consulting an employment law attorney. </a:t>
            </a:r>
          </a:p>
          <a:p>
            <a:pPr marL="45720" indent="0">
              <a:buNone/>
            </a:pPr>
            <a:endParaRPr lang="en-US" sz="2400" dirty="0"/>
          </a:p>
          <a:p>
            <a:r>
              <a:rPr lang="en-US" sz="2400" dirty="0"/>
              <a:t>Provide exceptions or accommodations for religion if not undue hardship on employment.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838200"/>
          </a:xfrm>
        </p:spPr>
        <p:txBody>
          <a:bodyPr/>
          <a:lstStyle/>
          <a:p>
            <a:pPr algn="ctr"/>
            <a:r>
              <a:rPr lang="en-US" dirty="0"/>
              <a:t>5 Best Practices to Eliminate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Do not establish gender specific dress and grooming codes based on stereotypes.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EEOC ruled that gender identity is protected as sex under Title VII.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 &amp;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2400" dirty="0"/>
          </a:p>
          <a:p>
            <a:pPr marL="45720" indent="0" algn="ctr">
              <a:buNone/>
            </a:pPr>
            <a:r>
              <a:rPr lang="en-US" sz="2400" dirty="0"/>
              <a:t>Questions &amp; Answers </a:t>
            </a:r>
          </a:p>
          <a:p>
            <a:pPr marL="45720" indent="0" algn="ctr">
              <a:buNone/>
            </a:pPr>
            <a:endParaRPr lang="en-US" sz="2400" dirty="0"/>
          </a:p>
          <a:p>
            <a:pPr marL="45720" indent="0" algn="ctr">
              <a:buNone/>
            </a:pPr>
            <a:r>
              <a:rPr lang="en-US" sz="2400" dirty="0"/>
              <a:t>Giveaways</a:t>
            </a:r>
          </a:p>
          <a:p>
            <a:pPr marL="45720" indent="0" algn="ctr">
              <a:buNone/>
            </a:pPr>
            <a:endParaRPr lang="en-US" sz="2400" dirty="0"/>
          </a:p>
          <a:p>
            <a:pPr marL="45720" indent="0" algn="ctr">
              <a:buNone/>
            </a:pPr>
            <a:r>
              <a:rPr lang="en-US" sz="2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723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648200"/>
          </a:xfrm>
        </p:spPr>
        <p:txBody>
          <a:bodyPr/>
          <a:lstStyle/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2" y="1981200"/>
            <a:ext cx="5257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Thank You Corporate Counsel Women of Color NOLA 2017 for presenting What Is All the Fuss About: A Discussion About Natural Hair and Recent Case Law.</a:t>
            </a:r>
          </a:p>
          <a:p>
            <a:pPr marL="45720" indent="0">
              <a:buNone/>
            </a:pPr>
            <a:endParaRPr lang="en-US" sz="2400" dirty="0"/>
          </a:p>
          <a:p>
            <a:r>
              <a:rPr lang="en-US" sz="2400" dirty="0"/>
              <a:t>It is encouraging to see you all of you to have a discussion about this important topic.</a:t>
            </a:r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9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Bias in the Workplace</a:t>
            </a:r>
          </a:p>
          <a:p>
            <a:r>
              <a:rPr lang="en-US" sz="2400" dirty="0"/>
              <a:t>Dress and Grooming Codes in the Workplace</a:t>
            </a:r>
          </a:p>
          <a:p>
            <a:r>
              <a:rPr lang="en-US" sz="2400" dirty="0"/>
              <a:t>Natural Hair/Natural Hairstyle Rules</a:t>
            </a:r>
          </a:p>
          <a:p>
            <a:r>
              <a:rPr lang="en-US" sz="2400" dirty="0"/>
              <a:t>Strategies for Elimination of Bias</a:t>
            </a:r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Workplace Goals: Happy and Productive!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56" y="2058092"/>
            <a:ext cx="5951913" cy="3732415"/>
          </a:xfrm>
        </p:spPr>
      </p:pic>
    </p:spTree>
    <p:extLst>
      <p:ext uri="{BB962C8B-B14F-4D97-AF65-F5344CB8AC3E}">
        <p14:creationId xmlns:p14="http://schemas.microsoft.com/office/powerpoint/2010/main" val="3589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Bias?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Exclusion</a:t>
            </a:r>
          </a:p>
          <a:p>
            <a:r>
              <a:rPr lang="en-US" sz="2400" dirty="0"/>
              <a:t>Inclination</a:t>
            </a:r>
          </a:p>
          <a:p>
            <a:r>
              <a:rPr lang="en-US" sz="2400" dirty="0"/>
              <a:t>Preference</a:t>
            </a:r>
          </a:p>
          <a:p>
            <a:r>
              <a:rPr lang="en-US" sz="2400" dirty="0"/>
              <a:t>Prejudice</a:t>
            </a:r>
          </a:p>
          <a:p>
            <a:r>
              <a:rPr lang="en-US" sz="2400" dirty="0"/>
              <a:t>Judgement </a:t>
            </a:r>
          </a:p>
          <a:p>
            <a:r>
              <a:rPr lang="en-US" sz="2400" dirty="0"/>
              <a:t>Temperament</a:t>
            </a:r>
          </a:p>
          <a:p>
            <a:pPr marL="4572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397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Bias in the Workplace?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362200"/>
            <a:ext cx="8686801" cy="3657600"/>
          </a:xfrm>
        </p:spPr>
        <p:txBody>
          <a:bodyPr>
            <a:normAutofit/>
          </a:bodyPr>
          <a:lstStyle/>
          <a:p>
            <a:r>
              <a:rPr lang="en-US" sz="2400" dirty="0"/>
              <a:t>Hiring</a:t>
            </a:r>
          </a:p>
          <a:p>
            <a:r>
              <a:rPr lang="en-US" sz="2400" dirty="0"/>
              <a:t>Performance Evaluation</a:t>
            </a:r>
          </a:p>
          <a:p>
            <a:r>
              <a:rPr lang="en-US" sz="2400" dirty="0"/>
              <a:t>Promotion</a:t>
            </a:r>
          </a:p>
          <a:p>
            <a:r>
              <a:rPr lang="en-US" sz="2400" dirty="0"/>
              <a:t>Assignments/Transfers</a:t>
            </a:r>
          </a:p>
          <a:p>
            <a:r>
              <a:rPr lang="en-US" sz="2400" dirty="0"/>
              <a:t>Nepotism</a:t>
            </a:r>
          </a:p>
          <a:p>
            <a:r>
              <a:rPr lang="en-US" sz="2400" dirty="0"/>
              <a:t>Discrimination</a:t>
            </a:r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66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Employment Discrimination Law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305" y="1828800"/>
            <a:ext cx="3868615" cy="4191000"/>
          </a:xfrm>
        </p:spPr>
      </p:pic>
    </p:spTree>
    <p:extLst>
      <p:ext uri="{BB962C8B-B14F-4D97-AF65-F5344CB8AC3E}">
        <p14:creationId xmlns:p14="http://schemas.microsoft.com/office/powerpoint/2010/main" val="36931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914400"/>
          </a:xfrm>
        </p:spPr>
        <p:txBody>
          <a:bodyPr/>
          <a:lstStyle/>
          <a:p>
            <a:pPr algn="ctr"/>
            <a:r>
              <a:rPr lang="en-US" dirty="0"/>
              <a:t>Employment Discrimination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Title VII of the Civil Rights Act of (1964</a:t>
            </a:r>
            <a:r>
              <a:rPr lang="en-US" sz="2400" dirty="0"/>
              <a:t>) – prohibits discrimination based on race, color, religion, national origin, or sex.</a:t>
            </a:r>
          </a:p>
          <a:p>
            <a:r>
              <a:rPr lang="en-US" sz="2400" b="1" dirty="0"/>
              <a:t>Age Discrimination Act (1967) </a:t>
            </a:r>
            <a:r>
              <a:rPr lang="en-US" sz="2400" dirty="0"/>
              <a:t>– prohibits discrimination based on age 40 and beyond.</a:t>
            </a:r>
          </a:p>
          <a:p>
            <a:r>
              <a:rPr lang="en-US" sz="2400" b="1" dirty="0"/>
              <a:t>ADA (1990) </a:t>
            </a:r>
            <a:r>
              <a:rPr lang="en-US" sz="2400" dirty="0"/>
              <a:t>– prohibits discrimination based on disability.</a:t>
            </a:r>
          </a:p>
          <a:p>
            <a:r>
              <a:rPr lang="en-US" sz="2400" b="1" dirty="0"/>
              <a:t>Civil Right Act of (1991) </a:t>
            </a:r>
            <a:r>
              <a:rPr lang="en-US" sz="2400" dirty="0"/>
              <a:t>– provides monetary damages for intentional employment discrimination.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7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contrast presentation (widescreen).potx" id="{79BDEE8A-06BD-4498-8DA2-039F108111A7}" vid="{371B0C30-7F71-4EED-A6A3-8F238779D534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220E13-D325-4A9E-AA7A-0D1409275EB9}">
  <ds:schemaRefs>
    <ds:schemaRef ds:uri="http://schemas.openxmlformats.org/package/2006/metadata/core-properties"/>
    <ds:schemaRef ds:uri="http://purl.org/dc/terms/"/>
    <ds:schemaRef ds:uri="a4f35948-e619-41b3-aa29-22878b09cfd2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40262f94-9f35-4ac3-9a90-690165a166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457</TotalTime>
  <Words>523</Words>
  <Application>Microsoft Office PowerPoint</Application>
  <PresentationFormat>Custom</PresentationFormat>
  <Paragraphs>74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Franklin Gothic Medium</vt:lpstr>
      <vt:lpstr>Business Contrast 16x9</vt:lpstr>
      <vt:lpstr>What is All the Fuss About? A Discussion About Natural Hair and Recent Case Law</vt:lpstr>
      <vt:lpstr>Introduction</vt:lpstr>
      <vt:lpstr>Introduction</vt:lpstr>
      <vt:lpstr>Agenda</vt:lpstr>
      <vt:lpstr>Workplace Goals: Happy and Productive!</vt:lpstr>
      <vt:lpstr>What is Bias? </vt:lpstr>
      <vt:lpstr>Bias in the Workplace?</vt:lpstr>
      <vt:lpstr>Employment Discrimination Law</vt:lpstr>
      <vt:lpstr>Employment Discrimination Law</vt:lpstr>
      <vt:lpstr>EEOC: Federal Enforcement Agency</vt:lpstr>
      <vt:lpstr>CDFEH: State Enforcement Agency</vt:lpstr>
      <vt:lpstr>Case Law</vt:lpstr>
      <vt:lpstr>Case Law</vt:lpstr>
      <vt:lpstr>Case Law</vt:lpstr>
      <vt:lpstr>5 Best Practices to Eliminate Bias</vt:lpstr>
      <vt:lpstr>5 Best Practices to Eliminate Bias</vt:lpstr>
      <vt:lpstr>5 Best Practices to Eliminate Bias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Wearing Our Crowns of Achievement: Professional Women and Their Natural Hair</dc:title>
  <dc:creator>Tracy</dc:creator>
  <cp:lastModifiedBy>Laurie Robinson</cp:lastModifiedBy>
  <cp:revision>15</cp:revision>
  <cp:lastPrinted>2017-04-25T22:23:18Z</cp:lastPrinted>
  <dcterms:created xsi:type="dcterms:W3CDTF">2017-04-13T17:17:34Z</dcterms:created>
  <dcterms:modified xsi:type="dcterms:W3CDTF">2017-08-29T22:36:45Z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