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3" r:id="rId1"/>
  </p:sldMasterIdLst>
  <p:notesMasterIdLst>
    <p:notesMasterId r:id="rId28"/>
  </p:notesMasterIdLst>
  <p:sldIdLst>
    <p:sldId id="263" r:id="rId2"/>
    <p:sldId id="272" r:id="rId3"/>
    <p:sldId id="264" r:id="rId4"/>
    <p:sldId id="274" r:id="rId5"/>
    <p:sldId id="292" r:id="rId6"/>
    <p:sldId id="259" r:id="rId7"/>
    <p:sldId id="293" r:id="rId8"/>
    <p:sldId id="294" r:id="rId9"/>
    <p:sldId id="295" r:id="rId10"/>
    <p:sldId id="290"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3A96"/>
    <a:srgbClr val="3F1E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1079" autoAdjust="0"/>
  </p:normalViewPr>
  <p:slideViewPr>
    <p:cSldViewPr>
      <p:cViewPr varScale="1">
        <p:scale>
          <a:sx n="66" d="100"/>
          <a:sy n="66" d="100"/>
        </p:scale>
        <p:origin x="150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FC06700-B592-4062-96C7-A1A9FCF21758}" type="datetimeFigureOut">
              <a:rPr lang="en-US" smtClean="0"/>
              <a:t>9/2/2017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4D0A695-6C6E-4652-BC57-99B1DD826480}" type="slidenum">
              <a:rPr lang="en-US" smtClean="0"/>
              <a:t>‹#›</a:t>
            </a:fld>
            <a:endParaRPr lang="en-US"/>
          </a:p>
        </p:txBody>
      </p:sp>
    </p:spTree>
    <p:extLst>
      <p:ext uri="{BB962C8B-B14F-4D97-AF65-F5344CB8AC3E}">
        <p14:creationId xmlns:p14="http://schemas.microsoft.com/office/powerpoint/2010/main" val="4217712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45439-0DD3-4CC8-92E1-88CBD9E2985B}" type="slidenum">
              <a:rPr lang="en-US"/>
              <a:pPr/>
              <a:t>1</a:t>
            </a:fld>
            <a:endParaRPr lang="en-US" dirty="0"/>
          </a:p>
        </p:txBody>
      </p:sp>
      <p:sp>
        <p:nvSpPr>
          <p:cNvPr id="56322" name="Rectangle 2"/>
          <p:cNvSpPr>
            <a:spLocks noGrp="1" noRot="1" noChangeAspect="1" noChangeArrowheads="1" noTextEdit="1"/>
          </p:cNvSpPr>
          <p:nvPr>
            <p:ph type="sldImg"/>
          </p:nvPr>
        </p:nvSpPr>
        <p:spPr bwMode="auto">
          <a:xfrm>
            <a:off x="1184275" y="698500"/>
            <a:ext cx="4641850" cy="3481388"/>
          </a:xfrm>
          <a:prstGeom prst="rect">
            <a:avLst/>
          </a:prstGeom>
          <a:solidFill>
            <a:srgbClr val="FFFFFF"/>
          </a:solidFill>
          <a:ln w="12700" cap="flat">
            <a:solidFill>
              <a:srgbClr val="000000"/>
            </a:solidFill>
            <a:miter lim="800000"/>
            <a:headEnd/>
            <a:tailEnd/>
          </a:ln>
        </p:spPr>
      </p:sp>
      <p:sp>
        <p:nvSpPr>
          <p:cNvPr id="56323" name="Rectangle 3"/>
          <p:cNvSpPr>
            <a:spLocks noGrp="1" noChangeArrowheads="1"/>
          </p:cNvSpPr>
          <p:nvPr>
            <p:ph type="body" idx="1"/>
          </p:nvPr>
        </p:nvSpPr>
        <p:spPr bwMode="auto">
          <a:xfrm>
            <a:off x="934960" y="4416634"/>
            <a:ext cx="5140482" cy="4182960"/>
          </a:xfrm>
          <a:prstGeom prst="rect">
            <a:avLst/>
          </a:prstGeom>
          <a:noFill/>
          <a:ln>
            <a:miter lim="800000"/>
            <a:headEnd/>
            <a:tailEnd/>
          </a:ln>
        </p:spPr>
        <p:txBody>
          <a:bodyPr lIns="95593" tIns="47797" rIns="95593" bIns="47797"/>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C7D15-9B0B-4635-8379-FA24B6D82810}" type="slidenum">
              <a:rPr lang="en-US"/>
              <a:pPr/>
              <a:t>3</a:t>
            </a:fld>
            <a:endParaRPr lang="en-US" dirty="0"/>
          </a:p>
        </p:txBody>
      </p:sp>
      <p:sp>
        <p:nvSpPr>
          <p:cNvPr id="26626" name="Rectangle 2"/>
          <p:cNvSpPr>
            <a:spLocks noGrp="1" noRot="1" noChangeAspect="1" noChangeArrowheads="1" noTextEdit="1"/>
          </p:cNvSpPr>
          <p:nvPr>
            <p:ph type="sldImg"/>
          </p:nvPr>
        </p:nvSpPr>
        <p:spPr>
          <a:ln cap="flat"/>
        </p:spPr>
      </p:sp>
      <p:sp>
        <p:nvSpPr>
          <p:cNvPr id="26627" name="Rectangle 3"/>
          <p:cNvSpPr>
            <a:spLocks noGrp="1" noChangeArrowheads="1"/>
          </p:cNvSpPr>
          <p:nvPr>
            <p:ph type="body" idx="1"/>
          </p:nvPr>
        </p:nvSpPr>
        <p:spPr>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992249C4-BE13-494F-9512-4EFB52D9D70E}" type="datetimeFigureOut">
              <a:rPr lang="en-US" smtClean="0"/>
              <a:t>9/2/2017</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DEE3625-EC31-492C-830C-D8A397994287}"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92249C4-BE13-494F-9512-4EFB52D9D70E}" type="datetimeFigureOut">
              <a:rPr lang="en-US" smtClean="0"/>
              <a:t>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E3625-EC31-492C-830C-D8A3979942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92249C4-BE13-494F-9512-4EFB52D9D70E}" type="datetimeFigureOut">
              <a:rPr lang="en-US" smtClean="0"/>
              <a:t>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E3625-EC31-492C-830C-D8A39799428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17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92249C4-BE13-494F-9512-4EFB52D9D70E}" type="datetimeFigureOut">
              <a:rPr lang="en-US" smtClean="0"/>
              <a:t>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E3625-EC31-492C-830C-D8A3979942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92249C4-BE13-494F-9512-4EFB52D9D70E}" type="datetimeFigureOut">
              <a:rPr lang="en-US" smtClean="0"/>
              <a:t>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E3625-EC31-492C-830C-D8A397994287}"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92249C4-BE13-494F-9512-4EFB52D9D70E}" type="datetimeFigureOut">
              <a:rPr lang="en-US" smtClean="0"/>
              <a:t>9/2/2017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E3625-EC31-492C-830C-D8A3979942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92249C4-BE13-494F-9512-4EFB52D9D70E}" type="datetimeFigureOut">
              <a:rPr lang="en-US" smtClean="0"/>
              <a:t>9/2/2017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EE3625-EC31-492C-830C-D8A3979942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992249C4-BE13-494F-9512-4EFB52D9D70E}" type="datetimeFigureOut">
              <a:rPr lang="en-US" smtClean="0"/>
              <a:t>9/2/2017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EE3625-EC31-492C-830C-D8A3979942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992249C4-BE13-494F-9512-4EFB52D9D70E}" type="datetimeFigureOut">
              <a:rPr lang="en-US" smtClean="0"/>
              <a:t>9/2/2017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EE3625-EC31-492C-830C-D8A397994287}"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92249C4-BE13-494F-9512-4EFB52D9D70E}" type="datetimeFigureOut">
              <a:rPr lang="en-US" smtClean="0"/>
              <a:t>9/2/2017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E3625-EC31-492C-830C-D8A3979942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992249C4-BE13-494F-9512-4EFB52D9D70E}" type="datetimeFigureOut">
              <a:rPr lang="en-US" smtClean="0"/>
              <a:t>9/2/2017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E3625-EC31-492C-830C-D8A397994287}"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92249C4-BE13-494F-9512-4EFB52D9D70E}" type="datetimeFigureOut">
              <a:rPr lang="en-US" smtClean="0"/>
              <a:t>9/2/2017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DEE3625-EC31-492C-830C-D8A397994287}"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6"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a:spLocks noChangeArrowheads="1"/>
          </p:cNvSpPr>
          <p:nvPr/>
        </p:nvSpPr>
        <p:spPr bwMode="auto">
          <a:xfrm>
            <a:off x="1295400" y="1291107"/>
            <a:ext cx="7576359" cy="2802145"/>
          </a:xfrm>
          <a:prstGeom prst="roundRect">
            <a:avLst>
              <a:gd name="adj" fmla="val 16657"/>
            </a:avLst>
          </a:prstGeom>
          <a:solidFill>
            <a:srgbClr val="7A3A96">
              <a:alpha val="70980"/>
            </a:srgbClr>
          </a:solidFill>
          <a:ln w="9525">
            <a:noFill/>
            <a:round/>
            <a:headEnd/>
            <a:tailEnd/>
          </a:ln>
          <a:effectLst/>
        </p:spPr>
        <p:txBody>
          <a:bodyPr wrap="none" lIns="96661" tIns="48331" rIns="96661" bIns="48331" anchor="ctr"/>
          <a:lstStyle/>
          <a:p>
            <a:endParaRPr lang="en-US" dirty="0"/>
          </a:p>
        </p:txBody>
      </p:sp>
      <p:sp>
        <p:nvSpPr>
          <p:cNvPr id="55298" name="Rectangle 2"/>
          <p:cNvSpPr>
            <a:spLocks noGrp="1" noChangeArrowheads="1"/>
          </p:cNvSpPr>
          <p:nvPr>
            <p:ph type="ctrTitle"/>
          </p:nvPr>
        </p:nvSpPr>
        <p:spPr>
          <a:xfrm>
            <a:off x="1712522" y="2144714"/>
            <a:ext cx="6364678" cy="1284286"/>
          </a:xfrm>
          <a:noFill/>
          <a:ln/>
        </p:spPr>
        <p:txBody>
          <a:bodyPr>
            <a:noAutofit/>
          </a:bodyPr>
          <a:lstStyle/>
          <a:p>
            <a:pPr algn="ctr"/>
            <a:r>
              <a:rPr lang="en-US" sz="5400" b="0" dirty="0">
                <a:solidFill>
                  <a:schemeClr val="bg1"/>
                </a:solidFill>
              </a:rPr>
              <a:t>Top 10 Trends in Employment Law</a:t>
            </a:r>
            <a:endParaRPr lang="en-US" sz="5400" b="0" dirty="0">
              <a:solidFill>
                <a:schemeClr val="bg1"/>
              </a:solidFill>
              <a:ea typeface="MS PGothic" pitchFamily="34" charset="-128"/>
            </a:endParaRPr>
          </a:p>
        </p:txBody>
      </p:sp>
      <p:sp>
        <p:nvSpPr>
          <p:cNvPr id="55302" name="Rectangle 6"/>
          <p:cNvSpPr>
            <a:spLocks noChangeArrowheads="1"/>
          </p:cNvSpPr>
          <p:nvPr/>
        </p:nvSpPr>
        <p:spPr bwMode="gray">
          <a:xfrm>
            <a:off x="6700838" y="2144714"/>
            <a:ext cx="2443162" cy="2982912"/>
          </a:xfrm>
          <a:prstGeom prst="rect">
            <a:avLst/>
          </a:prstGeom>
          <a:noFill/>
          <a:ln w="9525">
            <a:noFill/>
            <a:miter lim="800000"/>
            <a:headEnd/>
            <a:tailEnd/>
          </a:ln>
          <a:effectLst/>
        </p:spPr>
        <p:txBody>
          <a:bodyPr lIns="92066" tIns="46034" rIns="92066" bIns="46034"/>
          <a:lstStyle/>
          <a:p>
            <a:pPr>
              <a:lnSpc>
                <a:spcPct val="85000"/>
              </a:lnSpc>
            </a:pPr>
            <a:endParaRPr lang="en-US" sz="5400" dirty="0">
              <a:solidFill>
                <a:schemeClr val="folHlink"/>
              </a:solidFill>
              <a:ea typeface="MS PGothic" pitchFamily="34"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679" y="5165372"/>
            <a:ext cx="373380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52033" y="5401195"/>
            <a:ext cx="914400" cy="461665"/>
          </a:xfrm>
          <a:prstGeom prst="rect">
            <a:avLst/>
          </a:prstGeom>
          <a:noFill/>
        </p:spPr>
        <p:txBody>
          <a:bodyPr wrap="square" rtlCol="0">
            <a:spAutoFit/>
          </a:bodyPr>
          <a:lstStyle/>
          <a:p>
            <a:r>
              <a:rPr lang="en-US" sz="2400" dirty="0">
                <a:solidFill>
                  <a:srgbClr val="3F1E03"/>
                </a:solidFill>
              </a:rPr>
              <a:t>2017</a:t>
            </a:r>
          </a:p>
        </p:txBody>
      </p:sp>
    </p:spTree>
    <p:extLst>
      <p:ext uri="{BB962C8B-B14F-4D97-AF65-F5344CB8AC3E}">
        <p14:creationId xmlns:p14="http://schemas.microsoft.com/office/powerpoint/2010/main" val="685250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9"/>
          <p:cNvGrpSpPr>
            <a:grpSpLocks/>
          </p:cNvGrpSpPr>
          <p:nvPr/>
        </p:nvGrpSpPr>
        <p:grpSpPr bwMode="auto">
          <a:xfrm rot="353313">
            <a:off x="5151641" y="5742270"/>
            <a:ext cx="2011208" cy="1012825"/>
            <a:chOff x="2415794" y="908720"/>
            <a:chExt cx="3497006" cy="1011938"/>
          </a:xfrm>
        </p:grpSpPr>
        <p:pic>
          <p:nvPicPr>
            <p:cNvPr id="3096"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5794" y="908720"/>
              <a:ext cx="3497006" cy="101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TextBox 31"/>
            <p:cNvSpPr txBox="1">
              <a:spLocks noChangeArrowheads="1"/>
            </p:cNvSpPr>
            <p:nvPr/>
          </p:nvSpPr>
          <p:spPr bwMode="auto">
            <a:xfrm>
              <a:off x="2999405" y="1201111"/>
              <a:ext cx="2214788" cy="39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dirty="0">
                  <a:latin typeface="Times New Roman" panose="02020603050405020304" pitchFamily="18" charset="0"/>
                  <a:cs typeface="Times New Roman" panose="02020603050405020304" pitchFamily="18" charset="0"/>
                </a:rPr>
                <a:t>Pervasive</a:t>
              </a:r>
            </a:p>
          </p:txBody>
        </p:sp>
      </p:grpSp>
      <p:grpSp>
        <p:nvGrpSpPr>
          <p:cNvPr id="3075" name="Group 25"/>
          <p:cNvGrpSpPr>
            <a:grpSpLocks/>
          </p:cNvGrpSpPr>
          <p:nvPr/>
        </p:nvGrpSpPr>
        <p:grpSpPr bwMode="auto">
          <a:xfrm rot="21018357">
            <a:off x="60114" y="3169038"/>
            <a:ext cx="5790803" cy="2834455"/>
            <a:chOff x="-1068150" y="3243292"/>
            <a:chExt cx="7287742" cy="1950282"/>
          </a:xfrm>
        </p:grpSpPr>
        <p:pic>
          <p:nvPicPr>
            <p:cNvPr id="3094"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243416">
              <a:off x="-1068150" y="3243292"/>
              <a:ext cx="7287742" cy="19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5" name="TextBox 26"/>
            <p:cNvSpPr txBox="1">
              <a:spLocks noChangeArrowheads="1"/>
            </p:cNvSpPr>
            <p:nvPr/>
          </p:nvSpPr>
          <p:spPr bwMode="auto">
            <a:xfrm rot="21412751">
              <a:off x="-453443" y="3861411"/>
              <a:ext cx="6186026" cy="57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sz="2400" b="1" dirty="0"/>
                <a:t>Ex-Chipotle worker wins $7.6 million </a:t>
              </a:r>
            </a:p>
            <a:p>
              <a:pPr>
                <a:spcBef>
                  <a:spcPct val="0"/>
                </a:spcBef>
                <a:buNone/>
              </a:pPr>
              <a:r>
                <a:rPr lang="en-US" sz="2400" b="1" dirty="0"/>
                <a:t>in Sex Harassment Suit </a:t>
              </a:r>
              <a:endParaRPr lang="en-GB" altLang="en-US" sz="2400" b="1" dirty="0">
                <a:latin typeface="Times New Roman" panose="02020603050405020304" pitchFamily="18" charset="0"/>
                <a:cs typeface="Times New Roman" panose="02020603050405020304" pitchFamily="18" charset="0"/>
              </a:endParaRPr>
            </a:p>
          </p:txBody>
        </p:sp>
      </p:grpSp>
      <p:grpSp>
        <p:nvGrpSpPr>
          <p:cNvPr id="3076" name="Group 34"/>
          <p:cNvGrpSpPr>
            <a:grpSpLocks/>
          </p:cNvGrpSpPr>
          <p:nvPr/>
        </p:nvGrpSpPr>
        <p:grpSpPr bwMode="auto">
          <a:xfrm rot="331159">
            <a:off x="3099068" y="1895185"/>
            <a:ext cx="2830370" cy="831080"/>
            <a:chOff x="2276856" y="1865645"/>
            <a:chExt cx="2830597" cy="831054"/>
          </a:xfrm>
        </p:grpSpPr>
        <p:pic>
          <p:nvPicPr>
            <p:cNvPr id="3092"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6856" y="1865645"/>
              <a:ext cx="2830597" cy="83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3" name="TextBox 4"/>
            <p:cNvSpPr txBox="1">
              <a:spLocks noChangeArrowheads="1"/>
            </p:cNvSpPr>
            <p:nvPr/>
          </p:nvSpPr>
          <p:spPr bwMode="auto">
            <a:xfrm>
              <a:off x="2580366" y="2078496"/>
              <a:ext cx="2180580"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b="1" dirty="0">
                  <a:latin typeface="Times New Roman" panose="02020603050405020304" pitchFamily="18" charset="0"/>
                  <a:cs typeface="Times New Roman" panose="02020603050405020304" pitchFamily="18" charset="0"/>
                </a:rPr>
                <a:t>Investigation</a:t>
              </a:r>
            </a:p>
          </p:txBody>
        </p:sp>
      </p:grpSp>
      <p:grpSp>
        <p:nvGrpSpPr>
          <p:cNvPr id="3077" name="Group 15"/>
          <p:cNvGrpSpPr>
            <a:grpSpLocks/>
          </p:cNvGrpSpPr>
          <p:nvPr/>
        </p:nvGrpSpPr>
        <p:grpSpPr bwMode="auto">
          <a:xfrm rot="909528">
            <a:off x="6207952" y="1215826"/>
            <a:ext cx="2614596" cy="1084482"/>
            <a:chOff x="6205767" y="694487"/>
            <a:chExt cx="2614705" cy="2244667"/>
          </a:xfrm>
        </p:grpSpPr>
        <p:pic>
          <p:nvPicPr>
            <p:cNvPr id="309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694487"/>
              <a:ext cx="2592288" cy="224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1" name="TextBox 7"/>
            <p:cNvSpPr txBox="1">
              <a:spLocks noChangeArrowheads="1"/>
            </p:cNvSpPr>
            <p:nvPr/>
          </p:nvSpPr>
          <p:spPr bwMode="auto">
            <a:xfrm>
              <a:off x="6205767" y="718304"/>
              <a:ext cx="2570041" cy="120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b="1" dirty="0">
                  <a:latin typeface="Times New Roman" panose="02020603050405020304" pitchFamily="18" charset="0"/>
                  <a:cs typeface="Times New Roman" panose="02020603050405020304" pitchFamily="18" charset="0"/>
                </a:rPr>
                <a:t>Sexual </a:t>
              </a:r>
            </a:p>
            <a:p>
              <a:pPr eaLnBrk="1" hangingPunct="1">
                <a:spcBef>
                  <a:spcPct val="0"/>
                </a:spcBef>
                <a:buFontTx/>
                <a:buNone/>
              </a:pPr>
              <a:r>
                <a:rPr lang="en-GB" altLang="en-US" sz="3600" b="1" dirty="0">
                  <a:latin typeface="Times New Roman" panose="02020603050405020304" pitchFamily="18" charset="0"/>
                  <a:cs typeface="Times New Roman" panose="02020603050405020304" pitchFamily="18" charset="0"/>
                </a:rPr>
                <a:t>Harassment</a:t>
              </a:r>
            </a:p>
          </p:txBody>
        </p:sp>
      </p:grpSp>
      <p:grpSp>
        <p:nvGrpSpPr>
          <p:cNvPr id="3078" name="Group 14"/>
          <p:cNvGrpSpPr>
            <a:grpSpLocks/>
          </p:cNvGrpSpPr>
          <p:nvPr/>
        </p:nvGrpSpPr>
        <p:grpSpPr bwMode="auto">
          <a:xfrm rot="20833963">
            <a:off x="53705" y="880617"/>
            <a:ext cx="4102100" cy="1325562"/>
            <a:chOff x="323528" y="2924944"/>
            <a:chExt cx="4102616" cy="1325883"/>
          </a:xfrm>
        </p:grpSpPr>
        <p:pic>
          <p:nvPicPr>
            <p:cNvPr id="308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528" y="2924944"/>
              <a:ext cx="4102616" cy="132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TextBox 9"/>
            <p:cNvSpPr txBox="1">
              <a:spLocks noChangeArrowheads="1"/>
            </p:cNvSpPr>
            <p:nvPr/>
          </p:nvSpPr>
          <p:spPr bwMode="auto">
            <a:xfrm rot="408310">
              <a:off x="770006" y="3031303"/>
              <a:ext cx="3070262" cy="120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sz="2400" b="1" dirty="0"/>
                <a:t>Health Services Chief Fired from Cabinet Position</a:t>
              </a:r>
              <a:endParaRPr lang="en-US" sz="2400" dirty="0"/>
            </a:p>
          </p:txBody>
        </p:sp>
      </p:grpSp>
      <p:grpSp>
        <p:nvGrpSpPr>
          <p:cNvPr id="3079" name="Group 28"/>
          <p:cNvGrpSpPr>
            <a:grpSpLocks/>
          </p:cNvGrpSpPr>
          <p:nvPr/>
        </p:nvGrpSpPr>
        <p:grpSpPr bwMode="auto">
          <a:xfrm rot="-559359">
            <a:off x="780643" y="5629660"/>
            <a:ext cx="3692546" cy="808065"/>
            <a:chOff x="712022" y="5397116"/>
            <a:chExt cx="3692738" cy="1033766"/>
          </a:xfrm>
        </p:grpSpPr>
        <p:pic>
          <p:nvPicPr>
            <p:cNvPr id="3086"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712022" y="5397116"/>
              <a:ext cx="3692738" cy="103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TextBox 11"/>
            <p:cNvSpPr txBox="1">
              <a:spLocks noChangeArrowheads="1"/>
            </p:cNvSpPr>
            <p:nvPr/>
          </p:nvSpPr>
          <p:spPr bwMode="auto">
            <a:xfrm>
              <a:off x="974130" y="5413933"/>
              <a:ext cx="3379563" cy="52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b="1" dirty="0">
                  <a:latin typeface="Times New Roman" panose="02020603050405020304" pitchFamily="18" charset="0"/>
                  <a:cs typeface="Times New Roman" panose="02020603050405020304" pitchFamily="18" charset="0"/>
                </a:rPr>
                <a:t>Hostile Environment</a:t>
              </a:r>
            </a:p>
          </p:txBody>
        </p:sp>
      </p:grpSp>
      <p:grpSp>
        <p:nvGrpSpPr>
          <p:cNvPr id="3080" name="Group 33"/>
          <p:cNvGrpSpPr>
            <a:grpSpLocks/>
          </p:cNvGrpSpPr>
          <p:nvPr/>
        </p:nvGrpSpPr>
        <p:grpSpPr bwMode="auto">
          <a:xfrm>
            <a:off x="205886" y="2320472"/>
            <a:ext cx="8712968" cy="2056620"/>
            <a:chOff x="842829" y="2385314"/>
            <a:chExt cx="6704509" cy="1597115"/>
          </a:xfrm>
        </p:grpSpPr>
        <p:pic>
          <p:nvPicPr>
            <p:cNvPr id="3084"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2829" y="2385314"/>
              <a:ext cx="6704509" cy="159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Box 16"/>
            <p:cNvSpPr txBox="1">
              <a:spLocks noChangeArrowheads="1"/>
            </p:cNvSpPr>
            <p:nvPr/>
          </p:nvSpPr>
          <p:spPr bwMode="auto">
            <a:xfrm>
              <a:off x="1053796" y="2809051"/>
              <a:ext cx="6345069" cy="81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800" b="1" dirty="0"/>
                <a:t>Uber: Launches Investigation Into Sexual Harassment Claims</a:t>
              </a:r>
              <a:endParaRPr lang="en-GB" altLang="en-US" sz="2800" b="1" dirty="0">
                <a:latin typeface="Times New Roman" panose="02020603050405020304" pitchFamily="18" charset="0"/>
                <a:cs typeface="Times New Roman" panose="02020603050405020304" pitchFamily="18" charset="0"/>
              </a:endParaRPr>
            </a:p>
          </p:txBody>
        </p:sp>
      </p:grpSp>
      <p:grpSp>
        <p:nvGrpSpPr>
          <p:cNvPr id="3081" name="Group 27"/>
          <p:cNvGrpSpPr>
            <a:grpSpLocks/>
          </p:cNvGrpSpPr>
          <p:nvPr/>
        </p:nvGrpSpPr>
        <p:grpSpPr bwMode="auto">
          <a:xfrm rot="1689533">
            <a:off x="5249744" y="4260730"/>
            <a:ext cx="3680848" cy="1880387"/>
            <a:chOff x="5226685" y="4100375"/>
            <a:chExt cx="3681549" cy="1880309"/>
          </a:xfrm>
        </p:grpSpPr>
        <p:pic>
          <p:nvPicPr>
            <p:cNvPr id="3082" name="Picture 1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0662982">
              <a:off x="5226685" y="4100375"/>
              <a:ext cx="3394997" cy="188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Box 24"/>
            <p:cNvSpPr txBox="1">
              <a:spLocks noChangeArrowheads="1"/>
            </p:cNvSpPr>
            <p:nvPr/>
          </p:nvSpPr>
          <p:spPr bwMode="auto">
            <a:xfrm rot="20919444">
              <a:off x="5298986" y="4545757"/>
              <a:ext cx="3609248" cy="83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b="1" dirty="0"/>
                <a:t>The Culture of Sexual Harassment at Fox News</a:t>
              </a:r>
              <a:endParaRPr lang="en-GB" altLang="en-US" sz="2400" b="1" dirty="0">
                <a:latin typeface="Times New Roman" panose="02020603050405020304" pitchFamily="18" charset="0"/>
                <a:cs typeface="Times New Roman" panose="02020603050405020304" pitchFamily="18" charset="0"/>
              </a:endParaRPr>
            </a:p>
          </p:txBody>
        </p:sp>
      </p:grpSp>
      <p:pic>
        <p:nvPicPr>
          <p:cNvPr id="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79810" y="-11669"/>
            <a:ext cx="2355724" cy="915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p:cNvSpPr/>
          <p:nvPr/>
        </p:nvSpPr>
        <p:spPr>
          <a:xfrm>
            <a:off x="-1" y="0"/>
            <a:ext cx="6808297" cy="9144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31" name="Title 1"/>
          <p:cNvSpPr txBox="1">
            <a:spLocks/>
          </p:cNvSpPr>
          <p:nvPr/>
        </p:nvSpPr>
        <p:spPr bwMode="auto">
          <a:xfrm>
            <a:off x="205886" y="0"/>
            <a:ext cx="6573922"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Sexual Harassment</a:t>
            </a:r>
          </a:p>
        </p:txBody>
      </p:sp>
    </p:spTree>
    <p:extLst>
      <p:ext uri="{BB962C8B-B14F-4D97-AF65-F5344CB8AC3E}">
        <p14:creationId xmlns:p14="http://schemas.microsoft.com/office/powerpoint/2010/main" val="933053266"/>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297" y="0"/>
            <a:ext cx="2335703" cy="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0"/>
            <a:ext cx="6579696"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nvGrpSpPr>
          <p:cNvPr id="8" name="Group 3"/>
          <p:cNvGrpSpPr/>
          <p:nvPr/>
        </p:nvGrpSpPr>
        <p:grpSpPr>
          <a:xfrm>
            <a:off x="-1" y="0"/>
            <a:ext cx="6808297" cy="914400"/>
            <a:chOff x="0" y="0"/>
            <a:chExt cx="9144000" cy="838200"/>
          </a:xfrm>
          <a:solidFill>
            <a:srgbClr val="7030A0"/>
          </a:solidFill>
        </p:grpSpPr>
        <p:sp>
          <p:nvSpPr>
            <p:cNvPr id="9" name="Rectangle 8"/>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10" name="Title 1"/>
            <p:cNvSpPr txBox="1">
              <a:spLocks/>
            </p:cNvSpPr>
            <p:nvPr/>
          </p:nvSpPr>
          <p:spPr bwMode="auto">
            <a:xfrm>
              <a:off x="206592" y="0"/>
              <a:ext cx="8937408"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DACA – What’s Next for Dreamers</a:t>
              </a:r>
            </a:p>
          </p:txBody>
        </p:sp>
      </p:grpSp>
      <p:sp>
        <p:nvSpPr>
          <p:cNvPr id="12" name="Content Placeholder 2"/>
          <p:cNvSpPr>
            <a:spLocks noGrp="1"/>
          </p:cNvSpPr>
          <p:nvPr>
            <p:ph idx="1"/>
          </p:nvPr>
        </p:nvSpPr>
        <p:spPr>
          <a:xfrm>
            <a:off x="1371600" y="1066800"/>
            <a:ext cx="7562088" cy="5181600"/>
          </a:xfrm>
        </p:spPr>
        <p:txBody>
          <a:bodyPr>
            <a:normAutofit/>
          </a:bodyPr>
          <a:lstStyle/>
          <a:p>
            <a:pPr>
              <a:buNone/>
            </a:pPr>
            <a:endParaRPr lang="en-US" sz="2400" dirty="0"/>
          </a:p>
          <a:p>
            <a:pPr>
              <a:buClr>
                <a:schemeClr val="accent2">
                  <a:lumMod val="50000"/>
                </a:schemeClr>
              </a:buClr>
              <a:buFont typeface="Wingdings" panose="05000000000000000000" pitchFamily="2" charset="2"/>
              <a:buChar char="Ø"/>
            </a:pPr>
            <a:r>
              <a:rPr lang="en-US" sz="2600" dirty="0">
                <a:latin typeface="Calibri" panose="020F0502020204030204" pitchFamily="34" charset="0"/>
                <a:ea typeface="Calibri" panose="020F0502020204030204" pitchFamily="34" charset="0"/>
                <a:cs typeface="Times New Roman" panose="02020603050405020304" pitchFamily="18" charset="0"/>
              </a:rPr>
              <a:t>In 2014, President Barack Obama announced a series of administrative changes to immigration policy, collectively called the Immigration Accountability Executive Action. </a:t>
            </a:r>
          </a:p>
          <a:p>
            <a:pPr>
              <a:buClr>
                <a:schemeClr val="accent2">
                  <a:lumMod val="50000"/>
                </a:schemeClr>
              </a:buClr>
              <a:buFont typeface="Wingdings" panose="05000000000000000000" pitchFamily="2" charset="2"/>
              <a:buChar char="Ø"/>
            </a:pP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a:buClr>
                <a:schemeClr val="accent2">
                  <a:lumMod val="50000"/>
                </a:schemeClr>
              </a:buClr>
              <a:buFont typeface="Wingdings" panose="05000000000000000000" pitchFamily="2" charset="2"/>
              <a:buChar char="Ø"/>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buClr>
                <a:schemeClr val="accent2">
                  <a:lumMod val="50000"/>
                </a:schemeClr>
              </a:buClr>
              <a:buFont typeface="Wingdings" panose="05000000000000000000" pitchFamily="2" charset="2"/>
              <a:buChar char="Ø"/>
            </a:pPr>
            <a:r>
              <a:rPr lang="en-US" sz="2600" dirty="0">
                <a:latin typeface="Calibri" panose="020F0502020204030204" pitchFamily="34" charset="0"/>
                <a:ea typeface="Calibri" panose="020F0502020204030204" pitchFamily="34" charset="0"/>
                <a:cs typeface="Times New Roman" panose="02020603050405020304" pitchFamily="18" charset="0"/>
              </a:rPr>
              <a:t>A part of this program was expansion of the Deferred Action for Childhood Arrival (DACA), and creation of the Deferred Action for Parents of Americans and Lawful Permanent Residents (DAPA)</a:t>
            </a:r>
          </a:p>
          <a:p>
            <a:pPr marL="457200" lvl="1" indent="0">
              <a:buNone/>
            </a:pPr>
            <a:endParaRPr lang="en-US" sz="2600" dirty="0">
              <a:latin typeface="Calibri" panose="020F0502020204030204" pitchFamily="34" charset="0"/>
            </a:endParaRPr>
          </a:p>
          <a:p>
            <a:endParaRPr lang="en-US" sz="2400" dirty="0"/>
          </a:p>
        </p:txBody>
      </p:sp>
    </p:spTree>
    <p:extLst>
      <p:ext uri="{BB962C8B-B14F-4D97-AF65-F5344CB8AC3E}">
        <p14:creationId xmlns:p14="http://schemas.microsoft.com/office/powerpoint/2010/main" val="236009516"/>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2209800" cy="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0"/>
            <a:ext cx="6579696"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nvGrpSpPr>
          <p:cNvPr id="8" name="Group 3"/>
          <p:cNvGrpSpPr/>
          <p:nvPr/>
        </p:nvGrpSpPr>
        <p:grpSpPr>
          <a:xfrm>
            <a:off x="-1" y="0"/>
            <a:ext cx="6934201" cy="852055"/>
            <a:chOff x="0" y="0"/>
            <a:chExt cx="9144000" cy="838200"/>
          </a:xfrm>
          <a:solidFill>
            <a:srgbClr val="7030A0"/>
          </a:solidFill>
        </p:grpSpPr>
        <p:sp>
          <p:nvSpPr>
            <p:cNvPr id="9" name="Rectangle 8"/>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10" name="Title 1"/>
            <p:cNvSpPr txBox="1">
              <a:spLocks/>
            </p:cNvSpPr>
            <p:nvPr/>
          </p:nvSpPr>
          <p:spPr bwMode="auto">
            <a:xfrm>
              <a:off x="206591" y="0"/>
              <a:ext cx="8937409"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pPr>
                <a:defRPr/>
              </a:pPr>
              <a:r>
                <a:rPr lang="en-US" sz="2800" dirty="0">
                  <a:solidFill>
                    <a:schemeClr val="bg1"/>
                  </a:solidFill>
                </a:rPr>
                <a:t>Increased Immigration Related Visits/Requests</a:t>
              </a:r>
            </a:p>
          </p:txBody>
        </p:sp>
      </p:grpSp>
      <p:sp>
        <p:nvSpPr>
          <p:cNvPr id="11" name="Content Placeholder 2"/>
          <p:cNvSpPr>
            <a:spLocks noGrp="1"/>
          </p:cNvSpPr>
          <p:nvPr>
            <p:ph idx="1"/>
          </p:nvPr>
        </p:nvSpPr>
        <p:spPr>
          <a:xfrm>
            <a:off x="1295400" y="1143000"/>
            <a:ext cx="7638288" cy="5105400"/>
          </a:xfrm>
        </p:spPr>
        <p:txBody>
          <a:bodyPr>
            <a:normAutofit lnSpcReduction="10000"/>
          </a:bodyPr>
          <a:lstStyle/>
          <a:p>
            <a:pPr>
              <a:buNone/>
            </a:pPr>
            <a:endParaRPr lang="en-US" sz="2400" dirty="0"/>
          </a:p>
          <a:p>
            <a:pPr marL="173736" marR="0" indent="-457200">
              <a:spcBef>
                <a:spcPts val="0"/>
              </a:spcBef>
              <a:spcAft>
                <a:spcPts val="0"/>
              </a:spcAft>
              <a:buClr>
                <a:schemeClr val="accent2">
                  <a:lumMod val="50000"/>
                </a:schemeClr>
              </a:buClr>
              <a:buFont typeface="Wingdings" panose="05000000000000000000" pitchFamily="2" charset="2"/>
              <a:buChar char="Ø"/>
            </a:pPr>
            <a:r>
              <a:rPr lang="en-US" sz="2600" dirty="0">
                <a:latin typeface="Calibri" panose="020F0502020204030204" pitchFamily="34" charset="0"/>
                <a:ea typeface="Times New Roman" panose="02020603050405020304" pitchFamily="18" charset="0"/>
              </a:rPr>
              <a:t>Agents working for different federal agencies have authority to investigate employers’ compliance with immigration laws. In some situations, agents representing these agencies may make unannounced visits.</a:t>
            </a:r>
          </a:p>
          <a:p>
            <a:pPr marL="571500" marR="0" indent="-571500">
              <a:spcBef>
                <a:spcPts val="0"/>
              </a:spcBef>
              <a:spcAft>
                <a:spcPts val="0"/>
              </a:spcAft>
              <a:buClr>
                <a:schemeClr val="accent2">
                  <a:lumMod val="50000"/>
                </a:schemeClr>
              </a:buClr>
              <a:buFont typeface="Wingdings" panose="05000000000000000000" pitchFamily="2" charset="2"/>
              <a:buChar char="Ø"/>
            </a:pPr>
            <a:endParaRPr lang="en-US" sz="2600" dirty="0">
              <a:latin typeface="Calibri" panose="020F0502020204030204" pitchFamily="34" charset="0"/>
              <a:ea typeface="Times New Roman" panose="02020603050405020304" pitchFamily="18" charset="0"/>
            </a:endParaRPr>
          </a:p>
          <a:p>
            <a:pPr marL="571500" marR="0" indent="-571500" algn="just">
              <a:spcBef>
                <a:spcPts val="0"/>
              </a:spcBef>
              <a:spcAft>
                <a:spcPts val="0"/>
              </a:spcAft>
              <a:buClr>
                <a:schemeClr val="accent2">
                  <a:lumMod val="50000"/>
                </a:schemeClr>
              </a:buClr>
              <a:buFont typeface="Wingdings" panose="05000000000000000000" pitchFamily="2" charset="2"/>
              <a:buChar char="Ø"/>
            </a:pPr>
            <a:endParaRPr lang="en-US" sz="2600" dirty="0">
              <a:latin typeface="Calibri" panose="020F0502020204030204" pitchFamily="34" charset="0"/>
              <a:ea typeface="Times New Roman" panose="02020603050405020304" pitchFamily="18" charset="0"/>
            </a:endParaRPr>
          </a:p>
          <a:p>
            <a:pPr marL="173736" marR="0" indent="-457200">
              <a:spcBef>
                <a:spcPts val="0"/>
              </a:spcBef>
              <a:spcAft>
                <a:spcPts val="0"/>
              </a:spcAft>
              <a:buClr>
                <a:schemeClr val="accent2">
                  <a:lumMod val="50000"/>
                </a:schemeClr>
              </a:buClr>
              <a:buFont typeface="Wingdings" panose="05000000000000000000" pitchFamily="2" charset="2"/>
              <a:buChar char="Ø"/>
            </a:pPr>
            <a:r>
              <a:rPr lang="en-US" sz="2600" dirty="0">
                <a:latin typeface="Calibri" panose="020F0502020204030204" pitchFamily="34" charset="0"/>
                <a:ea typeface="Times New Roman" panose="02020603050405020304" pitchFamily="18" charset="0"/>
              </a:rPr>
              <a:t>Agents are sometimes seeking information, they may want to review or receive copies of documents, or are seeking access to interview or occasionally arrest workers who are suspected of being illegal immigrants.</a:t>
            </a:r>
          </a:p>
          <a:p>
            <a:pPr marL="288036" marR="0" indent="-571500">
              <a:spcBef>
                <a:spcPts val="0"/>
              </a:spcBef>
              <a:spcAft>
                <a:spcPts val="0"/>
              </a:spcAft>
              <a:buClr>
                <a:schemeClr val="accent2">
                  <a:lumMod val="50000"/>
                </a:schemeClr>
              </a:buClr>
              <a:buFont typeface="Wingdings" panose="05000000000000000000" pitchFamily="2" charset="2"/>
              <a:buChar char="Ø"/>
            </a:pPr>
            <a:endParaRPr lang="en-US" sz="36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88916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2209800" cy="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0"/>
            <a:ext cx="6579696"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nvGrpSpPr>
          <p:cNvPr id="8" name="Group 3"/>
          <p:cNvGrpSpPr/>
          <p:nvPr/>
        </p:nvGrpSpPr>
        <p:grpSpPr>
          <a:xfrm>
            <a:off x="-1" y="0"/>
            <a:ext cx="6934201" cy="852055"/>
            <a:chOff x="0" y="0"/>
            <a:chExt cx="9144000" cy="838200"/>
          </a:xfrm>
          <a:solidFill>
            <a:srgbClr val="7030A0"/>
          </a:solidFill>
        </p:grpSpPr>
        <p:sp>
          <p:nvSpPr>
            <p:cNvPr id="9" name="Rectangle 8"/>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10" name="Title 1"/>
            <p:cNvSpPr txBox="1">
              <a:spLocks/>
            </p:cNvSpPr>
            <p:nvPr/>
          </p:nvSpPr>
          <p:spPr bwMode="auto">
            <a:xfrm>
              <a:off x="206591" y="0"/>
              <a:ext cx="8937409"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pPr>
                <a:defRPr/>
              </a:pPr>
              <a:r>
                <a:rPr lang="en-US" sz="2800" dirty="0">
                  <a:solidFill>
                    <a:schemeClr val="bg1"/>
                  </a:solidFill>
                </a:rPr>
                <a:t>Increased Immigration Related Visits/Requests</a:t>
              </a:r>
            </a:p>
          </p:txBody>
        </p:sp>
      </p:grpSp>
      <p:sp>
        <p:nvSpPr>
          <p:cNvPr id="12" name="Content Placeholder 2"/>
          <p:cNvSpPr>
            <a:spLocks noGrp="1"/>
          </p:cNvSpPr>
          <p:nvPr>
            <p:ph idx="1"/>
          </p:nvPr>
        </p:nvSpPr>
        <p:spPr>
          <a:xfrm>
            <a:off x="1219200" y="1295400"/>
            <a:ext cx="7714488" cy="4953000"/>
          </a:xfrm>
        </p:spPr>
        <p:txBody>
          <a:bodyPr>
            <a:normAutofit/>
          </a:bodyPr>
          <a:lstStyle/>
          <a:p>
            <a:pPr algn="just">
              <a:spcBef>
                <a:spcPts val="0"/>
              </a:spcBef>
              <a:buClr>
                <a:schemeClr val="accent2">
                  <a:lumMod val="50000"/>
                </a:schemeClr>
              </a:buClr>
              <a:buFont typeface="Wingdings" panose="05000000000000000000" pitchFamily="2" charset="2"/>
              <a:buChar char="Ø"/>
            </a:pPr>
            <a:r>
              <a:rPr lang="en-US" sz="3000" b="1" i="1" dirty="0">
                <a:latin typeface="Calibri" panose="020F0502020204030204" pitchFamily="34" charset="0"/>
              </a:rPr>
              <a:t>Recommendations documents, interviews or information:</a:t>
            </a:r>
          </a:p>
          <a:p>
            <a:pPr marL="82296" indent="0" algn="just">
              <a:spcBef>
                <a:spcPts val="0"/>
              </a:spcBef>
              <a:buClr>
                <a:schemeClr val="accent2">
                  <a:lumMod val="50000"/>
                </a:schemeClr>
              </a:buClr>
              <a:buNone/>
            </a:pPr>
            <a:endParaRPr lang="en-US" sz="3000" b="1" i="1" dirty="0">
              <a:solidFill>
                <a:prstClr val="black"/>
              </a:solidFill>
              <a:latin typeface="Calibri" panose="020F0502020204030204" pitchFamily="34" charset="0"/>
              <a:cs typeface="Times New Roman" panose="02020603050405020304" pitchFamily="18" charset="0"/>
            </a:endParaRPr>
          </a:p>
          <a:p>
            <a:pPr lvl="1" algn="just">
              <a:spcBef>
                <a:spcPts val="0"/>
              </a:spcBef>
              <a:buClr>
                <a:schemeClr val="accent2">
                  <a:lumMod val="50000"/>
                </a:schemeClr>
              </a:buClr>
              <a:buFont typeface="Courier New" panose="02070309020205020404" pitchFamily="49" charset="0"/>
              <a:buChar char="o"/>
            </a:pPr>
            <a:r>
              <a:rPr lang="en-US" sz="2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IDENTIFY who is on Company Property  </a:t>
            </a:r>
          </a:p>
          <a:p>
            <a:pPr lvl="1" algn="just">
              <a:spcBef>
                <a:spcPts val="0"/>
              </a:spcBef>
              <a:buClr>
                <a:schemeClr val="accent2">
                  <a:lumMod val="50000"/>
                </a:schemeClr>
              </a:buClr>
              <a:buFont typeface="Courier New" panose="02070309020205020404" pitchFamily="49" charset="0"/>
              <a:buChar char="o"/>
            </a:pPr>
            <a:endParaRPr lang="en-US" sz="2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lvl="1" algn="just">
              <a:spcBef>
                <a:spcPts val="0"/>
              </a:spcBef>
              <a:buClr>
                <a:schemeClr val="accent2">
                  <a:lumMod val="50000"/>
                </a:schemeClr>
              </a:buClr>
              <a:buFont typeface="Courier New" panose="02070309020205020404" pitchFamily="49" charset="0"/>
              <a:buChar char="o"/>
            </a:pPr>
            <a:r>
              <a:rPr lang="en-US" sz="2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CONFIRM the Purpose of the Visit  </a:t>
            </a:r>
          </a:p>
          <a:p>
            <a:pPr lvl="1" algn="just">
              <a:spcBef>
                <a:spcPts val="0"/>
              </a:spcBef>
              <a:buClr>
                <a:schemeClr val="accent2">
                  <a:lumMod val="50000"/>
                </a:schemeClr>
              </a:buClr>
              <a:buFont typeface="Courier New" panose="02070309020205020404" pitchFamily="49" charset="0"/>
              <a:buChar char="o"/>
            </a:pPr>
            <a:endParaRPr lang="en-US" sz="2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lvl="1" algn="just">
              <a:spcBef>
                <a:spcPts val="0"/>
              </a:spcBef>
              <a:buClr>
                <a:schemeClr val="accent2">
                  <a:lumMod val="50000"/>
                </a:schemeClr>
              </a:buClr>
              <a:buFont typeface="Courier New" panose="02070309020205020404" pitchFamily="49" charset="0"/>
              <a:buChar char="o"/>
            </a:pPr>
            <a:r>
              <a:rPr lang="en-US" sz="2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INFORM the Agents</a:t>
            </a:r>
          </a:p>
          <a:p>
            <a:pPr lvl="1" algn="just">
              <a:spcBef>
                <a:spcPts val="0"/>
              </a:spcBef>
              <a:buClr>
                <a:schemeClr val="accent2">
                  <a:lumMod val="50000"/>
                </a:schemeClr>
              </a:buClr>
              <a:buFont typeface="Courier New" panose="02070309020205020404" pitchFamily="49" charset="0"/>
              <a:buChar char="o"/>
            </a:pPr>
            <a:endParaRPr lang="en-US" sz="2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lvl="1" algn="just">
              <a:spcBef>
                <a:spcPts val="0"/>
              </a:spcBef>
              <a:buClr>
                <a:schemeClr val="accent2">
                  <a:lumMod val="50000"/>
                </a:schemeClr>
              </a:buClr>
              <a:buFont typeface="Courier New" panose="02070309020205020404" pitchFamily="49" charset="0"/>
              <a:buChar char="o"/>
            </a:pPr>
            <a:r>
              <a:rPr lang="en-US" sz="2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FORWARD Information to Company contact</a:t>
            </a:r>
          </a:p>
        </p:txBody>
      </p:sp>
    </p:spTree>
    <p:extLst>
      <p:ext uri="{BB962C8B-B14F-4D97-AF65-F5344CB8AC3E}">
        <p14:creationId xmlns:p14="http://schemas.microsoft.com/office/powerpoint/2010/main" val="2086213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2209800" cy="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0"/>
            <a:ext cx="6579696"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nvGrpSpPr>
          <p:cNvPr id="8" name="Group 3"/>
          <p:cNvGrpSpPr/>
          <p:nvPr/>
        </p:nvGrpSpPr>
        <p:grpSpPr>
          <a:xfrm>
            <a:off x="-1" y="0"/>
            <a:ext cx="6934201" cy="852055"/>
            <a:chOff x="0" y="0"/>
            <a:chExt cx="9144000" cy="838200"/>
          </a:xfrm>
          <a:solidFill>
            <a:srgbClr val="7030A0"/>
          </a:solidFill>
        </p:grpSpPr>
        <p:sp>
          <p:nvSpPr>
            <p:cNvPr id="9" name="Rectangle 8"/>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10" name="Title 1"/>
            <p:cNvSpPr txBox="1">
              <a:spLocks/>
            </p:cNvSpPr>
            <p:nvPr/>
          </p:nvSpPr>
          <p:spPr bwMode="auto">
            <a:xfrm>
              <a:off x="206591" y="0"/>
              <a:ext cx="8937409"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pPr>
                <a:defRPr/>
              </a:pPr>
              <a:r>
                <a:rPr lang="en-US" sz="2800" dirty="0">
                  <a:solidFill>
                    <a:schemeClr val="bg1"/>
                  </a:solidFill>
                </a:rPr>
                <a:t>Criminal Background Checks</a:t>
              </a:r>
            </a:p>
          </p:txBody>
        </p:sp>
      </p:grpSp>
      <p:sp>
        <p:nvSpPr>
          <p:cNvPr id="11" name="Content Placeholder 2"/>
          <p:cNvSpPr>
            <a:spLocks noGrp="1"/>
          </p:cNvSpPr>
          <p:nvPr>
            <p:ph idx="1"/>
          </p:nvPr>
        </p:nvSpPr>
        <p:spPr>
          <a:xfrm>
            <a:off x="1295400" y="1295400"/>
            <a:ext cx="7638288" cy="4953000"/>
          </a:xfrm>
        </p:spPr>
        <p:txBody>
          <a:bodyPr>
            <a:normAutofit fontScale="92500" lnSpcReduction="10000"/>
          </a:bodyPr>
          <a:lstStyle/>
          <a:p>
            <a:pPr>
              <a:buClr>
                <a:schemeClr val="accent2">
                  <a:lumMod val="50000"/>
                </a:schemeClr>
              </a:buClr>
              <a:buFont typeface="Wingdings" panose="05000000000000000000" pitchFamily="2" charset="2"/>
              <a:buChar char="Ø"/>
            </a:pPr>
            <a:r>
              <a:rPr lang="en-US" b="1" i="1" dirty="0">
                <a:latin typeface="Calibri" panose="020F0502020204030204" pitchFamily="34" charset="0"/>
              </a:rPr>
              <a:t>“</a:t>
            </a:r>
            <a:r>
              <a:rPr lang="en-US" sz="2800" b="1" i="1" dirty="0">
                <a:latin typeface="Calibri" panose="020F0502020204030204" pitchFamily="34" charset="0"/>
              </a:rPr>
              <a:t>Ban the Box” Legislation:</a:t>
            </a:r>
          </a:p>
          <a:p>
            <a:pPr>
              <a:buClr>
                <a:schemeClr val="accent2">
                  <a:lumMod val="50000"/>
                </a:schemeClr>
              </a:buClr>
              <a:buFont typeface="Wingdings" panose="05000000000000000000" pitchFamily="2" charset="2"/>
              <a:buChar char="Ø"/>
            </a:pPr>
            <a:endParaRPr lang="en-US" sz="1000" b="1" i="1" dirty="0">
              <a:latin typeface="Calibri" panose="020F0502020204030204" pitchFamily="34" charset="0"/>
            </a:endParaRPr>
          </a:p>
          <a:p>
            <a:pPr lvl="1">
              <a:buClr>
                <a:schemeClr val="accent2">
                  <a:lumMod val="50000"/>
                </a:schemeClr>
              </a:buClr>
              <a:buFont typeface="Courier New" panose="02070309020205020404" pitchFamily="49" charset="0"/>
              <a:buChar char="o"/>
            </a:pPr>
            <a:r>
              <a:rPr lang="en-US" dirty="0">
                <a:latin typeface="Calibri" panose="020F0502020204030204" pitchFamily="34" charset="0"/>
              </a:rPr>
              <a:t>Baltimore</a:t>
            </a:r>
          </a:p>
          <a:p>
            <a:pPr lvl="1">
              <a:buClr>
                <a:schemeClr val="accent2">
                  <a:lumMod val="50000"/>
                </a:schemeClr>
              </a:buClr>
              <a:buFont typeface="Courier New" panose="02070309020205020404" pitchFamily="49" charset="0"/>
              <a:buChar char="o"/>
            </a:pPr>
            <a:r>
              <a:rPr lang="en-US" dirty="0">
                <a:latin typeface="Calibri" panose="020F0502020204030204" pitchFamily="34" charset="0"/>
              </a:rPr>
              <a:t>DC</a:t>
            </a:r>
          </a:p>
          <a:p>
            <a:pPr lvl="1">
              <a:buClr>
                <a:schemeClr val="accent2">
                  <a:lumMod val="50000"/>
                </a:schemeClr>
              </a:buClr>
              <a:buFont typeface="Courier New" panose="02070309020205020404" pitchFamily="49" charset="0"/>
              <a:buChar char="o"/>
            </a:pPr>
            <a:r>
              <a:rPr lang="en-US" dirty="0">
                <a:latin typeface="Calibri" panose="020F0502020204030204" pitchFamily="34" charset="0"/>
              </a:rPr>
              <a:t>Philadelphia</a:t>
            </a:r>
          </a:p>
          <a:p>
            <a:pPr lvl="1">
              <a:buClr>
                <a:schemeClr val="accent2">
                  <a:lumMod val="50000"/>
                </a:schemeClr>
              </a:buClr>
              <a:buFont typeface="Courier New" panose="02070309020205020404" pitchFamily="49" charset="0"/>
              <a:buChar char="o"/>
            </a:pPr>
            <a:r>
              <a:rPr lang="en-US" dirty="0">
                <a:latin typeface="Calibri" panose="020F0502020204030204" pitchFamily="34" charset="0"/>
              </a:rPr>
              <a:t>San Francisco</a:t>
            </a:r>
          </a:p>
          <a:p>
            <a:pPr lvl="1">
              <a:buClr>
                <a:schemeClr val="accent2">
                  <a:lumMod val="50000"/>
                </a:schemeClr>
              </a:buClr>
              <a:buFont typeface="Courier New" panose="02070309020205020404" pitchFamily="49" charset="0"/>
              <a:buChar char="o"/>
            </a:pPr>
            <a:r>
              <a:rPr lang="en-US" dirty="0">
                <a:latin typeface="Calibri" panose="020F0502020204030204" pitchFamily="34" charset="0"/>
              </a:rPr>
              <a:t>Los Angeles</a:t>
            </a:r>
          </a:p>
          <a:p>
            <a:pPr lvl="1">
              <a:buClr>
                <a:schemeClr val="accent2">
                  <a:lumMod val="50000"/>
                </a:schemeClr>
              </a:buClr>
              <a:buFont typeface="Courier New" panose="02070309020205020404" pitchFamily="49" charset="0"/>
              <a:buChar char="o"/>
            </a:pPr>
            <a:r>
              <a:rPr lang="en-US" dirty="0">
                <a:latin typeface="Calibri" panose="020F0502020204030204" pitchFamily="34" charset="0"/>
              </a:rPr>
              <a:t>Buffalo</a:t>
            </a:r>
          </a:p>
          <a:p>
            <a:pPr lvl="1">
              <a:buClr>
                <a:schemeClr val="accent2">
                  <a:lumMod val="50000"/>
                </a:schemeClr>
              </a:buClr>
              <a:buFont typeface="Courier New" panose="02070309020205020404" pitchFamily="49" charset="0"/>
              <a:buChar char="o"/>
            </a:pPr>
            <a:r>
              <a:rPr lang="en-US" dirty="0">
                <a:latin typeface="Calibri" panose="020F0502020204030204" pitchFamily="34" charset="0"/>
              </a:rPr>
              <a:t>New York City</a:t>
            </a:r>
          </a:p>
          <a:p>
            <a:pPr lvl="1">
              <a:buClr>
                <a:schemeClr val="accent2">
                  <a:lumMod val="50000"/>
                </a:schemeClr>
              </a:buClr>
              <a:buFont typeface="Courier New" panose="02070309020205020404" pitchFamily="49" charset="0"/>
              <a:buChar char="o"/>
            </a:pPr>
            <a:r>
              <a:rPr lang="en-US" dirty="0">
                <a:latin typeface="Calibri" panose="020F0502020204030204" pitchFamily="34" charset="0"/>
              </a:rPr>
              <a:t>Rochester</a:t>
            </a:r>
          </a:p>
          <a:p>
            <a:pPr lvl="1">
              <a:buClr>
                <a:schemeClr val="accent2">
                  <a:lumMod val="50000"/>
                </a:schemeClr>
              </a:buClr>
              <a:buFont typeface="Courier New" panose="02070309020205020404" pitchFamily="49" charset="0"/>
              <a:buChar char="o"/>
            </a:pPr>
            <a:r>
              <a:rPr lang="en-US" dirty="0">
                <a:latin typeface="Calibri" panose="020F0502020204030204" pitchFamily="34" charset="0"/>
              </a:rPr>
              <a:t>Austin, Texas</a:t>
            </a:r>
          </a:p>
          <a:p>
            <a:pPr marL="0" indent="0">
              <a:buNone/>
            </a:pPr>
            <a:endParaRPr lang="en-US" sz="2800" dirty="0"/>
          </a:p>
        </p:txBody>
      </p:sp>
    </p:spTree>
    <p:extLst>
      <p:ext uri="{BB962C8B-B14F-4D97-AF65-F5344CB8AC3E}">
        <p14:creationId xmlns:p14="http://schemas.microsoft.com/office/powerpoint/2010/main" val="3181790947"/>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2209800" cy="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0"/>
            <a:ext cx="6579696"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endParaRPr lang="en-US" sz="3200" dirty="0">
              <a:solidFill>
                <a:schemeClr val="bg1"/>
              </a:solidFill>
            </a:endParaRPr>
          </a:p>
        </p:txBody>
      </p:sp>
      <p:grpSp>
        <p:nvGrpSpPr>
          <p:cNvPr id="8" name="Group 3"/>
          <p:cNvGrpSpPr/>
          <p:nvPr/>
        </p:nvGrpSpPr>
        <p:grpSpPr>
          <a:xfrm>
            <a:off x="-1" y="-1"/>
            <a:ext cx="6934201" cy="852055"/>
            <a:chOff x="0" y="0"/>
            <a:chExt cx="9144000" cy="838200"/>
          </a:xfrm>
          <a:solidFill>
            <a:srgbClr val="7030A0"/>
          </a:solidFill>
        </p:grpSpPr>
        <p:sp>
          <p:nvSpPr>
            <p:cNvPr id="9" name="Rectangle 8"/>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10" name="Title 1"/>
            <p:cNvSpPr txBox="1">
              <a:spLocks/>
            </p:cNvSpPr>
            <p:nvPr/>
          </p:nvSpPr>
          <p:spPr bwMode="auto">
            <a:xfrm>
              <a:off x="206591" y="0"/>
              <a:ext cx="8937409"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pPr>
                <a:defRPr/>
              </a:pPr>
              <a:r>
                <a:rPr lang="en-US" sz="2800" dirty="0">
                  <a:solidFill>
                    <a:schemeClr val="bg1"/>
                  </a:solidFill>
                </a:rPr>
                <a:t>Pay Equity</a:t>
              </a:r>
            </a:p>
          </p:txBody>
        </p:sp>
      </p:grpSp>
      <p:sp>
        <p:nvSpPr>
          <p:cNvPr id="12" name="Content Placeholder 2"/>
          <p:cNvSpPr>
            <a:spLocks noGrp="1"/>
          </p:cNvSpPr>
          <p:nvPr>
            <p:ph idx="1"/>
          </p:nvPr>
        </p:nvSpPr>
        <p:spPr>
          <a:xfrm>
            <a:off x="1295400" y="1295400"/>
            <a:ext cx="7638288" cy="4953000"/>
          </a:xfrm>
        </p:spPr>
        <p:txBody>
          <a:bodyPr>
            <a:normAutofit/>
          </a:bodyPr>
          <a:lstStyle/>
          <a:p>
            <a:pPr>
              <a:buNone/>
            </a:pPr>
            <a:endParaRPr lang="en-US" sz="1000" dirty="0"/>
          </a:p>
          <a:p>
            <a:pPr>
              <a:buClr>
                <a:schemeClr val="accent2">
                  <a:lumMod val="50000"/>
                </a:schemeClr>
              </a:buClr>
              <a:buFont typeface="Wingdings" panose="05000000000000000000" pitchFamily="2" charset="2"/>
              <a:buChar char="Ø"/>
            </a:pPr>
            <a:r>
              <a:rPr lang="en-US" sz="2800" dirty="0">
                <a:latin typeface="Calibri" panose="020F0502020204030204" pitchFamily="34" charset="0"/>
              </a:rPr>
              <a:t>Women identified as earning  significantly less than men in the aggregate</a:t>
            </a:r>
          </a:p>
          <a:p>
            <a:pPr>
              <a:buClr>
                <a:schemeClr val="accent2">
                  <a:lumMod val="50000"/>
                </a:schemeClr>
              </a:buClr>
              <a:buFont typeface="Wingdings" panose="05000000000000000000" pitchFamily="2" charset="2"/>
              <a:buChar char="Ø"/>
            </a:pPr>
            <a:endParaRPr lang="en-US" sz="1000" dirty="0">
              <a:latin typeface="Calibri" panose="020F0502020204030204" pitchFamily="34" charset="0"/>
            </a:endParaRPr>
          </a:p>
          <a:p>
            <a:pPr>
              <a:buClr>
                <a:schemeClr val="accent2">
                  <a:lumMod val="50000"/>
                </a:schemeClr>
              </a:buClr>
              <a:buFont typeface="Wingdings" panose="05000000000000000000" pitchFamily="2" charset="2"/>
              <a:buChar char="Ø"/>
            </a:pPr>
            <a:r>
              <a:rPr lang="en-US" sz="2800" dirty="0">
                <a:latin typeface="Calibri" panose="020F0502020204030204" pitchFamily="34" charset="0"/>
              </a:rPr>
              <a:t>Pay advocates have focused on wage transparency whether voluntary  or through legislation</a:t>
            </a:r>
          </a:p>
          <a:p>
            <a:pPr lvl="2">
              <a:buClr>
                <a:schemeClr val="accent2">
                  <a:lumMod val="50000"/>
                </a:schemeClr>
              </a:buClr>
              <a:buFont typeface="Courier New" panose="02070309020205020404" pitchFamily="49" charset="0"/>
              <a:buChar char="o"/>
            </a:pPr>
            <a:r>
              <a:rPr lang="en-US" sz="2800" i="1" dirty="0">
                <a:latin typeface="Calibri" panose="020F0502020204030204" pitchFamily="34" charset="0"/>
              </a:rPr>
              <a:t>GAP – voluntary  disclosure</a:t>
            </a:r>
          </a:p>
          <a:p>
            <a:pPr lvl="2">
              <a:buClr>
                <a:schemeClr val="accent2">
                  <a:lumMod val="50000"/>
                </a:schemeClr>
              </a:buClr>
              <a:buFont typeface="Courier New" panose="02070309020205020404" pitchFamily="49" charset="0"/>
              <a:buChar char="o"/>
            </a:pPr>
            <a:r>
              <a:rPr lang="en-US" sz="2800" i="1" dirty="0">
                <a:latin typeface="Calibri" panose="020F0502020204030204" pitchFamily="34" charset="0"/>
              </a:rPr>
              <a:t>White House Pay Equity Pledge – 200 companies signed on</a:t>
            </a:r>
          </a:p>
        </p:txBody>
      </p:sp>
    </p:spTree>
    <p:extLst>
      <p:ext uri="{BB962C8B-B14F-4D97-AF65-F5344CB8AC3E}">
        <p14:creationId xmlns:p14="http://schemas.microsoft.com/office/powerpoint/2010/main" val="303071043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dpscott\Documents\gen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400" y="2156178"/>
            <a:ext cx="3505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0"/>
            <a:ext cx="2209800" cy="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0"/>
            <a:ext cx="6579696"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nvGrpSpPr>
          <p:cNvPr id="8" name="Group 3"/>
          <p:cNvGrpSpPr/>
          <p:nvPr/>
        </p:nvGrpSpPr>
        <p:grpSpPr>
          <a:xfrm>
            <a:off x="-1" y="0"/>
            <a:ext cx="6934201" cy="852055"/>
            <a:chOff x="0" y="0"/>
            <a:chExt cx="9144000" cy="838200"/>
          </a:xfrm>
          <a:solidFill>
            <a:srgbClr val="7030A0"/>
          </a:solidFill>
        </p:grpSpPr>
        <p:sp>
          <p:nvSpPr>
            <p:cNvPr id="9" name="Rectangle 8"/>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10" name="Title 1"/>
            <p:cNvSpPr txBox="1">
              <a:spLocks/>
            </p:cNvSpPr>
            <p:nvPr/>
          </p:nvSpPr>
          <p:spPr bwMode="auto">
            <a:xfrm>
              <a:off x="206591" y="0"/>
              <a:ext cx="8937409"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pPr>
                <a:defRPr/>
              </a:pPr>
              <a:r>
                <a:rPr lang="en-US" sz="2800" dirty="0">
                  <a:solidFill>
                    <a:schemeClr val="bg1"/>
                  </a:solidFill>
                </a:rPr>
                <a:t>Pay Equity</a:t>
              </a:r>
            </a:p>
          </p:txBody>
        </p:sp>
      </p:grpSp>
      <p:sp>
        <p:nvSpPr>
          <p:cNvPr id="11" name="Content Placeholder 2"/>
          <p:cNvSpPr>
            <a:spLocks noGrp="1"/>
          </p:cNvSpPr>
          <p:nvPr>
            <p:ph idx="1"/>
          </p:nvPr>
        </p:nvSpPr>
        <p:spPr>
          <a:xfrm>
            <a:off x="1371600" y="1143000"/>
            <a:ext cx="7574280" cy="4953000"/>
          </a:xfrm>
        </p:spPr>
        <p:txBody>
          <a:bodyPr>
            <a:normAutofit lnSpcReduction="10000"/>
          </a:bodyPr>
          <a:lstStyle/>
          <a:p>
            <a:pPr>
              <a:buNone/>
            </a:pPr>
            <a:endParaRPr lang="en-US" sz="900" dirty="0"/>
          </a:p>
          <a:p>
            <a:pPr>
              <a:buClr>
                <a:schemeClr val="accent2">
                  <a:lumMod val="50000"/>
                </a:schemeClr>
              </a:buClr>
              <a:buFont typeface="Wingdings" panose="05000000000000000000" pitchFamily="2" charset="2"/>
              <a:buChar char="Ø"/>
            </a:pPr>
            <a:r>
              <a:rPr lang="en-US" sz="2800" dirty="0"/>
              <a:t>What is similar work?</a:t>
            </a:r>
          </a:p>
          <a:p>
            <a:pPr>
              <a:buClr>
                <a:schemeClr val="accent2">
                  <a:lumMod val="50000"/>
                </a:schemeClr>
              </a:buClr>
              <a:buFont typeface="Wingdings" panose="05000000000000000000" pitchFamily="2" charset="2"/>
              <a:buChar char="Ø"/>
            </a:pPr>
            <a:endParaRPr lang="en-US" sz="1400" dirty="0"/>
          </a:p>
          <a:p>
            <a:pPr lvl="0">
              <a:buClr>
                <a:schemeClr val="accent2">
                  <a:lumMod val="50000"/>
                </a:schemeClr>
              </a:buClr>
              <a:buFont typeface="Wingdings" panose="05000000000000000000" pitchFamily="2" charset="2"/>
              <a:buChar char="Ø"/>
            </a:pPr>
            <a:r>
              <a:rPr lang="en-US" sz="2800" dirty="0"/>
              <a:t>What factors should be included?</a:t>
            </a:r>
            <a:r>
              <a:rPr lang="en-US" sz="2800" dirty="0">
                <a:solidFill>
                  <a:prstClr val="black"/>
                </a:solidFill>
              </a:rPr>
              <a:t> </a:t>
            </a:r>
          </a:p>
          <a:p>
            <a:pPr lvl="0">
              <a:buClr>
                <a:schemeClr val="accent2">
                  <a:lumMod val="50000"/>
                </a:schemeClr>
              </a:buClr>
              <a:buFont typeface="Wingdings" panose="05000000000000000000" pitchFamily="2" charset="2"/>
              <a:buChar char="Ø"/>
            </a:pPr>
            <a:endParaRPr lang="en-US" sz="2800" dirty="0">
              <a:solidFill>
                <a:prstClr val="black"/>
              </a:solidFill>
            </a:endParaRPr>
          </a:p>
          <a:p>
            <a:pPr lvl="0">
              <a:buClr>
                <a:schemeClr val="accent2">
                  <a:lumMod val="50000"/>
                </a:schemeClr>
              </a:buClr>
              <a:buFont typeface="Wingdings" panose="05000000000000000000" pitchFamily="2" charset="2"/>
              <a:buChar char="Ø"/>
            </a:pPr>
            <a:r>
              <a:rPr lang="en-US" sz="2800" i="1" dirty="0">
                <a:solidFill>
                  <a:prstClr val="black"/>
                </a:solidFill>
              </a:rPr>
              <a:t>Federal</a:t>
            </a:r>
          </a:p>
          <a:p>
            <a:pPr lvl="1">
              <a:buClr>
                <a:schemeClr val="accent2">
                  <a:lumMod val="50000"/>
                </a:schemeClr>
              </a:buClr>
              <a:buFont typeface="Courier New" panose="02070309020205020404" pitchFamily="49" charset="0"/>
              <a:buChar char="o"/>
            </a:pPr>
            <a:r>
              <a:rPr lang="en-US" dirty="0">
                <a:solidFill>
                  <a:prstClr val="black"/>
                </a:solidFill>
              </a:rPr>
              <a:t>Equal Pay Act</a:t>
            </a:r>
          </a:p>
          <a:p>
            <a:pPr lvl="1">
              <a:buClr>
                <a:schemeClr val="accent2">
                  <a:lumMod val="50000"/>
                </a:schemeClr>
              </a:buClr>
              <a:buFont typeface="Courier New" panose="02070309020205020404" pitchFamily="49" charset="0"/>
              <a:buChar char="o"/>
            </a:pPr>
            <a:r>
              <a:rPr lang="en-US" dirty="0">
                <a:solidFill>
                  <a:prstClr val="black"/>
                </a:solidFill>
              </a:rPr>
              <a:t>Title VII of the Civil Rights Act,</a:t>
            </a:r>
          </a:p>
          <a:p>
            <a:pPr lvl="1">
              <a:buClr>
                <a:schemeClr val="accent2">
                  <a:lumMod val="50000"/>
                </a:schemeClr>
              </a:buClr>
              <a:buFont typeface="Courier New" panose="02070309020205020404" pitchFamily="49" charset="0"/>
              <a:buChar char="o"/>
            </a:pPr>
            <a:r>
              <a:rPr lang="en-US" dirty="0">
                <a:solidFill>
                  <a:prstClr val="black"/>
                </a:solidFill>
              </a:rPr>
              <a:t>Executive Order 11246</a:t>
            </a:r>
          </a:p>
          <a:p>
            <a:pPr lvl="0">
              <a:buClr>
                <a:schemeClr val="accent2">
                  <a:lumMod val="50000"/>
                </a:schemeClr>
              </a:buClr>
              <a:buFont typeface="Wingdings" panose="05000000000000000000" pitchFamily="2" charset="2"/>
              <a:buChar char="Ø"/>
            </a:pPr>
            <a:endParaRPr lang="en-US" sz="2800" dirty="0">
              <a:solidFill>
                <a:prstClr val="black"/>
              </a:solidFill>
            </a:endParaRPr>
          </a:p>
          <a:p>
            <a:pPr lvl="0">
              <a:buClr>
                <a:schemeClr val="accent2">
                  <a:lumMod val="50000"/>
                </a:schemeClr>
              </a:buClr>
              <a:buFont typeface="Wingdings" panose="05000000000000000000" pitchFamily="2" charset="2"/>
              <a:buChar char="Ø"/>
            </a:pPr>
            <a:r>
              <a:rPr lang="en-US" sz="2800" i="1" dirty="0">
                <a:solidFill>
                  <a:prstClr val="black"/>
                </a:solidFill>
              </a:rPr>
              <a:t>State Wage Equity Laws – broadening the EPA</a:t>
            </a:r>
          </a:p>
        </p:txBody>
      </p:sp>
    </p:spTree>
    <p:extLst>
      <p:ext uri="{BB962C8B-B14F-4D97-AF65-F5344CB8AC3E}">
        <p14:creationId xmlns:p14="http://schemas.microsoft.com/office/powerpoint/2010/main" val="897346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2209800" cy="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0"/>
            <a:ext cx="6579696"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nvGrpSpPr>
          <p:cNvPr id="8" name="Group 3"/>
          <p:cNvGrpSpPr/>
          <p:nvPr/>
        </p:nvGrpSpPr>
        <p:grpSpPr>
          <a:xfrm>
            <a:off x="-1" y="0"/>
            <a:ext cx="6934201" cy="852055"/>
            <a:chOff x="0" y="0"/>
            <a:chExt cx="9144000" cy="838200"/>
          </a:xfrm>
          <a:solidFill>
            <a:srgbClr val="7030A0"/>
          </a:solidFill>
        </p:grpSpPr>
        <p:sp>
          <p:nvSpPr>
            <p:cNvPr id="9" name="Rectangle 8"/>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10" name="Title 1"/>
            <p:cNvSpPr txBox="1">
              <a:spLocks/>
            </p:cNvSpPr>
            <p:nvPr/>
          </p:nvSpPr>
          <p:spPr bwMode="auto">
            <a:xfrm>
              <a:off x="206591" y="0"/>
              <a:ext cx="8937409"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pPr>
                <a:defRPr/>
              </a:pPr>
              <a:r>
                <a:rPr lang="en-US" sz="2800" dirty="0">
                  <a:solidFill>
                    <a:schemeClr val="bg1"/>
                  </a:solidFill>
                </a:rPr>
                <a:t>Pay Equity</a:t>
              </a:r>
            </a:p>
          </p:txBody>
        </p:sp>
      </p:grpSp>
      <p:sp>
        <p:nvSpPr>
          <p:cNvPr id="11" name="Content Placeholder 2"/>
          <p:cNvSpPr>
            <a:spLocks noGrp="1"/>
          </p:cNvSpPr>
          <p:nvPr>
            <p:ph idx="1"/>
          </p:nvPr>
        </p:nvSpPr>
        <p:spPr>
          <a:xfrm>
            <a:off x="1295400" y="1295400"/>
            <a:ext cx="7638288" cy="4953000"/>
          </a:xfrm>
        </p:spPr>
        <p:txBody>
          <a:bodyPr>
            <a:normAutofit fontScale="92500" lnSpcReduction="20000"/>
          </a:bodyPr>
          <a:lstStyle/>
          <a:p>
            <a:pPr>
              <a:buNone/>
            </a:pPr>
            <a:endParaRPr lang="en-US" sz="900" dirty="0"/>
          </a:p>
          <a:p>
            <a:pPr>
              <a:buClr>
                <a:schemeClr val="accent2">
                  <a:lumMod val="50000"/>
                </a:schemeClr>
              </a:buClr>
              <a:buFont typeface="Wingdings" panose="05000000000000000000" pitchFamily="2" charset="2"/>
              <a:buChar char="Ø"/>
            </a:pPr>
            <a:r>
              <a:rPr lang="en-US" sz="4000" i="1" dirty="0">
                <a:latin typeface="Calibri" panose="020F0502020204030204" pitchFamily="34" charset="0"/>
              </a:rPr>
              <a:t>What can companies do?</a:t>
            </a:r>
          </a:p>
          <a:p>
            <a:pPr lvl="1">
              <a:buClr>
                <a:schemeClr val="accent2">
                  <a:lumMod val="50000"/>
                </a:schemeClr>
              </a:buClr>
              <a:buFont typeface="Courier New" panose="02070309020205020404" pitchFamily="49" charset="0"/>
              <a:buChar char="o"/>
            </a:pPr>
            <a:r>
              <a:rPr lang="en-US" sz="3400" dirty="0">
                <a:latin typeface="Calibri" panose="020F0502020204030204" pitchFamily="34" charset="0"/>
              </a:rPr>
              <a:t>Monitor</a:t>
            </a:r>
          </a:p>
          <a:p>
            <a:pPr lvl="1">
              <a:buClr>
                <a:schemeClr val="accent2">
                  <a:lumMod val="50000"/>
                </a:schemeClr>
              </a:buClr>
              <a:buFont typeface="Courier New" panose="02070309020205020404" pitchFamily="49" charset="0"/>
              <a:buChar char="o"/>
            </a:pPr>
            <a:r>
              <a:rPr lang="en-US" sz="3400" dirty="0">
                <a:latin typeface="Calibri" panose="020F0502020204030204" pitchFamily="34" charset="0"/>
              </a:rPr>
              <a:t>Train</a:t>
            </a:r>
          </a:p>
          <a:p>
            <a:pPr lvl="1">
              <a:buClr>
                <a:schemeClr val="accent2">
                  <a:lumMod val="50000"/>
                </a:schemeClr>
              </a:buClr>
              <a:buFont typeface="Courier New" panose="02070309020205020404" pitchFamily="49" charset="0"/>
              <a:buChar char="o"/>
            </a:pPr>
            <a:r>
              <a:rPr lang="en-US" sz="3400" dirty="0">
                <a:latin typeface="Calibri" panose="020F0502020204030204" pitchFamily="34" charset="0"/>
              </a:rPr>
              <a:t>Know how salaries are determined</a:t>
            </a:r>
          </a:p>
          <a:p>
            <a:pPr lvl="1">
              <a:buClr>
                <a:schemeClr val="accent2">
                  <a:lumMod val="50000"/>
                </a:schemeClr>
              </a:buClr>
              <a:buFont typeface="Courier New" panose="02070309020205020404" pitchFamily="49" charset="0"/>
              <a:buChar char="o"/>
            </a:pPr>
            <a:r>
              <a:rPr lang="en-US" sz="3400" dirty="0">
                <a:latin typeface="Calibri" panose="020F0502020204030204" pitchFamily="34" charset="0"/>
              </a:rPr>
              <a:t>Document</a:t>
            </a:r>
          </a:p>
          <a:p>
            <a:pPr lvl="1">
              <a:buClr>
                <a:schemeClr val="accent2">
                  <a:lumMod val="50000"/>
                </a:schemeClr>
              </a:buClr>
              <a:buFont typeface="Courier New" panose="02070309020205020404" pitchFamily="49" charset="0"/>
              <a:buChar char="o"/>
            </a:pPr>
            <a:r>
              <a:rPr lang="en-US" sz="3400" dirty="0">
                <a:latin typeface="Calibri" panose="020F0502020204030204" pitchFamily="34" charset="0"/>
              </a:rPr>
              <a:t>Modify policies on disclosing salary</a:t>
            </a:r>
          </a:p>
          <a:p>
            <a:pPr lvl="1">
              <a:buClr>
                <a:schemeClr val="accent2">
                  <a:lumMod val="50000"/>
                </a:schemeClr>
              </a:buClr>
              <a:buFont typeface="Courier New" panose="02070309020205020404" pitchFamily="49" charset="0"/>
              <a:buChar char="o"/>
            </a:pPr>
            <a:r>
              <a:rPr lang="en-US" sz="3400" dirty="0">
                <a:latin typeface="Calibri" panose="020F0502020204030204" pitchFamily="34" charset="0"/>
              </a:rPr>
              <a:t>Conduct pay audits</a:t>
            </a:r>
          </a:p>
          <a:p>
            <a:pPr lvl="1">
              <a:buClr>
                <a:schemeClr val="accent2">
                  <a:lumMod val="50000"/>
                </a:schemeClr>
              </a:buClr>
              <a:buFont typeface="Courier New" panose="02070309020205020404" pitchFamily="49" charset="0"/>
              <a:buChar char="o"/>
            </a:pPr>
            <a:endParaRPr lang="en-US" sz="1300" dirty="0">
              <a:latin typeface="Calibri" panose="020F0502020204030204" pitchFamily="34" charset="0"/>
            </a:endParaRPr>
          </a:p>
          <a:p>
            <a:pPr>
              <a:buClr>
                <a:schemeClr val="accent2">
                  <a:lumMod val="50000"/>
                </a:schemeClr>
              </a:buClr>
              <a:buFont typeface="Wingdings" panose="05000000000000000000" pitchFamily="2" charset="2"/>
              <a:buChar char="Ø"/>
            </a:pPr>
            <a:r>
              <a:rPr lang="en-US" sz="3600" i="1" dirty="0">
                <a:latin typeface="Calibri" panose="020F0502020204030204" pitchFamily="34" charset="0"/>
              </a:rPr>
              <a:t>Keep an eye on related legislation – Salary History Bans; Pay Secrecy Bans</a:t>
            </a:r>
          </a:p>
        </p:txBody>
      </p:sp>
    </p:spTree>
    <p:extLst>
      <p:ext uri="{BB962C8B-B14F-4D97-AF65-F5344CB8AC3E}">
        <p14:creationId xmlns:p14="http://schemas.microsoft.com/office/powerpoint/2010/main" val="1565501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2209800" cy="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0"/>
            <a:ext cx="6579696"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nvGrpSpPr>
          <p:cNvPr id="8" name="Group 3"/>
          <p:cNvGrpSpPr/>
          <p:nvPr/>
        </p:nvGrpSpPr>
        <p:grpSpPr>
          <a:xfrm>
            <a:off x="-1" y="0"/>
            <a:ext cx="6934201" cy="852055"/>
            <a:chOff x="0" y="0"/>
            <a:chExt cx="9144000" cy="838200"/>
          </a:xfrm>
          <a:solidFill>
            <a:srgbClr val="7030A0"/>
          </a:solidFill>
        </p:grpSpPr>
        <p:sp>
          <p:nvSpPr>
            <p:cNvPr id="9" name="Rectangle 8"/>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10" name="Title 1"/>
            <p:cNvSpPr txBox="1">
              <a:spLocks/>
            </p:cNvSpPr>
            <p:nvPr/>
          </p:nvSpPr>
          <p:spPr bwMode="auto">
            <a:xfrm>
              <a:off x="206591" y="0"/>
              <a:ext cx="8937409"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pPr>
                <a:defRPr/>
              </a:pPr>
              <a:r>
                <a:rPr lang="en-US" sz="2800" dirty="0">
                  <a:solidFill>
                    <a:schemeClr val="bg1"/>
                  </a:solidFill>
                </a:rPr>
                <a:t>Predictive Scheduling</a:t>
              </a:r>
            </a:p>
          </p:txBody>
        </p:sp>
      </p:grpSp>
      <p:sp>
        <p:nvSpPr>
          <p:cNvPr id="12" name="Content Placeholder 2"/>
          <p:cNvSpPr>
            <a:spLocks noGrp="1"/>
          </p:cNvSpPr>
          <p:nvPr>
            <p:ph idx="1"/>
          </p:nvPr>
        </p:nvSpPr>
        <p:spPr>
          <a:xfrm>
            <a:off x="1295400" y="1066800"/>
            <a:ext cx="7638288" cy="5181600"/>
          </a:xfrm>
        </p:spPr>
        <p:txBody>
          <a:bodyPr>
            <a:normAutofit/>
          </a:bodyPr>
          <a:lstStyle/>
          <a:p>
            <a:pPr>
              <a:buNone/>
            </a:pPr>
            <a:endParaRPr lang="en-US" sz="900" dirty="0"/>
          </a:p>
          <a:p>
            <a:pPr>
              <a:buClr>
                <a:schemeClr val="accent2">
                  <a:lumMod val="50000"/>
                </a:schemeClr>
              </a:buClr>
              <a:buFont typeface="Wingdings" panose="05000000000000000000" pitchFamily="2" charset="2"/>
              <a:buChar char="Ø"/>
            </a:pPr>
            <a:r>
              <a:rPr lang="en-US" sz="2600" dirty="0">
                <a:latin typeface="Calibri" panose="020F0502020204030204" pitchFamily="34" charset="0"/>
              </a:rPr>
              <a:t>Generally employees can be scheduled as needed based on customer demand. </a:t>
            </a:r>
          </a:p>
          <a:p>
            <a:pPr>
              <a:buClr>
                <a:schemeClr val="accent2">
                  <a:lumMod val="50000"/>
                </a:schemeClr>
              </a:buClr>
              <a:buFont typeface="Wingdings" panose="05000000000000000000" pitchFamily="2" charset="2"/>
              <a:buChar char="Ø"/>
            </a:pPr>
            <a:r>
              <a:rPr lang="en-US" sz="2600" dirty="0">
                <a:latin typeface="Calibri" panose="020F0502020204030204" pitchFamily="34" charset="0"/>
              </a:rPr>
              <a:t>May mean different hours depending on day, week, time of year and demand based scheduling.</a:t>
            </a:r>
          </a:p>
          <a:p>
            <a:pPr>
              <a:buClr>
                <a:schemeClr val="accent2">
                  <a:lumMod val="50000"/>
                </a:schemeClr>
              </a:buClr>
              <a:buFont typeface="Wingdings" panose="05000000000000000000" pitchFamily="2" charset="2"/>
              <a:buChar char="Ø"/>
            </a:pPr>
            <a:r>
              <a:rPr lang="en-US" sz="2600" dirty="0">
                <a:latin typeface="Calibri" panose="020F0502020204030204" pitchFamily="34" charset="0"/>
              </a:rPr>
              <a:t>Meant to address employers scheduling practices around notice to employees</a:t>
            </a:r>
          </a:p>
        </p:txBody>
      </p:sp>
      <p:pic>
        <p:nvPicPr>
          <p:cNvPr id="13" name="Picture 3" descr="C:\Users\dpscott\Documents\Time C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098287"/>
            <a:ext cx="3962400" cy="2484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73963"/>
      </p:ext>
    </p:extLst>
  </p:cSld>
  <p:clrMapOvr>
    <a:masterClrMapping/>
  </p:clrMapOvr>
  <mc:AlternateContent xmlns:mc="http://schemas.openxmlformats.org/markup-compatibility/2006" xmlns:p14="http://schemas.microsoft.com/office/powerpoint/2010/main">
    <mc:Choice Requires="p14">
      <p:transition spd="slow" p14:dur="2500">
        <p:wheel spokes="1"/>
      </p:transition>
    </mc:Choice>
    <mc:Fallback xmlns="">
      <p:transition spd="slow">
        <p:wheel spokes="1"/>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2209800" cy="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0"/>
            <a:ext cx="6579696"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nvGrpSpPr>
          <p:cNvPr id="8" name="Group 3"/>
          <p:cNvGrpSpPr/>
          <p:nvPr/>
        </p:nvGrpSpPr>
        <p:grpSpPr>
          <a:xfrm>
            <a:off x="-1" y="0"/>
            <a:ext cx="6934201" cy="852055"/>
            <a:chOff x="0" y="0"/>
            <a:chExt cx="9144000" cy="838200"/>
          </a:xfrm>
          <a:solidFill>
            <a:srgbClr val="7030A0"/>
          </a:solidFill>
        </p:grpSpPr>
        <p:sp>
          <p:nvSpPr>
            <p:cNvPr id="9" name="Rectangle 8"/>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10" name="Title 1"/>
            <p:cNvSpPr txBox="1">
              <a:spLocks/>
            </p:cNvSpPr>
            <p:nvPr/>
          </p:nvSpPr>
          <p:spPr bwMode="auto">
            <a:xfrm>
              <a:off x="206591" y="0"/>
              <a:ext cx="8937409"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pPr>
                <a:defRPr/>
              </a:pPr>
              <a:r>
                <a:rPr lang="en-US" sz="2800" dirty="0">
                  <a:solidFill>
                    <a:schemeClr val="bg1"/>
                  </a:solidFill>
                </a:rPr>
                <a:t>Predictive Scheduling</a:t>
              </a:r>
            </a:p>
          </p:txBody>
        </p:sp>
      </p:grpSp>
      <p:sp>
        <p:nvSpPr>
          <p:cNvPr id="11" name="Content Placeholder 2"/>
          <p:cNvSpPr>
            <a:spLocks noGrp="1"/>
          </p:cNvSpPr>
          <p:nvPr>
            <p:ph idx="1"/>
          </p:nvPr>
        </p:nvSpPr>
        <p:spPr>
          <a:xfrm>
            <a:off x="1295400" y="1295400"/>
            <a:ext cx="7638288" cy="4953000"/>
          </a:xfrm>
        </p:spPr>
        <p:txBody>
          <a:bodyPr>
            <a:normAutofit fontScale="70000" lnSpcReduction="20000"/>
          </a:bodyPr>
          <a:lstStyle/>
          <a:p>
            <a:pPr>
              <a:buNone/>
            </a:pPr>
            <a:endParaRPr lang="en-US" sz="900" dirty="0"/>
          </a:p>
          <a:p>
            <a:pPr>
              <a:buClr>
                <a:schemeClr val="accent2">
                  <a:lumMod val="50000"/>
                </a:schemeClr>
              </a:buClr>
              <a:buFont typeface="Wingdings" panose="05000000000000000000" pitchFamily="2" charset="2"/>
              <a:buChar char="Ø"/>
            </a:pPr>
            <a:r>
              <a:rPr lang="en-US" b="1" i="1" dirty="0">
                <a:latin typeface="Calibri" panose="020F0502020204030204" pitchFamily="34" charset="0"/>
              </a:rPr>
              <a:t>Areas that can be covered include:</a:t>
            </a:r>
          </a:p>
          <a:p>
            <a:pPr lvl="1">
              <a:lnSpc>
                <a:spcPct val="120000"/>
              </a:lnSpc>
              <a:buClr>
                <a:schemeClr val="accent2">
                  <a:lumMod val="50000"/>
                </a:schemeClr>
              </a:buClr>
              <a:buFont typeface="Courier New" panose="02070309020205020404" pitchFamily="49" charset="0"/>
              <a:buChar char="o"/>
            </a:pPr>
            <a:r>
              <a:rPr lang="en-US" dirty="0">
                <a:latin typeface="Calibri" panose="020F0502020204030204" pitchFamily="34" charset="0"/>
              </a:rPr>
              <a:t>Advanced notice of schedule being  posted</a:t>
            </a:r>
          </a:p>
          <a:p>
            <a:pPr lvl="1">
              <a:lnSpc>
                <a:spcPct val="120000"/>
              </a:lnSpc>
              <a:buClr>
                <a:schemeClr val="accent2">
                  <a:lumMod val="50000"/>
                </a:schemeClr>
              </a:buClr>
              <a:buFont typeface="Courier New" panose="02070309020205020404" pitchFamily="49" charset="0"/>
              <a:buChar char="o"/>
            </a:pPr>
            <a:r>
              <a:rPr lang="en-US" dirty="0">
                <a:latin typeface="Calibri" panose="020F0502020204030204" pitchFamily="34" charset="0"/>
              </a:rPr>
              <a:t>Penalties for employer initiated changes, cancelling and shortening work shifts</a:t>
            </a:r>
          </a:p>
          <a:p>
            <a:pPr lvl="1">
              <a:lnSpc>
                <a:spcPct val="120000"/>
              </a:lnSpc>
              <a:buClr>
                <a:schemeClr val="accent2">
                  <a:lumMod val="50000"/>
                </a:schemeClr>
              </a:buClr>
              <a:buFont typeface="Courier New" panose="02070309020205020404" pitchFamily="49" charset="0"/>
              <a:buChar char="o"/>
            </a:pPr>
            <a:r>
              <a:rPr lang="en-US" dirty="0">
                <a:latin typeface="Calibri" panose="020F0502020204030204" pitchFamily="34" charset="0"/>
              </a:rPr>
              <a:t>Limitations on just in time scheduling/on call scheduling  and penalties</a:t>
            </a:r>
          </a:p>
          <a:p>
            <a:pPr lvl="1">
              <a:lnSpc>
                <a:spcPct val="120000"/>
              </a:lnSpc>
              <a:buClr>
                <a:schemeClr val="accent2">
                  <a:lumMod val="50000"/>
                </a:schemeClr>
              </a:buClr>
              <a:buFont typeface="Courier New" panose="02070309020205020404" pitchFamily="49" charset="0"/>
              <a:buChar char="o"/>
            </a:pPr>
            <a:r>
              <a:rPr lang="en-US" dirty="0">
                <a:latin typeface="Calibri" panose="020F0502020204030204" pitchFamily="34" charset="0"/>
              </a:rPr>
              <a:t>Overtime pay and employee consent for daily or weekly overtime shifts;  more than 6 work days in a  row, mandatory  overtime</a:t>
            </a:r>
          </a:p>
          <a:p>
            <a:pPr lvl="1">
              <a:lnSpc>
                <a:spcPct val="120000"/>
              </a:lnSpc>
              <a:buClr>
                <a:schemeClr val="accent2">
                  <a:lumMod val="50000"/>
                </a:schemeClr>
              </a:buClr>
              <a:buFont typeface="Courier New" panose="02070309020205020404" pitchFamily="49" charset="0"/>
              <a:buChar char="o"/>
            </a:pPr>
            <a:r>
              <a:rPr lang="en-US" dirty="0">
                <a:latin typeface="Calibri" panose="020F0502020204030204" pitchFamily="34" charset="0"/>
              </a:rPr>
              <a:t>Offering hours before hiring new employees or temporary employees</a:t>
            </a:r>
          </a:p>
          <a:p>
            <a:pPr lvl="1">
              <a:lnSpc>
                <a:spcPct val="120000"/>
              </a:lnSpc>
              <a:buClr>
                <a:schemeClr val="accent2">
                  <a:lumMod val="50000"/>
                </a:schemeClr>
              </a:buClr>
              <a:buFont typeface="Courier New" panose="02070309020205020404" pitchFamily="49" charset="0"/>
              <a:buChar char="o"/>
            </a:pPr>
            <a:r>
              <a:rPr lang="en-US" dirty="0">
                <a:latin typeface="Calibri" panose="020F0502020204030204" pitchFamily="34" charset="0"/>
              </a:rPr>
              <a:t>Limitations on schedule changes</a:t>
            </a:r>
          </a:p>
          <a:p>
            <a:pPr lvl="1">
              <a:lnSpc>
                <a:spcPct val="120000"/>
              </a:lnSpc>
              <a:buClr>
                <a:schemeClr val="accent2">
                  <a:lumMod val="50000"/>
                </a:schemeClr>
              </a:buClr>
              <a:buFont typeface="Courier New" panose="02070309020205020404" pitchFamily="49" charset="0"/>
              <a:buChar char="o"/>
            </a:pPr>
            <a:r>
              <a:rPr lang="en-US" dirty="0">
                <a:latin typeface="Calibri" panose="020F0502020204030204" pitchFamily="34" charset="0"/>
              </a:rPr>
              <a:t>Part time parity on hourly wages, access to time off, promotions</a:t>
            </a:r>
          </a:p>
        </p:txBody>
      </p:sp>
    </p:spTree>
    <p:extLst>
      <p:ext uri="{BB962C8B-B14F-4D97-AF65-F5344CB8AC3E}">
        <p14:creationId xmlns:p14="http://schemas.microsoft.com/office/powerpoint/2010/main" val="355472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 </a:t>
            </a:r>
            <a:br>
              <a:rPr lang="en-US" sz="2000" dirty="0"/>
            </a:br>
            <a:endParaRPr lang="en-US" sz="2000" dirty="0"/>
          </a:p>
        </p:txBody>
      </p:sp>
      <p:sp>
        <p:nvSpPr>
          <p:cNvPr id="3" name="Content Placeholder 2"/>
          <p:cNvSpPr>
            <a:spLocks noGrp="1"/>
          </p:cNvSpPr>
          <p:nvPr>
            <p:ph idx="1"/>
          </p:nvPr>
        </p:nvSpPr>
        <p:spPr>
          <a:xfrm>
            <a:off x="1066800" y="1295400"/>
            <a:ext cx="3810000" cy="5257800"/>
          </a:xfrm>
        </p:spPr>
        <p:txBody>
          <a:bodyPr>
            <a:noAutofit/>
          </a:bodyPr>
          <a:lstStyle/>
          <a:p>
            <a:pPr marL="82296" indent="0">
              <a:spcBef>
                <a:spcPts val="0"/>
              </a:spcBef>
              <a:buNone/>
            </a:pPr>
            <a:r>
              <a:rPr lang="en-US" sz="2200" b="1" dirty="0">
                <a:latin typeface="Calibri" panose="020F0502020204030204" pitchFamily="34" charset="0"/>
              </a:rPr>
              <a:t>Dionne Blake</a:t>
            </a:r>
          </a:p>
          <a:p>
            <a:pPr marL="82296" indent="0">
              <a:spcBef>
                <a:spcPts val="0"/>
              </a:spcBef>
              <a:buNone/>
            </a:pPr>
            <a:r>
              <a:rPr lang="en-US" sz="2200" dirty="0">
                <a:latin typeface="Calibri" panose="020F0502020204030204" pitchFamily="34" charset="0"/>
              </a:rPr>
              <a:t>Sr. Director &amp; Asst. General Counsel </a:t>
            </a:r>
          </a:p>
          <a:p>
            <a:pPr marL="82296" indent="0">
              <a:spcBef>
                <a:spcPts val="0"/>
              </a:spcBef>
              <a:buNone/>
            </a:pPr>
            <a:r>
              <a:rPr lang="en-US" sz="2200" dirty="0">
                <a:latin typeface="Calibri" panose="020F0502020204030204" pitchFamily="34" charset="0"/>
              </a:rPr>
              <a:t>Employee &amp; Labor Relations </a:t>
            </a:r>
          </a:p>
          <a:p>
            <a:pPr marL="82296" indent="0">
              <a:spcBef>
                <a:spcPts val="0"/>
              </a:spcBef>
              <a:buNone/>
            </a:pPr>
            <a:r>
              <a:rPr lang="en-US" sz="2200" i="1" dirty="0">
                <a:latin typeface="Calibri" panose="020F0502020204030204" pitchFamily="34" charset="0"/>
              </a:rPr>
              <a:t>Target</a:t>
            </a:r>
          </a:p>
          <a:p>
            <a:pPr marL="82296" indent="0">
              <a:spcBef>
                <a:spcPts val="0"/>
              </a:spcBef>
              <a:buNone/>
            </a:pPr>
            <a:endParaRPr lang="en-US" sz="2200" dirty="0">
              <a:latin typeface="Calibri" panose="020F0502020204030204" pitchFamily="34" charset="0"/>
            </a:endParaRPr>
          </a:p>
          <a:p>
            <a:pPr marL="82296" indent="0">
              <a:spcBef>
                <a:spcPts val="0"/>
              </a:spcBef>
              <a:buNone/>
            </a:pPr>
            <a:r>
              <a:rPr lang="en-US" sz="2200" b="1" dirty="0" err="1">
                <a:latin typeface="Calibri" panose="020F0502020204030204" pitchFamily="34" charset="0"/>
              </a:rPr>
              <a:t>Amira</a:t>
            </a:r>
            <a:r>
              <a:rPr lang="en-US" sz="2200" b="1" dirty="0">
                <a:latin typeface="Calibri" panose="020F0502020204030204" pitchFamily="34" charset="0"/>
              </a:rPr>
              <a:t> Day </a:t>
            </a:r>
            <a:r>
              <a:rPr lang="en-US" sz="2200" b="1" dirty="0" err="1">
                <a:latin typeface="Calibri" panose="020F0502020204030204" pitchFamily="34" charset="0"/>
              </a:rPr>
              <a:t>Dallaflor</a:t>
            </a:r>
            <a:endParaRPr lang="en-US" sz="2200" b="1" dirty="0">
              <a:latin typeface="Calibri" panose="020F0502020204030204" pitchFamily="34" charset="0"/>
            </a:endParaRPr>
          </a:p>
          <a:p>
            <a:pPr marL="82296" indent="0">
              <a:spcBef>
                <a:spcPts val="0"/>
              </a:spcBef>
              <a:buNone/>
            </a:pPr>
            <a:r>
              <a:rPr lang="en-US" sz="2200" dirty="0">
                <a:latin typeface="Calibri" panose="020F0502020204030204" pitchFamily="34" charset="0"/>
              </a:rPr>
              <a:t>Associate General Counsel</a:t>
            </a:r>
          </a:p>
          <a:p>
            <a:pPr marL="82296" indent="0">
              <a:spcBef>
                <a:spcPts val="0"/>
              </a:spcBef>
              <a:buNone/>
            </a:pPr>
            <a:r>
              <a:rPr lang="en-US" sz="2200" dirty="0">
                <a:latin typeface="Calibri" panose="020F0502020204030204" pitchFamily="34" charset="0"/>
              </a:rPr>
              <a:t>Labor &amp; Employment </a:t>
            </a:r>
          </a:p>
          <a:p>
            <a:pPr marL="82296" indent="0">
              <a:spcBef>
                <a:spcPts val="0"/>
              </a:spcBef>
              <a:buNone/>
            </a:pPr>
            <a:r>
              <a:rPr lang="en-US" sz="2200" dirty="0">
                <a:latin typeface="Calibri" panose="020F0502020204030204" pitchFamily="34" charset="0"/>
              </a:rPr>
              <a:t>Facebook, Inc.</a:t>
            </a:r>
          </a:p>
          <a:p>
            <a:pPr marL="82296" indent="0">
              <a:spcBef>
                <a:spcPts val="0"/>
              </a:spcBef>
              <a:buNone/>
            </a:pPr>
            <a:endParaRPr lang="en-US" sz="2200" dirty="0">
              <a:latin typeface="Calibri" panose="020F0502020204030204" pitchFamily="34" charset="0"/>
            </a:endParaRPr>
          </a:p>
          <a:p>
            <a:pPr marL="82296" indent="0">
              <a:spcBef>
                <a:spcPts val="0"/>
              </a:spcBef>
              <a:buNone/>
            </a:pPr>
            <a:r>
              <a:rPr lang="en-US" sz="2200" b="1" dirty="0">
                <a:latin typeface="Calibri" panose="020F0502020204030204" pitchFamily="34" charset="0"/>
              </a:rPr>
              <a:t>Ethel J. Johnson</a:t>
            </a:r>
          </a:p>
          <a:p>
            <a:pPr marL="82296" indent="0">
              <a:spcBef>
                <a:spcPts val="0"/>
              </a:spcBef>
              <a:buNone/>
            </a:pPr>
            <a:r>
              <a:rPr lang="en-US" sz="2200" dirty="0">
                <a:latin typeface="Calibri" panose="020F0502020204030204" pitchFamily="34" charset="0"/>
              </a:rPr>
              <a:t>Partner</a:t>
            </a:r>
          </a:p>
          <a:p>
            <a:pPr marL="82296" indent="0">
              <a:spcBef>
                <a:spcPts val="0"/>
              </a:spcBef>
              <a:buNone/>
            </a:pPr>
            <a:r>
              <a:rPr lang="en-US" sz="2200" dirty="0">
                <a:latin typeface="Calibri" panose="020F0502020204030204" pitchFamily="34" charset="0"/>
              </a:rPr>
              <a:t>Morgan, Lewis &amp; </a:t>
            </a:r>
            <a:r>
              <a:rPr lang="en-US" sz="2200" dirty="0" err="1">
                <a:latin typeface="Calibri" panose="020F0502020204030204" pitchFamily="34" charset="0"/>
              </a:rPr>
              <a:t>Bockius</a:t>
            </a:r>
            <a:r>
              <a:rPr lang="en-US" sz="2200" dirty="0">
                <a:latin typeface="Calibri" panose="020F0502020204030204" pitchFamily="34" charset="0"/>
              </a:rPr>
              <a:t> </a:t>
            </a:r>
            <a:r>
              <a:rPr lang="en-US" sz="2400" dirty="0">
                <a:latin typeface="Calibri" panose="020F0502020204030204" pitchFamily="34" charset="0"/>
              </a:rPr>
              <a:t>LLP</a:t>
            </a:r>
          </a:p>
          <a:p>
            <a:pPr marL="82296" indent="0">
              <a:spcBef>
                <a:spcPts val="0"/>
              </a:spcBef>
              <a:buNone/>
            </a:pPr>
            <a:endParaRPr lang="en-US" sz="2000" dirty="0">
              <a:latin typeface="Calibri" panose="020F0502020204030204" pitchFamily="34" charset="0"/>
            </a:endParaRPr>
          </a:p>
        </p:txBody>
      </p:sp>
      <p:grpSp>
        <p:nvGrpSpPr>
          <p:cNvPr id="5" name="Group 3"/>
          <p:cNvGrpSpPr/>
          <p:nvPr/>
        </p:nvGrpSpPr>
        <p:grpSpPr>
          <a:xfrm>
            <a:off x="0" y="0"/>
            <a:ext cx="9144000" cy="838200"/>
            <a:chOff x="0" y="0"/>
            <a:chExt cx="9144000" cy="838200"/>
          </a:xfr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p:grpSpPr>
        <p:sp>
          <p:nvSpPr>
            <p:cNvPr id="6" name="Rectangle 5"/>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7" name="Title 1"/>
            <p:cNvSpPr txBox="1">
              <a:spLocks/>
            </p:cNvSpPr>
            <p:nvPr/>
          </p:nvSpPr>
          <p:spPr bwMode="auto">
            <a:xfrm>
              <a:off x="228600" y="0"/>
              <a:ext cx="7239000"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600" dirty="0">
                  <a:solidFill>
                    <a:schemeClr val="bg1"/>
                  </a:solidFill>
                  <a:latin typeface="Calibri" panose="020F0502020204030204" pitchFamily="34" charset="0"/>
                </a:rPr>
                <a:t>Panel Members</a:t>
              </a:r>
              <a:r>
                <a:rPr lang="en-US" sz="3600" dirty="0">
                  <a:latin typeface="Calibri" panose="020F0502020204030204" pitchFamily="34" charset="0"/>
                </a:rPr>
                <a:t>	</a:t>
              </a:r>
            </a:p>
          </p:txBody>
        </p:sp>
      </p:gr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359" y="1"/>
            <a:ext cx="2297720"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05400" y="1219200"/>
            <a:ext cx="3886200" cy="2834622"/>
          </a:xfrm>
          <a:prstGeom prst="rect">
            <a:avLst/>
          </a:prstGeom>
        </p:spPr>
        <p:txBody>
          <a:bodyPr wrap="square">
            <a:spAutoFit/>
          </a:bodyPr>
          <a:lstStyle/>
          <a:p>
            <a:pPr marL="82296" indent="0">
              <a:lnSpc>
                <a:spcPct val="110000"/>
              </a:lnSpc>
              <a:spcBef>
                <a:spcPts val="0"/>
              </a:spcBef>
              <a:buNone/>
            </a:pPr>
            <a:r>
              <a:rPr lang="en-US" sz="2200" b="1" dirty="0">
                <a:latin typeface="Calibri" panose="020F0502020204030204" pitchFamily="34" charset="0"/>
              </a:rPr>
              <a:t>Carol Lumpkin</a:t>
            </a:r>
          </a:p>
          <a:p>
            <a:pPr marL="82296" indent="0">
              <a:spcBef>
                <a:spcPts val="0"/>
              </a:spcBef>
              <a:buNone/>
            </a:pPr>
            <a:r>
              <a:rPr lang="en-US" sz="2200" dirty="0">
                <a:latin typeface="Calibri" panose="020F0502020204030204" pitchFamily="34" charset="0"/>
              </a:rPr>
              <a:t>Partner</a:t>
            </a:r>
          </a:p>
          <a:p>
            <a:pPr marL="82296" indent="0">
              <a:spcBef>
                <a:spcPts val="0"/>
              </a:spcBef>
              <a:buNone/>
            </a:pPr>
            <a:r>
              <a:rPr lang="en-US" sz="2200" dirty="0">
                <a:latin typeface="Calibri" panose="020F0502020204030204" pitchFamily="34" charset="0"/>
              </a:rPr>
              <a:t>K&amp;L Gates</a:t>
            </a:r>
          </a:p>
          <a:p>
            <a:pPr marL="82296" indent="0">
              <a:spcBef>
                <a:spcPts val="0"/>
              </a:spcBef>
              <a:buNone/>
            </a:pPr>
            <a:endParaRPr lang="en-US" sz="2200" dirty="0">
              <a:latin typeface="Calibri" panose="020F0502020204030204" pitchFamily="34" charset="0"/>
            </a:endParaRPr>
          </a:p>
          <a:p>
            <a:pPr marL="82296" indent="0">
              <a:spcBef>
                <a:spcPts val="0"/>
              </a:spcBef>
              <a:buNone/>
            </a:pPr>
            <a:r>
              <a:rPr lang="en-US" sz="2200" b="1" dirty="0">
                <a:latin typeface="Calibri" panose="020F0502020204030204" pitchFamily="34" charset="0"/>
              </a:rPr>
              <a:t>Derek P. Scott</a:t>
            </a:r>
          </a:p>
          <a:p>
            <a:pPr marL="82296" indent="0">
              <a:spcBef>
                <a:spcPts val="0"/>
              </a:spcBef>
              <a:buNone/>
            </a:pPr>
            <a:r>
              <a:rPr lang="en-US" sz="2200" dirty="0">
                <a:latin typeface="Calibri" panose="020F0502020204030204" pitchFamily="34" charset="0"/>
              </a:rPr>
              <a:t>Sr. Associate General Counsel</a:t>
            </a:r>
          </a:p>
          <a:p>
            <a:pPr marL="82296" indent="0">
              <a:spcBef>
                <a:spcPts val="0"/>
              </a:spcBef>
              <a:buNone/>
            </a:pPr>
            <a:r>
              <a:rPr lang="en-US" sz="2200" dirty="0">
                <a:latin typeface="Calibri" panose="020F0502020204030204" pitchFamily="34" charset="0"/>
              </a:rPr>
              <a:t>Employment Division</a:t>
            </a:r>
          </a:p>
          <a:p>
            <a:pPr marL="82296" indent="0">
              <a:spcBef>
                <a:spcPts val="0"/>
              </a:spcBef>
              <a:buNone/>
            </a:pPr>
            <a:r>
              <a:rPr lang="en-US" sz="2200" dirty="0">
                <a:latin typeface="Calibri" panose="020F0502020204030204" pitchFamily="34" charset="0"/>
              </a:rPr>
              <a:t>Wal-Mart Stores, Inc.</a:t>
            </a:r>
          </a:p>
        </p:txBody>
      </p:sp>
    </p:spTree>
    <p:extLst>
      <p:ext uri="{BB962C8B-B14F-4D97-AF65-F5344CB8AC3E}">
        <p14:creationId xmlns:p14="http://schemas.microsoft.com/office/powerpoint/2010/main" val="2101340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2209800" cy="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0"/>
            <a:ext cx="6579696"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nvGrpSpPr>
          <p:cNvPr id="8" name="Group 3"/>
          <p:cNvGrpSpPr/>
          <p:nvPr/>
        </p:nvGrpSpPr>
        <p:grpSpPr>
          <a:xfrm>
            <a:off x="-1" y="0"/>
            <a:ext cx="6934201" cy="852055"/>
            <a:chOff x="0" y="0"/>
            <a:chExt cx="9144000" cy="838200"/>
          </a:xfrm>
          <a:solidFill>
            <a:srgbClr val="7030A0"/>
          </a:solidFill>
        </p:grpSpPr>
        <p:sp>
          <p:nvSpPr>
            <p:cNvPr id="9" name="Rectangle 8"/>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10" name="Title 1"/>
            <p:cNvSpPr txBox="1">
              <a:spLocks/>
            </p:cNvSpPr>
            <p:nvPr/>
          </p:nvSpPr>
          <p:spPr bwMode="auto">
            <a:xfrm>
              <a:off x="206591" y="0"/>
              <a:ext cx="8937409"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pPr>
                <a:defRPr/>
              </a:pPr>
              <a:r>
                <a:rPr lang="en-US" sz="2800" dirty="0">
                  <a:solidFill>
                    <a:schemeClr val="bg1"/>
                  </a:solidFill>
                </a:rPr>
                <a:t>Paid Sick Leave</a:t>
              </a:r>
            </a:p>
          </p:txBody>
        </p:sp>
      </p:grpSp>
      <p:sp>
        <p:nvSpPr>
          <p:cNvPr id="12" name="Content Placeholder 2"/>
          <p:cNvSpPr txBox="1">
            <a:spLocks noGrp="1"/>
          </p:cNvSpPr>
          <p:nvPr>
            <p:ph idx="1"/>
          </p:nvPr>
        </p:nvSpPr>
        <p:spPr>
          <a:xfrm>
            <a:off x="1295400" y="1219200"/>
            <a:ext cx="7638288" cy="50292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Clr>
                <a:schemeClr val="accent2">
                  <a:lumMod val="50000"/>
                </a:schemeClr>
              </a:buClr>
              <a:buFont typeface="Wingdings" panose="05000000000000000000" pitchFamily="2" charset="2"/>
              <a:buChar char="Ø"/>
            </a:pPr>
            <a:r>
              <a:rPr lang="en-US" sz="2400" dirty="0">
                <a:latin typeface="Calibri" panose="020F0502020204030204" pitchFamily="34" charset="0"/>
              </a:rPr>
              <a:t>(</a:t>
            </a:r>
            <a:r>
              <a:rPr lang="en-US" sz="2400" i="1" dirty="0">
                <a:latin typeface="Calibri" panose="020F0502020204030204" pitchFamily="34" charset="0"/>
              </a:rPr>
              <a:t>Certain</a:t>
            </a:r>
            <a:r>
              <a:rPr lang="en-US" sz="2400" dirty="0">
                <a:latin typeface="Calibri" panose="020F0502020204030204" pitchFamily="34" charset="0"/>
              </a:rPr>
              <a:t> </a:t>
            </a:r>
            <a:r>
              <a:rPr lang="en-US" sz="2400" i="1" dirty="0">
                <a:latin typeface="Calibri" panose="020F0502020204030204" pitchFamily="34" charset="0"/>
              </a:rPr>
              <a:t>Federal Contractors, California, Connecticut, Massachusetts, Oregon, Vermont and 30 municipalities</a:t>
            </a:r>
            <a:r>
              <a:rPr lang="en-US" sz="2400" dirty="0">
                <a:latin typeface="Calibri" panose="020F0502020204030204" pitchFamily="34" charset="0"/>
              </a:rPr>
              <a:t>)</a:t>
            </a:r>
          </a:p>
          <a:p>
            <a:pPr>
              <a:buClr>
                <a:schemeClr val="accent2">
                  <a:lumMod val="50000"/>
                </a:schemeClr>
              </a:buClr>
              <a:buFont typeface="Wingdings" panose="05000000000000000000" pitchFamily="2" charset="2"/>
              <a:buChar char="Ø"/>
            </a:pPr>
            <a:endParaRPr lang="en-US" sz="2400" dirty="0">
              <a:latin typeface="Calibri" panose="020F0502020204030204" pitchFamily="34" charset="0"/>
            </a:endParaRPr>
          </a:p>
          <a:p>
            <a:pPr>
              <a:buClr>
                <a:schemeClr val="accent2">
                  <a:lumMod val="50000"/>
                </a:schemeClr>
              </a:buClr>
              <a:buFont typeface="Wingdings" panose="05000000000000000000" pitchFamily="2" charset="2"/>
              <a:buChar char="Ø"/>
            </a:pPr>
            <a:r>
              <a:rPr lang="en-US" sz="2400" dirty="0">
                <a:latin typeface="Calibri" panose="020F0502020204030204" pitchFamily="34" charset="0"/>
              </a:rPr>
              <a:t>FMLA requires qualified employers provide up to 12 weeks of unpaid leave to eligible employees for certain qualifying events. </a:t>
            </a:r>
          </a:p>
          <a:p>
            <a:pPr>
              <a:buClr>
                <a:schemeClr val="accent2">
                  <a:lumMod val="50000"/>
                </a:schemeClr>
              </a:buClr>
              <a:buFont typeface="Wingdings" panose="05000000000000000000" pitchFamily="2" charset="2"/>
              <a:buChar char="Ø"/>
            </a:pPr>
            <a:endParaRPr lang="en-US" sz="2400" i="1" dirty="0">
              <a:latin typeface="Calibri" panose="020F0502020204030204" pitchFamily="34" charset="0"/>
            </a:endParaRPr>
          </a:p>
          <a:p>
            <a:pPr>
              <a:buClr>
                <a:schemeClr val="accent2">
                  <a:lumMod val="50000"/>
                </a:schemeClr>
              </a:buClr>
              <a:buFont typeface="Wingdings" panose="05000000000000000000" pitchFamily="2" charset="2"/>
              <a:buChar char="Ø"/>
            </a:pPr>
            <a:r>
              <a:rPr lang="en-US" sz="2400" i="1" dirty="0">
                <a:latin typeface="Calibri" panose="020F0502020204030204" pitchFamily="34" charset="0"/>
              </a:rPr>
              <a:t>However, other than for certain government contractors, federal law doesn't provide for </a:t>
            </a:r>
            <a:r>
              <a:rPr lang="en-US" sz="2400" b="1" i="1" dirty="0">
                <a:latin typeface="Calibri" panose="020F0502020204030204" pitchFamily="34" charset="0"/>
              </a:rPr>
              <a:t>paid</a:t>
            </a:r>
            <a:r>
              <a:rPr lang="en-US" sz="2400" i="1" dirty="0">
                <a:latin typeface="Calibri" panose="020F0502020204030204" pitchFamily="34" charset="0"/>
              </a:rPr>
              <a:t> leave.</a:t>
            </a:r>
            <a:r>
              <a:rPr lang="en-US" sz="2400" dirty="0">
                <a:latin typeface="Calibri" panose="020F0502020204030204" pitchFamily="34" charset="0"/>
              </a:rPr>
              <a:t> </a:t>
            </a:r>
            <a:endParaRPr lang="en-US" sz="2400" i="1" dirty="0">
              <a:latin typeface="Calibri" panose="020F0502020204030204" pitchFamily="34" charset="0"/>
            </a:endParaRPr>
          </a:p>
          <a:p>
            <a:endParaRPr lang="en-US" i="1" dirty="0">
              <a:latin typeface="Calibri" panose="020F0502020204030204" pitchFamily="34" charset="0"/>
            </a:endParaRPr>
          </a:p>
          <a:p>
            <a:endParaRPr lang="en-US" dirty="0"/>
          </a:p>
        </p:txBody>
      </p:sp>
    </p:spTree>
    <p:extLst>
      <p:ext uri="{BB962C8B-B14F-4D97-AF65-F5344CB8AC3E}">
        <p14:creationId xmlns:p14="http://schemas.microsoft.com/office/powerpoint/2010/main" val="22883792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2209800" cy="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0"/>
            <a:ext cx="6579696"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nvGrpSpPr>
          <p:cNvPr id="8" name="Group 3"/>
          <p:cNvGrpSpPr/>
          <p:nvPr/>
        </p:nvGrpSpPr>
        <p:grpSpPr>
          <a:xfrm>
            <a:off x="-1" y="0"/>
            <a:ext cx="6934201" cy="852055"/>
            <a:chOff x="0" y="0"/>
            <a:chExt cx="9144000" cy="838200"/>
          </a:xfrm>
          <a:solidFill>
            <a:srgbClr val="7030A0"/>
          </a:solidFill>
        </p:grpSpPr>
        <p:sp>
          <p:nvSpPr>
            <p:cNvPr id="9" name="Rectangle 8"/>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10" name="Title 1"/>
            <p:cNvSpPr txBox="1">
              <a:spLocks/>
            </p:cNvSpPr>
            <p:nvPr/>
          </p:nvSpPr>
          <p:spPr bwMode="auto">
            <a:xfrm>
              <a:off x="206591" y="0"/>
              <a:ext cx="8937409"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pPr>
                <a:defRPr/>
              </a:pPr>
              <a:r>
                <a:rPr lang="en-US" sz="2800" dirty="0">
                  <a:solidFill>
                    <a:schemeClr val="bg1"/>
                  </a:solidFill>
                </a:rPr>
                <a:t>Paid Sick Leave</a:t>
              </a:r>
            </a:p>
          </p:txBody>
        </p:sp>
      </p:grpSp>
      <p:sp>
        <p:nvSpPr>
          <p:cNvPr id="11" name="Content Placeholder 2"/>
          <p:cNvSpPr>
            <a:spLocks noGrp="1"/>
          </p:cNvSpPr>
          <p:nvPr>
            <p:ph idx="1"/>
          </p:nvPr>
        </p:nvSpPr>
        <p:spPr>
          <a:xfrm>
            <a:off x="1371600" y="1143000"/>
            <a:ext cx="7562088" cy="5105400"/>
          </a:xfrm>
        </p:spPr>
        <p:txBody>
          <a:bodyPr>
            <a:normAutofit lnSpcReduction="10000"/>
          </a:bodyPr>
          <a:lstStyle/>
          <a:p>
            <a:pPr lvl="0">
              <a:lnSpc>
                <a:spcPct val="150000"/>
              </a:lnSpc>
              <a:buClr>
                <a:schemeClr val="accent2">
                  <a:lumMod val="50000"/>
                </a:schemeClr>
              </a:buClr>
              <a:buFont typeface="Wingdings" panose="05000000000000000000" pitchFamily="2" charset="2"/>
              <a:buChar char="Ø"/>
            </a:pPr>
            <a:r>
              <a:rPr lang="en-US" sz="3500" b="1" dirty="0">
                <a:latin typeface="Calibri" panose="020F0502020204030204" pitchFamily="34" charset="0"/>
              </a:rPr>
              <a:t>Structure</a:t>
            </a:r>
          </a:p>
          <a:p>
            <a:pPr lvl="0">
              <a:lnSpc>
                <a:spcPct val="150000"/>
              </a:lnSpc>
              <a:buClr>
                <a:schemeClr val="accent2">
                  <a:lumMod val="50000"/>
                </a:schemeClr>
              </a:buClr>
              <a:buFont typeface="Courier New" panose="02070309020205020404" pitchFamily="49" charset="0"/>
              <a:buChar char="o"/>
            </a:pPr>
            <a:r>
              <a:rPr lang="en-US" sz="2800" dirty="0">
                <a:latin typeface="Calibri" panose="020F0502020204030204" pitchFamily="34" charset="0"/>
              </a:rPr>
              <a:t>Which employers are covered</a:t>
            </a:r>
          </a:p>
          <a:p>
            <a:pPr lvl="0">
              <a:lnSpc>
                <a:spcPct val="150000"/>
              </a:lnSpc>
              <a:buClr>
                <a:schemeClr val="accent2">
                  <a:lumMod val="50000"/>
                </a:schemeClr>
              </a:buClr>
              <a:buFont typeface="Courier New" panose="02070309020205020404" pitchFamily="49" charset="0"/>
              <a:buChar char="o"/>
            </a:pPr>
            <a:r>
              <a:rPr lang="en-US" sz="2800" dirty="0">
                <a:latin typeface="Calibri" panose="020F0502020204030204" pitchFamily="34" charset="0"/>
              </a:rPr>
              <a:t>Which employees are covered</a:t>
            </a:r>
          </a:p>
          <a:p>
            <a:pPr>
              <a:lnSpc>
                <a:spcPct val="150000"/>
              </a:lnSpc>
              <a:buClr>
                <a:schemeClr val="accent2">
                  <a:lumMod val="50000"/>
                </a:schemeClr>
              </a:buClr>
              <a:buFont typeface="Courier New" panose="02070309020205020404" pitchFamily="49" charset="0"/>
              <a:buChar char="o"/>
            </a:pPr>
            <a:r>
              <a:rPr lang="en-US" sz="2800" dirty="0">
                <a:latin typeface="Calibri" panose="020F0502020204030204" pitchFamily="34" charset="0"/>
              </a:rPr>
              <a:t>Rate of accrual </a:t>
            </a:r>
          </a:p>
          <a:p>
            <a:pPr lvl="0">
              <a:lnSpc>
                <a:spcPct val="150000"/>
              </a:lnSpc>
              <a:buClr>
                <a:schemeClr val="accent2">
                  <a:lumMod val="50000"/>
                </a:schemeClr>
              </a:buClr>
              <a:buFont typeface="Courier New" panose="02070309020205020404" pitchFamily="49" charset="0"/>
              <a:buChar char="o"/>
            </a:pPr>
            <a:r>
              <a:rPr lang="en-US" sz="2800" dirty="0">
                <a:latin typeface="Calibri" panose="020F0502020204030204" pitchFamily="34" charset="0"/>
              </a:rPr>
              <a:t>How much can be accrued (Accrual caps)</a:t>
            </a:r>
          </a:p>
          <a:p>
            <a:pPr lvl="0">
              <a:lnSpc>
                <a:spcPct val="150000"/>
              </a:lnSpc>
              <a:buClr>
                <a:schemeClr val="accent2">
                  <a:lumMod val="50000"/>
                </a:schemeClr>
              </a:buClr>
              <a:buFont typeface="Courier New" panose="02070309020205020404" pitchFamily="49" charset="0"/>
              <a:buChar char="o"/>
            </a:pPr>
            <a:r>
              <a:rPr lang="en-US" sz="2800" dirty="0">
                <a:latin typeface="Calibri" panose="020F0502020204030204" pitchFamily="34" charset="0"/>
              </a:rPr>
              <a:t>Employer’s ability to limit use </a:t>
            </a:r>
          </a:p>
          <a:p>
            <a:pPr lvl="0">
              <a:lnSpc>
                <a:spcPct val="150000"/>
              </a:lnSpc>
              <a:buClr>
                <a:schemeClr val="accent2">
                  <a:lumMod val="50000"/>
                </a:schemeClr>
              </a:buClr>
              <a:buFont typeface="Courier New" panose="02070309020205020404" pitchFamily="49" charset="0"/>
              <a:buChar char="o"/>
            </a:pPr>
            <a:r>
              <a:rPr lang="en-US" sz="2800" dirty="0">
                <a:latin typeface="Calibri" panose="020F0502020204030204" pitchFamily="34" charset="0"/>
              </a:rPr>
              <a:t>Carryover requirements</a:t>
            </a:r>
          </a:p>
          <a:p>
            <a:endParaRPr lang="en-US" dirty="0"/>
          </a:p>
        </p:txBody>
      </p:sp>
    </p:spTree>
    <p:extLst>
      <p:ext uri="{BB962C8B-B14F-4D97-AF65-F5344CB8AC3E}">
        <p14:creationId xmlns:p14="http://schemas.microsoft.com/office/powerpoint/2010/main" val="3898132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2209800" cy="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0"/>
            <a:ext cx="6579696"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nvGrpSpPr>
          <p:cNvPr id="8" name="Group 3"/>
          <p:cNvGrpSpPr/>
          <p:nvPr/>
        </p:nvGrpSpPr>
        <p:grpSpPr>
          <a:xfrm>
            <a:off x="-1" y="0"/>
            <a:ext cx="6934201" cy="852055"/>
            <a:chOff x="0" y="0"/>
            <a:chExt cx="9144000" cy="838200"/>
          </a:xfrm>
          <a:solidFill>
            <a:srgbClr val="7030A0"/>
          </a:solidFill>
        </p:grpSpPr>
        <p:sp>
          <p:nvSpPr>
            <p:cNvPr id="9" name="Rectangle 8"/>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10" name="Title 1"/>
            <p:cNvSpPr txBox="1">
              <a:spLocks/>
            </p:cNvSpPr>
            <p:nvPr/>
          </p:nvSpPr>
          <p:spPr bwMode="auto">
            <a:xfrm>
              <a:off x="206591" y="0"/>
              <a:ext cx="8937409"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pPr>
                <a:defRPr/>
              </a:pPr>
              <a:r>
                <a:rPr lang="en-US" sz="2800" dirty="0">
                  <a:solidFill>
                    <a:schemeClr val="bg1"/>
                  </a:solidFill>
                </a:rPr>
                <a:t>Worker Misclassification (Gig Economy)</a:t>
              </a:r>
            </a:p>
          </p:txBody>
        </p:sp>
      </p:grpSp>
      <p:sp>
        <p:nvSpPr>
          <p:cNvPr id="12" name="Content Placeholder 2"/>
          <p:cNvSpPr>
            <a:spLocks noGrp="1"/>
          </p:cNvSpPr>
          <p:nvPr>
            <p:ph idx="1"/>
          </p:nvPr>
        </p:nvSpPr>
        <p:spPr>
          <a:xfrm>
            <a:off x="1295400" y="1295400"/>
            <a:ext cx="7638288" cy="4953000"/>
          </a:xfrm>
        </p:spPr>
        <p:txBody>
          <a:bodyPr>
            <a:normAutofit/>
          </a:bodyPr>
          <a:lstStyle/>
          <a:p>
            <a:pPr>
              <a:buClr>
                <a:schemeClr val="accent2">
                  <a:lumMod val="50000"/>
                </a:schemeClr>
              </a:buClr>
              <a:buFont typeface="Wingdings" panose="05000000000000000000" pitchFamily="2" charset="2"/>
              <a:buChar char="Ø"/>
            </a:pPr>
            <a:r>
              <a:rPr lang="en-US" sz="2800" dirty="0">
                <a:latin typeface="Calibri" panose="020F0502020204030204" pitchFamily="34" charset="0"/>
              </a:rPr>
              <a:t>Gig economy – Independent Contractor vs. Employee</a:t>
            </a:r>
          </a:p>
          <a:p>
            <a:pPr>
              <a:buClr>
                <a:schemeClr val="accent2">
                  <a:lumMod val="50000"/>
                </a:schemeClr>
              </a:buClr>
              <a:buFont typeface="Wingdings" panose="05000000000000000000" pitchFamily="2" charset="2"/>
              <a:buChar char="Ø"/>
            </a:pPr>
            <a:endParaRPr lang="en-US" sz="2800" dirty="0">
              <a:latin typeface="Calibri" panose="020F0502020204030204" pitchFamily="34" charset="0"/>
            </a:endParaRPr>
          </a:p>
          <a:p>
            <a:pPr>
              <a:buClr>
                <a:schemeClr val="accent2">
                  <a:lumMod val="50000"/>
                </a:schemeClr>
              </a:buClr>
              <a:buFont typeface="Wingdings" panose="05000000000000000000" pitchFamily="2" charset="2"/>
              <a:buChar char="Ø"/>
            </a:pPr>
            <a:r>
              <a:rPr lang="en-US" sz="2800" dirty="0">
                <a:latin typeface="Calibri" panose="020F0502020204030204" pitchFamily="34" charset="0"/>
              </a:rPr>
              <a:t>What’s at stake </a:t>
            </a:r>
            <a:r>
              <a:rPr lang="mr-IN" sz="2800" dirty="0">
                <a:latin typeface="Calibri" panose="020F0502020204030204" pitchFamily="34" charset="0"/>
              </a:rPr>
              <a:t>–</a:t>
            </a:r>
            <a:r>
              <a:rPr lang="en-US" sz="2800" dirty="0">
                <a:latin typeface="Calibri" panose="020F0502020204030204" pitchFamily="34" charset="0"/>
              </a:rPr>
              <a:t> taxes, benefits, unemployment, workers’ compensation, wage and hour liability</a:t>
            </a:r>
          </a:p>
          <a:p>
            <a:pPr>
              <a:buClr>
                <a:schemeClr val="accent2">
                  <a:lumMod val="50000"/>
                </a:schemeClr>
              </a:buClr>
              <a:buFont typeface="Wingdings" panose="05000000000000000000" pitchFamily="2" charset="2"/>
              <a:buChar char="Ø"/>
            </a:pPr>
            <a:endParaRPr lang="en-US" sz="2800" dirty="0">
              <a:latin typeface="Calibri" panose="020F0502020204030204" pitchFamily="34" charset="0"/>
            </a:endParaRPr>
          </a:p>
          <a:p>
            <a:pPr>
              <a:buClr>
                <a:schemeClr val="accent2">
                  <a:lumMod val="50000"/>
                </a:schemeClr>
              </a:buClr>
              <a:buFont typeface="Wingdings" panose="05000000000000000000" pitchFamily="2" charset="2"/>
              <a:buChar char="Ø"/>
            </a:pPr>
            <a:r>
              <a:rPr lang="en-US" sz="2800" dirty="0">
                <a:latin typeface="Calibri" panose="020F0502020204030204" pitchFamily="34" charset="0"/>
              </a:rPr>
              <a:t>Legal Framework </a:t>
            </a:r>
            <a:r>
              <a:rPr lang="mr-IN" sz="2800" dirty="0">
                <a:latin typeface="Calibri" panose="020F0502020204030204" pitchFamily="34" charset="0"/>
              </a:rPr>
              <a:t>–</a:t>
            </a:r>
            <a:r>
              <a:rPr lang="en-US" sz="2800" dirty="0">
                <a:latin typeface="Calibri" panose="020F0502020204030204" pitchFamily="34" charset="0"/>
              </a:rPr>
              <a:t> Federal &amp; State </a:t>
            </a:r>
          </a:p>
          <a:p>
            <a:pPr>
              <a:buClr>
                <a:schemeClr val="accent2">
                  <a:lumMod val="50000"/>
                </a:schemeClr>
              </a:buClr>
              <a:buFont typeface="Wingdings" panose="05000000000000000000" pitchFamily="2" charset="2"/>
              <a:buChar char="Ø"/>
            </a:pPr>
            <a:endParaRPr lang="en-US" sz="2800" dirty="0">
              <a:latin typeface="Calibri" panose="020F0502020204030204" pitchFamily="34" charset="0"/>
            </a:endParaRPr>
          </a:p>
          <a:p>
            <a:pPr>
              <a:buClr>
                <a:schemeClr val="accent2">
                  <a:lumMod val="50000"/>
                </a:schemeClr>
              </a:buClr>
              <a:buFont typeface="Wingdings" panose="05000000000000000000" pitchFamily="2" charset="2"/>
              <a:buChar char="Ø"/>
            </a:pPr>
            <a:r>
              <a:rPr lang="en-US" sz="2800" dirty="0">
                <a:latin typeface="Calibri" panose="020F0502020204030204" pitchFamily="34" charset="0"/>
              </a:rPr>
              <a:t>Joint employment </a:t>
            </a:r>
          </a:p>
        </p:txBody>
      </p:sp>
    </p:spTree>
    <p:extLst>
      <p:ext uri="{BB962C8B-B14F-4D97-AF65-F5344CB8AC3E}">
        <p14:creationId xmlns:p14="http://schemas.microsoft.com/office/powerpoint/2010/main" val="81437841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2209800" cy="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0"/>
            <a:ext cx="6579696"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nvGrpSpPr>
          <p:cNvPr id="8" name="Group 3"/>
          <p:cNvGrpSpPr/>
          <p:nvPr/>
        </p:nvGrpSpPr>
        <p:grpSpPr>
          <a:xfrm>
            <a:off x="-1" y="0"/>
            <a:ext cx="6934201" cy="852055"/>
            <a:chOff x="0" y="0"/>
            <a:chExt cx="9144000" cy="838200"/>
          </a:xfrm>
          <a:solidFill>
            <a:srgbClr val="7030A0"/>
          </a:solidFill>
        </p:grpSpPr>
        <p:sp>
          <p:nvSpPr>
            <p:cNvPr id="9" name="Rectangle 8"/>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10" name="Title 1"/>
            <p:cNvSpPr txBox="1">
              <a:spLocks/>
            </p:cNvSpPr>
            <p:nvPr/>
          </p:nvSpPr>
          <p:spPr bwMode="auto">
            <a:xfrm>
              <a:off x="206591" y="0"/>
              <a:ext cx="8937409"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pPr>
                <a:defRPr/>
              </a:pPr>
              <a:r>
                <a:rPr lang="en-US" sz="2800" dirty="0">
                  <a:solidFill>
                    <a:schemeClr val="bg1"/>
                  </a:solidFill>
                </a:rPr>
                <a:t>Federal, State, and Local Government</a:t>
              </a:r>
            </a:p>
          </p:txBody>
        </p:sp>
      </p:grpSp>
      <p:sp>
        <p:nvSpPr>
          <p:cNvPr id="11" name="Content Placeholder 2"/>
          <p:cNvSpPr>
            <a:spLocks noGrp="1"/>
          </p:cNvSpPr>
          <p:nvPr>
            <p:ph idx="1"/>
          </p:nvPr>
        </p:nvSpPr>
        <p:spPr>
          <a:xfrm>
            <a:off x="1295400" y="1219200"/>
            <a:ext cx="7638288" cy="5029200"/>
          </a:xfrm>
        </p:spPr>
        <p:txBody>
          <a:bodyPr>
            <a:normAutofit/>
          </a:bodyPr>
          <a:lstStyle/>
          <a:p>
            <a:pPr>
              <a:lnSpc>
                <a:spcPct val="150000"/>
              </a:lnSpc>
              <a:buClr>
                <a:schemeClr val="accent2">
                  <a:lumMod val="50000"/>
                </a:schemeClr>
              </a:buClr>
              <a:buFont typeface="Wingdings" panose="05000000000000000000" pitchFamily="2" charset="2"/>
              <a:buChar char="Ø"/>
            </a:pPr>
            <a:r>
              <a:rPr lang="en-US" sz="2400" dirty="0">
                <a:latin typeface="Calibri" panose="020F0502020204030204" pitchFamily="34" charset="0"/>
              </a:rPr>
              <a:t>2016 Congressional Gridlock = State/Municipal Activity</a:t>
            </a:r>
          </a:p>
          <a:p>
            <a:pPr>
              <a:lnSpc>
                <a:spcPct val="150000"/>
              </a:lnSpc>
              <a:buClr>
                <a:schemeClr val="accent2">
                  <a:lumMod val="50000"/>
                </a:schemeClr>
              </a:buClr>
              <a:buFont typeface="Wingdings" panose="05000000000000000000" pitchFamily="2" charset="2"/>
              <a:buChar char="Ø"/>
            </a:pPr>
            <a:r>
              <a:rPr lang="en-US" sz="2400" dirty="0">
                <a:latin typeface="Calibri" panose="020F0502020204030204" pitchFamily="34" charset="0"/>
              </a:rPr>
              <a:t>Minimum Wage Increases</a:t>
            </a:r>
          </a:p>
          <a:p>
            <a:pPr>
              <a:lnSpc>
                <a:spcPct val="150000"/>
              </a:lnSpc>
              <a:buClr>
                <a:schemeClr val="accent2">
                  <a:lumMod val="50000"/>
                </a:schemeClr>
              </a:buClr>
              <a:buFont typeface="Wingdings" panose="05000000000000000000" pitchFamily="2" charset="2"/>
              <a:buChar char="Ø"/>
            </a:pPr>
            <a:r>
              <a:rPr lang="en-US" sz="2400" dirty="0">
                <a:latin typeface="Calibri" panose="020F0502020204030204" pitchFamily="34" charset="0"/>
              </a:rPr>
              <a:t>Predictable Scheduling</a:t>
            </a:r>
          </a:p>
          <a:p>
            <a:pPr>
              <a:lnSpc>
                <a:spcPct val="150000"/>
              </a:lnSpc>
              <a:buClr>
                <a:schemeClr val="accent2">
                  <a:lumMod val="50000"/>
                </a:schemeClr>
              </a:buClr>
              <a:buFont typeface="Wingdings" panose="05000000000000000000" pitchFamily="2" charset="2"/>
              <a:buChar char="Ø"/>
            </a:pPr>
            <a:r>
              <a:rPr lang="en-US" sz="2400" dirty="0">
                <a:latin typeface="Calibri" panose="020F0502020204030204" pitchFamily="34" charset="0"/>
              </a:rPr>
              <a:t>Pay Equity</a:t>
            </a:r>
          </a:p>
          <a:p>
            <a:pPr>
              <a:lnSpc>
                <a:spcPct val="150000"/>
              </a:lnSpc>
              <a:buClr>
                <a:schemeClr val="accent2">
                  <a:lumMod val="50000"/>
                </a:schemeClr>
              </a:buClr>
              <a:buFont typeface="Wingdings" panose="05000000000000000000" pitchFamily="2" charset="2"/>
              <a:buChar char="Ø"/>
            </a:pPr>
            <a:r>
              <a:rPr lang="en-US" sz="2400" dirty="0">
                <a:latin typeface="Calibri" panose="020F0502020204030204" pitchFamily="34" charset="0"/>
              </a:rPr>
              <a:t>Paid Sick/Parental Leave</a:t>
            </a:r>
          </a:p>
          <a:p>
            <a:pPr>
              <a:lnSpc>
                <a:spcPct val="150000"/>
              </a:lnSpc>
              <a:buClr>
                <a:schemeClr val="accent2">
                  <a:lumMod val="50000"/>
                </a:schemeClr>
              </a:buClr>
              <a:buFont typeface="Wingdings" panose="05000000000000000000" pitchFamily="2" charset="2"/>
              <a:buChar char="Ø"/>
            </a:pPr>
            <a:r>
              <a:rPr lang="en-US" sz="2400" dirty="0">
                <a:latin typeface="Calibri" panose="020F0502020204030204" pitchFamily="34" charset="0"/>
              </a:rPr>
              <a:t>Recreational/Medical Marijuana</a:t>
            </a:r>
          </a:p>
          <a:p>
            <a:pPr marL="457200" indent="-457200">
              <a:buFont typeface="Wingdings" panose="05000000000000000000" pitchFamily="2" charset="2"/>
              <a:buChar char="Ø"/>
            </a:pPr>
            <a:endParaRPr lang="en-US" sz="2800" dirty="0"/>
          </a:p>
          <a:p>
            <a:pPr>
              <a:buNone/>
            </a:pPr>
            <a:endParaRPr lang="en-US" sz="2800" dirty="0"/>
          </a:p>
        </p:txBody>
      </p:sp>
    </p:spTree>
    <p:extLst>
      <p:ext uri="{BB962C8B-B14F-4D97-AF65-F5344CB8AC3E}">
        <p14:creationId xmlns:p14="http://schemas.microsoft.com/office/powerpoint/2010/main" val="50905783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2209800" cy="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0"/>
            <a:ext cx="6579696"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nvGrpSpPr>
          <p:cNvPr id="8" name="Group 3"/>
          <p:cNvGrpSpPr/>
          <p:nvPr/>
        </p:nvGrpSpPr>
        <p:grpSpPr>
          <a:xfrm>
            <a:off x="-1" y="0"/>
            <a:ext cx="6934201" cy="852055"/>
            <a:chOff x="0" y="0"/>
            <a:chExt cx="9144000" cy="838200"/>
          </a:xfrm>
          <a:solidFill>
            <a:srgbClr val="7030A0"/>
          </a:solidFill>
        </p:grpSpPr>
        <p:sp>
          <p:nvSpPr>
            <p:cNvPr id="9" name="Rectangle 8"/>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10" name="Title 1"/>
            <p:cNvSpPr txBox="1">
              <a:spLocks/>
            </p:cNvSpPr>
            <p:nvPr/>
          </p:nvSpPr>
          <p:spPr bwMode="auto">
            <a:xfrm>
              <a:off x="206591" y="0"/>
              <a:ext cx="8937409"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pPr>
                <a:defRPr/>
              </a:pPr>
              <a:r>
                <a:rPr lang="en-US" sz="2800" dirty="0">
                  <a:solidFill>
                    <a:schemeClr val="bg1"/>
                  </a:solidFill>
                </a:rPr>
                <a:t>Federal, State, and Local Government</a:t>
              </a:r>
            </a:p>
          </p:txBody>
        </p:sp>
      </p:grpSp>
      <p:sp>
        <p:nvSpPr>
          <p:cNvPr id="12" name="Content Placeholder 2"/>
          <p:cNvSpPr>
            <a:spLocks noGrp="1"/>
          </p:cNvSpPr>
          <p:nvPr>
            <p:ph idx="1"/>
          </p:nvPr>
        </p:nvSpPr>
        <p:spPr>
          <a:xfrm>
            <a:off x="1371600" y="1219200"/>
            <a:ext cx="7562088" cy="5029200"/>
          </a:xfrm>
        </p:spPr>
        <p:txBody>
          <a:bodyPr>
            <a:normAutofit fontScale="85000" lnSpcReduction="20000"/>
          </a:bodyPr>
          <a:lstStyle/>
          <a:p>
            <a:pPr>
              <a:buClr>
                <a:schemeClr val="accent2">
                  <a:lumMod val="50000"/>
                </a:schemeClr>
              </a:buClr>
              <a:buFont typeface="Wingdings" panose="05000000000000000000" pitchFamily="2" charset="2"/>
              <a:buChar char="Ø"/>
            </a:pPr>
            <a:r>
              <a:rPr lang="en-US" sz="2800" dirty="0">
                <a:latin typeface="Calibri" panose="020F0502020204030204" pitchFamily="34" charset="0"/>
              </a:rPr>
              <a:t>Employers across the nation will likely face a host of new or amended federal, state, and/or local labor and employment requirements in the coming years. </a:t>
            </a:r>
          </a:p>
          <a:p>
            <a:pPr>
              <a:buClr>
                <a:schemeClr val="accent2">
                  <a:lumMod val="50000"/>
                </a:schemeClr>
              </a:buClr>
              <a:buFont typeface="Wingdings" panose="05000000000000000000" pitchFamily="2" charset="2"/>
              <a:buChar char="Ø"/>
            </a:pPr>
            <a:endParaRPr lang="en-US" sz="2800" dirty="0">
              <a:latin typeface="Calibri" panose="020F0502020204030204" pitchFamily="34" charset="0"/>
            </a:endParaRPr>
          </a:p>
          <a:p>
            <a:pPr>
              <a:buClr>
                <a:schemeClr val="accent2">
                  <a:lumMod val="50000"/>
                </a:schemeClr>
              </a:buClr>
              <a:buFont typeface="Wingdings" panose="05000000000000000000" pitchFamily="2" charset="2"/>
              <a:buChar char="Ø"/>
            </a:pPr>
            <a:r>
              <a:rPr lang="en-US" sz="2800" dirty="0">
                <a:latin typeface="Calibri" panose="020F0502020204030204" pitchFamily="34" charset="0"/>
              </a:rPr>
              <a:t>Obama Executive Orders</a:t>
            </a:r>
          </a:p>
          <a:p>
            <a:pPr>
              <a:buClr>
                <a:schemeClr val="accent2">
                  <a:lumMod val="50000"/>
                </a:schemeClr>
              </a:buClr>
              <a:buFont typeface="Wingdings" panose="05000000000000000000" pitchFamily="2" charset="2"/>
              <a:buChar char="Ø"/>
            </a:pPr>
            <a:endParaRPr lang="en-US" sz="2800" dirty="0">
              <a:latin typeface="Calibri" panose="020F0502020204030204" pitchFamily="34" charset="0"/>
            </a:endParaRPr>
          </a:p>
          <a:p>
            <a:pPr>
              <a:buClr>
                <a:schemeClr val="accent2">
                  <a:lumMod val="50000"/>
                </a:schemeClr>
              </a:buClr>
              <a:buFont typeface="Wingdings" panose="05000000000000000000" pitchFamily="2" charset="2"/>
              <a:buChar char="Ø"/>
            </a:pPr>
            <a:r>
              <a:rPr lang="en-US" sz="2800" dirty="0">
                <a:latin typeface="Calibri" panose="020F0502020204030204" pitchFamily="34" charset="0"/>
              </a:rPr>
              <a:t>Trump Executive Orders</a:t>
            </a:r>
          </a:p>
          <a:p>
            <a:pPr>
              <a:buClr>
                <a:schemeClr val="accent2">
                  <a:lumMod val="50000"/>
                </a:schemeClr>
              </a:buClr>
              <a:buFont typeface="Wingdings" panose="05000000000000000000" pitchFamily="2" charset="2"/>
              <a:buChar char="Ø"/>
            </a:pPr>
            <a:endParaRPr lang="en-US" sz="2800" dirty="0">
              <a:latin typeface="Calibri" panose="020F0502020204030204" pitchFamily="34" charset="0"/>
            </a:endParaRPr>
          </a:p>
          <a:p>
            <a:pPr>
              <a:buClr>
                <a:schemeClr val="accent2">
                  <a:lumMod val="50000"/>
                </a:schemeClr>
              </a:buClr>
              <a:buFont typeface="Wingdings" panose="05000000000000000000" pitchFamily="2" charset="2"/>
              <a:buChar char="Ø"/>
            </a:pPr>
            <a:r>
              <a:rPr lang="en-US" sz="2800" dirty="0">
                <a:latin typeface="Calibri" panose="020F0502020204030204" pitchFamily="34" charset="0"/>
              </a:rPr>
              <a:t>Agency Enforcement Activity</a:t>
            </a:r>
          </a:p>
          <a:p>
            <a:pPr>
              <a:buClr>
                <a:schemeClr val="accent2">
                  <a:lumMod val="50000"/>
                </a:schemeClr>
              </a:buClr>
              <a:buFont typeface="Wingdings" panose="05000000000000000000" pitchFamily="2" charset="2"/>
              <a:buChar char="Ø"/>
            </a:pPr>
            <a:endParaRPr lang="en-US" sz="2800" dirty="0">
              <a:latin typeface="Calibri" panose="020F0502020204030204" pitchFamily="34" charset="0"/>
            </a:endParaRPr>
          </a:p>
          <a:p>
            <a:pPr>
              <a:buClr>
                <a:schemeClr val="accent2">
                  <a:lumMod val="50000"/>
                </a:schemeClr>
              </a:buClr>
              <a:buFont typeface="Wingdings" panose="05000000000000000000" pitchFamily="2" charset="2"/>
              <a:buChar char="Ø"/>
            </a:pPr>
            <a:r>
              <a:rPr lang="en-US" sz="2800" i="1" dirty="0">
                <a:latin typeface="Calibri" panose="020F0502020204030204" pitchFamily="34" charset="0"/>
              </a:rPr>
              <a:t>Delayed Appointments:</a:t>
            </a:r>
          </a:p>
          <a:p>
            <a:pPr lvl="4">
              <a:buClr>
                <a:schemeClr val="accent2">
                  <a:lumMod val="50000"/>
                </a:schemeClr>
              </a:buClr>
              <a:buFont typeface="Courier New" panose="02070309020205020404" pitchFamily="49" charset="0"/>
              <a:buChar char="o"/>
            </a:pPr>
            <a:r>
              <a:rPr lang="en-US" sz="2800" dirty="0">
                <a:latin typeface="Calibri" panose="020F0502020204030204" pitchFamily="34" charset="0"/>
              </a:rPr>
              <a:t>EEOC</a:t>
            </a:r>
          </a:p>
          <a:p>
            <a:pPr lvl="4">
              <a:buClr>
                <a:schemeClr val="accent2">
                  <a:lumMod val="50000"/>
                </a:schemeClr>
              </a:buClr>
              <a:buFont typeface="Courier New" panose="02070309020205020404" pitchFamily="49" charset="0"/>
              <a:buChar char="o"/>
            </a:pPr>
            <a:r>
              <a:rPr lang="en-US" sz="2800" dirty="0">
                <a:latin typeface="Calibri" panose="020F0502020204030204" pitchFamily="34" charset="0"/>
              </a:rPr>
              <a:t>DOL</a:t>
            </a:r>
          </a:p>
          <a:p>
            <a:pPr>
              <a:buClr>
                <a:schemeClr val="accent2">
                  <a:lumMod val="50000"/>
                </a:schemeClr>
              </a:buClr>
              <a:buFont typeface="Courier New" panose="02070309020205020404" pitchFamily="49" charset="0"/>
              <a:buChar char="o"/>
            </a:pPr>
            <a:endParaRPr lang="en-US" sz="2800" dirty="0">
              <a:latin typeface="Calibri" panose="020F0502020204030204" pitchFamily="34" charset="0"/>
            </a:endParaRPr>
          </a:p>
        </p:txBody>
      </p:sp>
    </p:spTree>
    <p:extLst>
      <p:ext uri="{BB962C8B-B14F-4D97-AF65-F5344CB8AC3E}">
        <p14:creationId xmlns:p14="http://schemas.microsoft.com/office/powerpoint/2010/main" val="237922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2209800" cy="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0"/>
            <a:ext cx="6579696"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nvGrpSpPr>
          <p:cNvPr id="8" name="Group 3"/>
          <p:cNvGrpSpPr/>
          <p:nvPr/>
        </p:nvGrpSpPr>
        <p:grpSpPr>
          <a:xfrm>
            <a:off x="-1" y="0"/>
            <a:ext cx="6934201" cy="852055"/>
            <a:chOff x="0" y="0"/>
            <a:chExt cx="9144000" cy="838200"/>
          </a:xfrm>
          <a:solidFill>
            <a:srgbClr val="7030A0"/>
          </a:solidFill>
        </p:grpSpPr>
        <p:sp>
          <p:nvSpPr>
            <p:cNvPr id="9" name="Rectangle 8"/>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10" name="Title 1"/>
            <p:cNvSpPr txBox="1">
              <a:spLocks/>
            </p:cNvSpPr>
            <p:nvPr/>
          </p:nvSpPr>
          <p:spPr bwMode="auto">
            <a:xfrm>
              <a:off x="206591" y="0"/>
              <a:ext cx="8937409"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pPr>
                <a:defRPr/>
              </a:pPr>
              <a:r>
                <a:rPr lang="en-US" sz="2800" dirty="0">
                  <a:solidFill>
                    <a:schemeClr val="bg1"/>
                  </a:solidFill>
                </a:rPr>
                <a:t>Top 10 Trends in Employment Law</a:t>
              </a:r>
            </a:p>
          </p:txBody>
        </p:sp>
      </p:grpSp>
      <p:sp>
        <p:nvSpPr>
          <p:cNvPr id="11" name="Content Placeholder 2"/>
          <p:cNvSpPr>
            <a:spLocks noGrp="1"/>
          </p:cNvSpPr>
          <p:nvPr>
            <p:ph idx="1"/>
          </p:nvPr>
        </p:nvSpPr>
        <p:spPr/>
        <p:txBody>
          <a:bodyPr>
            <a:normAutofit/>
          </a:bodyPr>
          <a:lstStyle/>
          <a:p>
            <a:pPr>
              <a:buNone/>
            </a:pPr>
            <a:endParaRPr lang="en-US" sz="2400" dirty="0"/>
          </a:p>
          <a:p>
            <a:pPr marL="0" indent="0">
              <a:buNone/>
            </a:pPr>
            <a:endParaRPr lang="en-US" sz="2800" dirty="0"/>
          </a:p>
          <a:p>
            <a:pPr marL="0" indent="0">
              <a:buNone/>
            </a:pPr>
            <a:endParaRPr lang="en-US" sz="2800" dirty="0"/>
          </a:p>
          <a:p>
            <a:pPr marL="0" indent="0" algn="ctr">
              <a:buNone/>
            </a:pPr>
            <a:r>
              <a:rPr lang="en-US" sz="6000" b="1" dirty="0">
                <a:latin typeface="Calibri" panose="020F0502020204030204" pitchFamily="34" charset="0"/>
              </a:rPr>
              <a:t>Questions?</a:t>
            </a:r>
          </a:p>
          <a:p>
            <a:pPr marL="0" indent="0">
              <a:buNone/>
            </a:pPr>
            <a:endParaRPr lang="en-US" sz="2800" dirty="0"/>
          </a:p>
        </p:txBody>
      </p:sp>
    </p:spTree>
    <p:extLst>
      <p:ext uri="{BB962C8B-B14F-4D97-AF65-F5344CB8AC3E}">
        <p14:creationId xmlns:p14="http://schemas.microsoft.com/office/powerpoint/2010/main" val="22663978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2209800" cy="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0"/>
            <a:ext cx="6579696"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nvGrpSpPr>
          <p:cNvPr id="8" name="Group 3"/>
          <p:cNvGrpSpPr/>
          <p:nvPr/>
        </p:nvGrpSpPr>
        <p:grpSpPr>
          <a:xfrm>
            <a:off x="-1" y="0"/>
            <a:ext cx="6934201" cy="852055"/>
            <a:chOff x="0" y="0"/>
            <a:chExt cx="9144000" cy="838200"/>
          </a:xfrm>
          <a:solidFill>
            <a:srgbClr val="7030A0"/>
          </a:solidFill>
        </p:grpSpPr>
        <p:sp>
          <p:nvSpPr>
            <p:cNvPr id="9" name="Rectangle 8"/>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10" name="Title 1"/>
            <p:cNvSpPr txBox="1">
              <a:spLocks/>
            </p:cNvSpPr>
            <p:nvPr/>
          </p:nvSpPr>
          <p:spPr bwMode="auto">
            <a:xfrm>
              <a:off x="206591" y="0"/>
              <a:ext cx="8937409"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pPr>
                <a:defRPr/>
              </a:pPr>
              <a:r>
                <a:rPr lang="en-US" sz="2800" dirty="0">
                  <a:solidFill>
                    <a:schemeClr val="bg1"/>
                  </a:solidFill>
                </a:rPr>
                <a:t>Top 10 Trends in Employment Law</a:t>
              </a:r>
            </a:p>
          </p:txBody>
        </p:sp>
      </p:grpSp>
      <p:sp>
        <p:nvSpPr>
          <p:cNvPr id="12" name="Content Placeholder 2"/>
          <p:cNvSpPr>
            <a:spLocks noGrp="1"/>
          </p:cNvSpPr>
          <p:nvPr>
            <p:ph idx="1"/>
          </p:nvPr>
        </p:nvSpPr>
        <p:spPr/>
        <p:txBody>
          <a:bodyPr>
            <a:normAutofit/>
          </a:bodyPr>
          <a:lstStyle/>
          <a:p>
            <a:pPr>
              <a:buNone/>
            </a:pPr>
            <a:endParaRPr lang="en-US" sz="2400" dirty="0"/>
          </a:p>
          <a:p>
            <a:pPr marL="0" indent="0">
              <a:buNone/>
            </a:pPr>
            <a:endParaRPr lang="en-US" sz="2800" dirty="0"/>
          </a:p>
          <a:p>
            <a:pPr marL="0" indent="0">
              <a:buNone/>
            </a:pPr>
            <a:endParaRPr lang="en-US" sz="2800" dirty="0"/>
          </a:p>
          <a:p>
            <a:pPr marL="0" indent="0" algn="ctr">
              <a:buNone/>
            </a:pPr>
            <a:r>
              <a:rPr lang="en-US" sz="6000" b="1" dirty="0">
                <a:latin typeface="Calibri" panose="020F0502020204030204" pitchFamily="34" charset="0"/>
              </a:rPr>
              <a:t>Thank You!!!</a:t>
            </a:r>
          </a:p>
          <a:p>
            <a:pPr marL="0" indent="0">
              <a:buNone/>
            </a:pPr>
            <a:endParaRPr lang="en-US" sz="2800" dirty="0"/>
          </a:p>
        </p:txBody>
      </p:sp>
    </p:spTree>
    <p:extLst>
      <p:ext uri="{BB962C8B-B14F-4D97-AF65-F5344CB8AC3E}">
        <p14:creationId xmlns:p14="http://schemas.microsoft.com/office/powerpoint/2010/main" val="362149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66799" y="582154"/>
            <a:ext cx="7628817" cy="400752"/>
          </a:xfrm>
          <a:noFill/>
          <a:ln/>
        </p:spPr>
        <p:txBody>
          <a:bodyPr>
            <a:noAutofit/>
          </a:bodyPr>
          <a:lstStyle/>
          <a:p>
            <a:pPr algn="l"/>
            <a:r>
              <a:rPr lang="en-US" sz="2800" spc="300" dirty="0">
                <a:solidFill>
                  <a:srgbClr val="F47321"/>
                </a:solidFill>
                <a:ea typeface="MS PGothic" pitchFamily="34" charset="-128"/>
              </a:rPr>
              <a:t> </a:t>
            </a:r>
          </a:p>
        </p:txBody>
      </p:sp>
      <p:sp>
        <p:nvSpPr>
          <p:cNvPr id="27" name="Rectangle 26"/>
          <p:cNvSpPr/>
          <p:nvPr/>
        </p:nvSpPr>
        <p:spPr>
          <a:xfrm>
            <a:off x="990599" y="838201"/>
            <a:ext cx="8077201" cy="6063190"/>
          </a:xfrm>
          <a:prstGeom prst="rect">
            <a:avLst/>
          </a:prstGeom>
        </p:spPr>
        <p:txBody>
          <a:bodyPr wrap="square" lIns="91432" tIns="45716" rIns="91432" bIns="45716">
            <a:spAutoFit/>
          </a:bodyPr>
          <a:lstStyle/>
          <a:p>
            <a:pPr marL="457200" indent="-457200">
              <a:buClr>
                <a:schemeClr val="accent2">
                  <a:lumMod val="50000"/>
                </a:schemeClr>
              </a:buClr>
              <a:buFont typeface="Wingdings" panose="05000000000000000000" pitchFamily="2" charset="2"/>
              <a:buChar char="Ø"/>
            </a:pPr>
            <a:r>
              <a:rPr lang="en-US" sz="2800" b="1" dirty="0">
                <a:latin typeface="Calibri" panose="020F0502020204030204" pitchFamily="34" charset="0"/>
              </a:rPr>
              <a:t>OVERVIEW</a:t>
            </a:r>
            <a:r>
              <a:rPr lang="en-US" sz="2800" dirty="0">
                <a:latin typeface="Calibri" panose="020F0502020204030204" pitchFamily="34" charset="0"/>
              </a:rPr>
              <a:t>:  </a:t>
            </a:r>
          </a:p>
          <a:p>
            <a:pPr marL="742950" lvl="1" indent="-285750">
              <a:lnSpc>
                <a:spcPct val="150000"/>
              </a:lnSpc>
              <a:buClr>
                <a:schemeClr val="accent2">
                  <a:lumMod val="50000"/>
                </a:schemeClr>
              </a:buClr>
              <a:buFont typeface="Courier New" panose="02070309020205020404" pitchFamily="49" charset="0"/>
              <a:buChar char="o"/>
            </a:pPr>
            <a:r>
              <a:rPr lang="en-US" sz="2400" dirty="0">
                <a:latin typeface="Calibri" panose="020F0502020204030204" pitchFamily="34" charset="0"/>
              </a:rPr>
              <a:t>Skill Worker Visa</a:t>
            </a:r>
          </a:p>
          <a:p>
            <a:pPr marL="742950" lvl="1" indent="-285750">
              <a:lnSpc>
                <a:spcPct val="150000"/>
              </a:lnSpc>
              <a:buClr>
                <a:schemeClr val="accent2">
                  <a:lumMod val="50000"/>
                </a:schemeClr>
              </a:buClr>
              <a:buFont typeface="Courier New" panose="02070309020205020404" pitchFamily="49" charset="0"/>
              <a:buChar char="o"/>
            </a:pPr>
            <a:r>
              <a:rPr lang="en-US" sz="2400" dirty="0">
                <a:latin typeface="Calibri" panose="020F0502020204030204" pitchFamily="34" charset="0"/>
              </a:rPr>
              <a:t>Sexual Harassment </a:t>
            </a:r>
          </a:p>
          <a:p>
            <a:pPr marL="742950" lvl="1" indent="-285750">
              <a:lnSpc>
                <a:spcPct val="150000"/>
              </a:lnSpc>
              <a:buClr>
                <a:schemeClr val="accent2">
                  <a:lumMod val="50000"/>
                </a:schemeClr>
              </a:buClr>
              <a:buFont typeface="Courier New" panose="02070309020205020404" pitchFamily="49" charset="0"/>
              <a:buChar char="o"/>
            </a:pPr>
            <a:r>
              <a:rPr lang="en-US" sz="2400" dirty="0">
                <a:latin typeface="Calibri" panose="020F0502020204030204" pitchFamily="34" charset="0"/>
              </a:rPr>
              <a:t>DACA  and Dreamers </a:t>
            </a:r>
          </a:p>
          <a:p>
            <a:pPr marL="742950" lvl="1" indent="-285750">
              <a:lnSpc>
                <a:spcPct val="150000"/>
              </a:lnSpc>
              <a:buClr>
                <a:schemeClr val="accent2">
                  <a:lumMod val="50000"/>
                </a:schemeClr>
              </a:buClr>
              <a:buFont typeface="Courier New" panose="02070309020205020404" pitchFamily="49" charset="0"/>
              <a:buChar char="o"/>
            </a:pPr>
            <a:r>
              <a:rPr lang="en-US" sz="2400" dirty="0">
                <a:latin typeface="Calibri" panose="020F0502020204030204" pitchFamily="34" charset="0"/>
              </a:rPr>
              <a:t>ICE Raids – Increased Immigration Related Requests</a:t>
            </a:r>
          </a:p>
          <a:p>
            <a:pPr marL="742950" lvl="1" indent="-285750">
              <a:lnSpc>
                <a:spcPct val="150000"/>
              </a:lnSpc>
              <a:buClr>
                <a:schemeClr val="accent2">
                  <a:lumMod val="50000"/>
                </a:schemeClr>
              </a:buClr>
              <a:buFont typeface="Courier New" panose="02070309020205020404" pitchFamily="49" charset="0"/>
              <a:buChar char="o"/>
            </a:pPr>
            <a:r>
              <a:rPr lang="en-US" sz="2400" dirty="0">
                <a:latin typeface="Calibri" panose="020F0502020204030204" pitchFamily="34" charset="0"/>
              </a:rPr>
              <a:t>Criminal Background Checks</a:t>
            </a:r>
          </a:p>
          <a:p>
            <a:pPr marL="742950" lvl="1" indent="-285750">
              <a:lnSpc>
                <a:spcPct val="150000"/>
              </a:lnSpc>
              <a:buClr>
                <a:schemeClr val="accent2">
                  <a:lumMod val="50000"/>
                </a:schemeClr>
              </a:buClr>
              <a:buFont typeface="Courier New" panose="02070309020205020404" pitchFamily="49" charset="0"/>
              <a:buChar char="o"/>
            </a:pPr>
            <a:r>
              <a:rPr lang="en-US" sz="2400" dirty="0">
                <a:latin typeface="Calibri" panose="020F0502020204030204" pitchFamily="34" charset="0"/>
              </a:rPr>
              <a:t>Pay Equity claims and legislation</a:t>
            </a:r>
          </a:p>
          <a:p>
            <a:pPr marL="742950" lvl="1" indent="-285750">
              <a:lnSpc>
                <a:spcPct val="150000"/>
              </a:lnSpc>
              <a:buClr>
                <a:schemeClr val="accent2">
                  <a:lumMod val="50000"/>
                </a:schemeClr>
              </a:buClr>
              <a:buFont typeface="Courier New" panose="02070309020205020404" pitchFamily="49" charset="0"/>
              <a:buChar char="o"/>
            </a:pPr>
            <a:r>
              <a:rPr lang="en-US" sz="2400" dirty="0">
                <a:latin typeface="Calibri" panose="020F0502020204030204" pitchFamily="34" charset="0"/>
              </a:rPr>
              <a:t>Predictive Scheduling</a:t>
            </a:r>
          </a:p>
          <a:p>
            <a:pPr marL="742950" lvl="1" indent="-285750">
              <a:lnSpc>
                <a:spcPct val="150000"/>
              </a:lnSpc>
              <a:buClr>
                <a:schemeClr val="accent2">
                  <a:lumMod val="50000"/>
                </a:schemeClr>
              </a:buClr>
              <a:buFont typeface="Courier New" panose="02070309020205020404" pitchFamily="49" charset="0"/>
              <a:buChar char="o"/>
            </a:pPr>
            <a:r>
              <a:rPr lang="en-US" sz="2400" dirty="0">
                <a:latin typeface="Calibri" panose="020F0502020204030204" pitchFamily="34" charset="0"/>
              </a:rPr>
              <a:t>Paid Sick Leave Legislation</a:t>
            </a:r>
          </a:p>
          <a:p>
            <a:pPr marL="742950" lvl="1" indent="-285750">
              <a:lnSpc>
                <a:spcPct val="150000"/>
              </a:lnSpc>
              <a:buClr>
                <a:schemeClr val="accent2">
                  <a:lumMod val="50000"/>
                </a:schemeClr>
              </a:buClr>
              <a:buFont typeface="Courier New" panose="02070309020205020404" pitchFamily="49" charset="0"/>
              <a:buChar char="o"/>
            </a:pPr>
            <a:r>
              <a:rPr lang="en-US" sz="2400" dirty="0">
                <a:latin typeface="Calibri" panose="020F0502020204030204" pitchFamily="34" charset="0"/>
              </a:rPr>
              <a:t>Worker Misclassification (Gig Economy)</a:t>
            </a:r>
          </a:p>
          <a:p>
            <a:pPr marL="742950" lvl="1" indent="-285750">
              <a:lnSpc>
                <a:spcPct val="150000"/>
              </a:lnSpc>
              <a:buClr>
                <a:schemeClr val="accent2">
                  <a:lumMod val="50000"/>
                </a:schemeClr>
              </a:buClr>
              <a:buFont typeface="Courier New" panose="02070309020205020404" pitchFamily="49" charset="0"/>
              <a:buChar char="o"/>
            </a:pPr>
            <a:r>
              <a:rPr lang="en-US" sz="2400" dirty="0">
                <a:latin typeface="Calibri" panose="020F0502020204030204" pitchFamily="34" charset="0"/>
              </a:rPr>
              <a:t>Federal, State, and Local Government</a:t>
            </a:r>
          </a:p>
        </p:txBody>
      </p:sp>
      <p:sp>
        <p:nvSpPr>
          <p:cNvPr id="6" name="Rectangle 5"/>
          <p:cNvSpPr/>
          <p:nvPr/>
        </p:nvSpPr>
        <p:spPr>
          <a:xfrm>
            <a:off x="0" y="1"/>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r>
              <a:rPr lang="en-US" sz="3600" dirty="0">
                <a:solidFill>
                  <a:schemeClr val="bg1"/>
                </a:solidFill>
              </a:rPr>
              <a:t>   </a:t>
            </a:r>
            <a:endParaRPr lang="en-US" sz="3600" dirty="0">
              <a:solidFill>
                <a:schemeClr val="bg1"/>
              </a:solidFill>
              <a:latin typeface="Calibri" panose="020F050202020403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359" y="1"/>
            <a:ext cx="2297720"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1"/>
            <a:ext cx="6602759"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600" dirty="0">
                <a:solidFill>
                  <a:schemeClr val="bg1"/>
                </a:solidFill>
                <a:latin typeface="Calibri" panose="020F0502020204030204" pitchFamily="34" charset="0"/>
              </a:rPr>
              <a:t>Agenda</a:t>
            </a:r>
            <a:r>
              <a:rPr lang="en-US" sz="3600" dirty="0">
                <a:latin typeface="Calibri" panose="020F0502020204030204" pitchFamily="34" charset="0"/>
              </a:rPr>
              <a:t>	</a:t>
            </a:r>
          </a:p>
        </p:txBody>
      </p:sp>
    </p:spTree>
    <p:extLst>
      <p:ext uri="{BB962C8B-B14F-4D97-AF65-F5344CB8AC3E}">
        <p14:creationId xmlns:p14="http://schemas.microsoft.com/office/powerpoint/2010/main" val="1088786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9144000" cy="914400"/>
            <a:chOff x="0" y="0"/>
            <a:chExt cx="9144000" cy="838200"/>
          </a:xfrm>
          <a:solidFill>
            <a:srgbClr val="7030A0"/>
          </a:solidFill>
        </p:grpSpPr>
        <p:sp>
          <p:nvSpPr>
            <p:cNvPr id="5" name="Rectangle 4"/>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6" name="Title 1"/>
            <p:cNvSpPr txBox="1">
              <a:spLocks/>
            </p:cNvSpPr>
            <p:nvPr/>
          </p:nvSpPr>
          <p:spPr bwMode="auto">
            <a:xfrm>
              <a:off x="228600" y="0"/>
              <a:ext cx="7239000"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359" y="1"/>
            <a:ext cx="2297720"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idx="1"/>
          </p:nvPr>
        </p:nvSpPr>
        <p:spPr>
          <a:xfrm>
            <a:off x="1143000" y="1524000"/>
            <a:ext cx="7802880" cy="4495800"/>
          </a:xfrm>
        </p:spPr>
        <p:txBody>
          <a:bodyPr>
            <a:normAutofit/>
          </a:bodyPr>
          <a:lstStyle/>
          <a:p>
            <a:pPr marL="457200" indent="-457200" algn="just">
              <a:spcBef>
                <a:spcPts val="0"/>
              </a:spcBef>
              <a:buClr>
                <a:schemeClr val="accent2">
                  <a:lumMod val="50000"/>
                </a:schemeClr>
              </a:buClr>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H-1B “Specialty Occupation” visas </a:t>
            </a:r>
            <a:r>
              <a:rPr lang="en-US" sz="2800" dirty="0">
                <a:latin typeface="Calibri" panose="020F0502020204030204" pitchFamily="34" charset="0"/>
                <a:ea typeface="Calibri" panose="020F0502020204030204" pitchFamily="34" charset="0"/>
                <a:cs typeface="Times New Roman" panose="02020603050405020304" pitchFamily="18" charset="0"/>
              </a:rPr>
              <a:t>are issued for professional-level positions (those that require a Bachelor’s or higher degree).</a:t>
            </a:r>
          </a:p>
          <a:p>
            <a:pPr marL="0" marR="0" lvl="0" indent="0" algn="just">
              <a:spcBef>
                <a:spcPts val="0"/>
              </a:spcBef>
              <a:spcAft>
                <a:spcPts val="0"/>
              </a:spcAft>
              <a:buClr>
                <a:schemeClr val="accent2">
                  <a:lumMod val="50000"/>
                </a:schemeClr>
              </a:buClr>
              <a:buNone/>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Bef>
                <a:spcPts val="0"/>
              </a:spcBef>
              <a:buClr>
                <a:schemeClr val="accent2">
                  <a:lumMod val="50000"/>
                </a:schemeClr>
              </a:buClr>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Clr>
                <a:schemeClr val="accent2">
                  <a:lumMod val="50000"/>
                </a:schemeClr>
              </a:buClr>
              <a:buFont typeface="Wingdings" panose="05000000000000000000" pitchFamily="2" charset="2"/>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L-1 “Intracompany Transferee” visas </a:t>
            </a:r>
            <a:r>
              <a:rPr lang="en-US" sz="2800" dirty="0">
                <a:latin typeface="Calibri" panose="020F0502020204030204" pitchFamily="34" charset="0"/>
                <a:ea typeface="Calibri" panose="020F0502020204030204" pitchFamily="34" charset="0"/>
                <a:cs typeface="Times New Roman" panose="02020603050405020304" pitchFamily="18" charset="0"/>
              </a:rPr>
              <a:t>are issued to foreign nationals </a:t>
            </a:r>
          </a:p>
          <a:p>
            <a:pPr>
              <a:buClr>
                <a:schemeClr val="accent2">
                  <a:lumMod val="50000"/>
                </a:schemeClr>
              </a:buClr>
            </a:pPr>
            <a:endParaRPr lang="en-US" dirty="0"/>
          </a:p>
        </p:txBody>
      </p:sp>
    </p:spTree>
    <p:extLst>
      <p:ext uri="{BB962C8B-B14F-4D97-AF65-F5344CB8AC3E}">
        <p14:creationId xmlns:p14="http://schemas.microsoft.com/office/powerpoint/2010/main" val="670661291"/>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9144000" cy="914400"/>
            <a:chOff x="0" y="0"/>
            <a:chExt cx="9144000" cy="838200"/>
          </a:xfrm>
          <a:solidFill>
            <a:srgbClr val="7030A0"/>
          </a:solidFill>
        </p:grpSpPr>
        <p:sp>
          <p:nvSpPr>
            <p:cNvPr id="5" name="Rectangle 4"/>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6" name="Title 1"/>
            <p:cNvSpPr txBox="1">
              <a:spLocks/>
            </p:cNvSpPr>
            <p:nvPr/>
          </p:nvSpPr>
          <p:spPr bwMode="auto">
            <a:xfrm>
              <a:off x="228600" y="0"/>
              <a:ext cx="7239000"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359" y="1"/>
            <a:ext cx="2297720"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idx="1"/>
          </p:nvPr>
        </p:nvSpPr>
        <p:spPr>
          <a:xfrm>
            <a:off x="1143000" y="1524000"/>
            <a:ext cx="7802880" cy="4495800"/>
          </a:xfrm>
        </p:spPr>
        <p:txBody>
          <a:bodyPr>
            <a:normAutofit/>
          </a:bodyPr>
          <a:lstStyle/>
          <a:p>
            <a:pPr marL="0" marR="0" lvl="0" indent="0">
              <a:spcBef>
                <a:spcPts val="0"/>
              </a:spcBef>
              <a:spcAft>
                <a:spcPts val="600"/>
              </a:spcAft>
              <a:buNone/>
            </a:pPr>
            <a:r>
              <a:rPr lang="en-US" b="1" dirty="0">
                <a:latin typeface="Calibri" panose="020F0502020204030204" pitchFamily="34" charset="0"/>
                <a:ea typeface="Calibri" panose="020F0502020204030204" pitchFamily="34" charset="0"/>
                <a:cs typeface="Times New Roman" panose="02020603050405020304" pitchFamily="18" charset="0"/>
              </a:rPr>
              <a:t>Proposed Legislation:</a:t>
            </a:r>
          </a:p>
          <a:p>
            <a:pPr marL="342900" marR="0" lvl="0" indent="-342900">
              <a:spcBef>
                <a:spcPts val="0"/>
              </a:spcBef>
              <a:spcAft>
                <a:spcPts val="600"/>
              </a:spcAft>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Early focus has been on the Executive Orders (addressing the travel ban) and on border security. </a:t>
            </a:r>
          </a:p>
          <a:p>
            <a:pPr marL="0" marR="0" lvl="0" indent="0">
              <a:spcBef>
                <a:spcPts val="0"/>
              </a:spcBef>
              <a:spcAft>
                <a:spcPts val="6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600"/>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Examples include:</a:t>
            </a:r>
          </a:p>
          <a:p>
            <a:pPr marL="702023" lvl="1" indent="-342900" algn="just">
              <a:spcBef>
                <a:spcPts val="0"/>
              </a:spcBef>
              <a:spcAft>
                <a:spcPts val="600"/>
              </a:spcAft>
              <a:buClr>
                <a:schemeClr val="accent2">
                  <a:lumMod val="50000"/>
                </a:schemeClr>
              </a:buClr>
              <a:buFont typeface="Courier New" panose="02070309020205020404" pitchFamily="49" charset="0"/>
              <a:buChar char="o"/>
            </a:pPr>
            <a:r>
              <a:rPr lang="en-US" sz="2400" b="1" i="1" dirty="0">
                <a:latin typeface="Calibri" panose="020F0502020204030204" pitchFamily="34" charset="0"/>
                <a:ea typeface="Calibri" panose="020F0502020204030204" pitchFamily="34" charset="0"/>
                <a:cs typeface="Times New Roman" panose="02020603050405020304" pitchFamily="18" charset="0"/>
              </a:rPr>
              <a:t>H.R. 670</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702023" lvl="1" indent="-342900" algn="just">
              <a:spcBef>
                <a:spcPts val="0"/>
              </a:spcBef>
              <a:spcAft>
                <a:spcPts val="600"/>
              </a:spcAft>
              <a:buClr>
                <a:schemeClr val="accent2">
                  <a:lumMod val="50000"/>
                </a:schemeClr>
              </a:buClr>
              <a:buFont typeface="Courier New" panose="02070309020205020404" pitchFamily="49" charset="0"/>
              <a:buChar char="o"/>
            </a:pPr>
            <a:r>
              <a:rPr lang="en-US" sz="2400" b="1" i="1" dirty="0">
                <a:latin typeface="Calibri" panose="020F0502020204030204" pitchFamily="34" charset="0"/>
                <a:ea typeface="Calibri" panose="020F0502020204030204" pitchFamily="34" charset="0"/>
                <a:cs typeface="Times New Roman" panose="02020603050405020304" pitchFamily="18" charset="0"/>
              </a:rPr>
              <a:t>H.R. 5801</a:t>
            </a:r>
            <a:r>
              <a:rPr lang="en-US" sz="2400" dirty="0">
                <a:latin typeface="Calibri" panose="020F0502020204030204" pitchFamily="34" charset="0"/>
                <a:ea typeface="Calibri" panose="020F0502020204030204" pitchFamily="34" charset="0"/>
                <a:cs typeface="Times New Roman" panose="02020603050405020304" pitchFamily="18" charset="0"/>
              </a:rPr>
              <a:t>; and </a:t>
            </a:r>
          </a:p>
          <a:p>
            <a:pPr marL="702023" lvl="1" indent="-342900" algn="just">
              <a:spcBef>
                <a:spcPts val="0"/>
              </a:spcBef>
              <a:spcAft>
                <a:spcPts val="600"/>
              </a:spcAft>
              <a:buClr>
                <a:schemeClr val="accent2">
                  <a:lumMod val="50000"/>
                </a:schemeClr>
              </a:buClr>
              <a:buFont typeface="Courier New" panose="02070309020205020404" pitchFamily="49" charset="0"/>
              <a:buChar char="o"/>
            </a:pPr>
            <a:r>
              <a:rPr lang="en-US" sz="2400" b="1" i="1" dirty="0">
                <a:latin typeface="Calibri" panose="020F0502020204030204" pitchFamily="34" charset="0"/>
                <a:ea typeface="Calibri" panose="020F0502020204030204" pitchFamily="34" charset="0"/>
                <a:cs typeface="Times New Roman" panose="02020603050405020304" pitchFamily="18" charset="0"/>
              </a:rPr>
              <a:t>S. 2266</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buClr>
                <a:schemeClr val="accent2">
                  <a:lumMod val="50000"/>
                </a:schemeClr>
              </a:buClr>
              <a:buFont typeface="Courier New" panose="02070309020205020404" pitchFamily="49" charset="0"/>
              <a:buChar char="o"/>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246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848600" cy="5457825"/>
          </a:xfrm>
        </p:spPr>
        <p:txBody>
          <a:bodyPr>
            <a:normAutofit fontScale="92500" lnSpcReduction="20000"/>
          </a:bodyPr>
          <a:lstStyle/>
          <a:p>
            <a:pPr>
              <a:buNone/>
            </a:pPr>
            <a:endParaRPr lang="en-US" sz="900" dirty="0"/>
          </a:p>
          <a:p>
            <a:pPr>
              <a:buClr>
                <a:schemeClr val="accent2">
                  <a:lumMod val="50000"/>
                </a:schemeClr>
              </a:buClr>
              <a:buFont typeface="Wingdings" panose="05000000000000000000" pitchFamily="2" charset="2"/>
              <a:buChar char="Ø"/>
            </a:pPr>
            <a:r>
              <a:rPr lang="en-US" b="1" dirty="0">
                <a:latin typeface="Calibri" panose="020F0502020204030204" pitchFamily="34" charset="0"/>
              </a:rPr>
              <a:t>Recent  Enforcement Actions </a:t>
            </a:r>
          </a:p>
          <a:p>
            <a:pPr lvl="1">
              <a:buClr>
                <a:schemeClr val="accent2">
                  <a:lumMod val="50000"/>
                </a:schemeClr>
              </a:buClr>
              <a:buFont typeface="Wingdings" panose="05000000000000000000" pitchFamily="2" charset="2"/>
              <a:buChar char="Ø"/>
            </a:pPr>
            <a:r>
              <a:rPr lang="en-US" sz="2600" dirty="0">
                <a:latin typeface="Calibri" panose="020F0502020204030204" pitchFamily="34" charset="0"/>
              </a:rPr>
              <a:t>Department of Homeland Security declared was taking steps to “further deter and detect H-1B visa fraud and abuse.”</a:t>
            </a:r>
          </a:p>
          <a:p>
            <a:pPr lvl="1">
              <a:buClr>
                <a:schemeClr val="accent2">
                  <a:lumMod val="50000"/>
                </a:schemeClr>
              </a:buClr>
              <a:buFont typeface="Wingdings" panose="05000000000000000000" pitchFamily="2" charset="2"/>
              <a:buChar char="Ø"/>
            </a:pPr>
            <a:endParaRPr lang="en-US" sz="2600" i="1" dirty="0">
              <a:latin typeface="Calibri" panose="020F0502020204030204" pitchFamily="34" charset="0"/>
            </a:endParaRPr>
          </a:p>
          <a:p>
            <a:pPr lvl="1">
              <a:buClr>
                <a:schemeClr val="accent2">
                  <a:lumMod val="50000"/>
                </a:schemeClr>
              </a:buClr>
              <a:buFont typeface="Wingdings" panose="05000000000000000000" pitchFamily="2" charset="2"/>
              <a:buChar char="Ø"/>
            </a:pPr>
            <a:r>
              <a:rPr lang="en-US" sz="2600" b="1" i="1" dirty="0">
                <a:latin typeface="Calibri" panose="020F0502020204030204" pitchFamily="34" charset="0"/>
              </a:rPr>
              <a:t>Executive Order</a:t>
            </a:r>
          </a:p>
          <a:p>
            <a:pPr lvl="3">
              <a:buClr>
                <a:schemeClr val="accent2">
                  <a:lumMod val="50000"/>
                </a:schemeClr>
              </a:buClr>
              <a:buFont typeface="Wingdings" panose="05000000000000000000" pitchFamily="2" charset="2"/>
              <a:buChar char="Ø"/>
            </a:pPr>
            <a:r>
              <a:rPr lang="en-US" sz="2600" dirty="0">
                <a:latin typeface="Calibri" panose="020F0502020204030204" pitchFamily="34" charset="0"/>
              </a:rPr>
              <a:t>“Buy American, Hire American” </a:t>
            </a:r>
          </a:p>
          <a:p>
            <a:pPr lvl="3">
              <a:buClr>
                <a:schemeClr val="accent2">
                  <a:lumMod val="50000"/>
                </a:schemeClr>
              </a:buClr>
              <a:buFont typeface="Wingdings" panose="05000000000000000000" pitchFamily="2" charset="2"/>
              <a:buChar char="Ø"/>
            </a:pPr>
            <a:r>
              <a:rPr lang="en-US" sz="2600" dirty="0">
                <a:latin typeface="Calibri" panose="020F0502020204030204" pitchFamily="34" charset="0"/>
              </a:rPr>
              <a:t>Does not change the immediate day-to-day working of the H-1B system</a:t>
            </a:r>
          </a:p>
          <a:p>
            <a:pPr lvl="3">
              <a:buClr>
                <a:schemeClr val="accent2">
                  <a:lumMod val="50000"/>
                </a:schemeClr>
              </a:buClr>
              <a:buFont typeface="Wingdings" panose="05000000000000000000" pitchFamily="2" charset="2"/>
              <a:buChar char="Ø"/>
            </a:pPr>
            <a:r>
              <a:rPr lang="en-US" sz="2600" dirty="0">
                <a:latin typeface="Calibri" panose="020F0502020204030204" pitchFamily="34" charset="0"/>
              </a:rPr>
              <a:t>Opens a formal review of the program</a:t>
            </a:r>
          </a:p>
          <a:p>
            <a:pPr lvl="3">
              <a:buClr>
                <a:schemeClr val="accent2">
                  <a:lumMod val="50000"/>
                </a:schemeClr>
              </a:buClr>
              <a:buFont typeface="Wingdings" panose="05000000000000000000" pitchFamily="2" charset="2"/>
              <a:buChar char="Ø"/>
            </a:pPr>
            <a:endParaRPr lang="en-US" sz="2600" dirty="0">
              <a:latin typeface="Calibri" panose="020F0502020204030204" pitchFamily="34" charset="0"/>
            </a:endParaRPr>
          </a:p>
          <a:p>
            <a:pPr lvl="1">
              <a:buClr>
                <a:schemeClr val="accent2">
                  <a:lumMod val="50000"/>
                </a:schemeClr>
              </a:buClr>
              <a:buFont typeface="Wingdings" panose="05000000000000000000" pitchFamily="2" charset="2"/>
              <a:buChar char="Ø"/>
            </a:pPr>
            <a:r>
              <a:rPr lang="en-US" sz="2600" b="1" i="1" dirty="0">
                <a:latin typeface="Calibri" panose="020F0502020204030204" pitchFamily="34" charset="0"/>
              </a:rPr>
              <a:t>What next?</a:t>
            </a:r>
          </a:p>
          <a:p>
            <a:pPr lvl="2">
              <a:buClr>
                <a:schemeClr val="accent2">
                  <a:lumMod val="50000"/>
                </a:schemeClr>
              </a:buClr>
              <a:buFont typeface="Wingdings" panose="05000000000000000000" pitchFamily="2" charset="2"/>
              <a:buChar char="Ø"/>
            </a:pPr>
            <a:r>
              <a:rPr lang="en-US" sz="2600" dirty="0">
                <a:latin typeface="Calibri" panose="020F0502020204030204" pitchFamily="34" charset="0"/>
              </a:rPr>
              <a:t>Continue to watch restrictions and changes the administration has introduced to the high-skilled foreign worker visa </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297" y="0"/>
            <a:ext cx="2335703" cy="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0"/>
            <a:ext cx="6579696"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nvGrpSpPr>
          <p:cNvPr id="8" name="Group 3"/>
          <p:cNvGrpSpPr/>
          <p:nvPr/>
        </p:nvGrpSpPr>
        <p:grpSpPr>
          <a:xfrm>
            <a:off x="-1" y="0"/>
            <a:ext cx="6808297" cy="914400"/>
            <a:chOff x="0" y="0"/>
            <a:chExt cx="9144000" cy="838200"/>
          </a:xfrm>
          <a:solidFill>
            <a:srgbClr val="7030A0"/>
          </a:solidFill>
        </p:grpSpPr>
        <p:sp>
          <p:nvSpPr>
            <p:cNvPr id="9" name="Rectangle 8"/>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10" name="Title 1"/>
            <p:cNvSpPr txBox="1">
              <a:spLocks/>
            </p:cNvSpPr>
            <p:nvPr/>
          </p:nvSpPr>
          <p:spPr bwMode="auto">
            <a:xfrm>
              <a:off x="228600" y="0"/>
              <a:ext cx="7239000"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spTree>
    <p:extLst>
      <p:ext uri="{BB962C8B-B14F-4D97-AF65-F5344CB8AC3E}">
        <p14:creationId xmlns:p14="http://schemas.microsoft.com/office/powerpoint/2010/main" val="104321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297" y="0"/>
            <a:ext cx="2335703" cy="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0"/>
            <a:ext cx="6579696"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nvGrpSpPr>
          <p:cNvPr id="8" name="Group 3"/>
          <p:cNvGrpSpPr/>
          <p:nvPr/>
        </p:nvGrpSpPr>
        <p:grpSpPr>
          <a:xfrm>
            <a:off x="-1" y="0"/>
            <a:ext cx="6808297" cy="914400"/>
            <a:chOff x="0" y="0"/>
            <a:chExt cx="9144000" cy="838200"/>
          </a:xfrm>
          <a:solidFill>
            <a:srgbClr val="7030A0"/>
          </a:solidFill>
        </p:grpSpPr>
        <p:sp>
          <p:nvSpPr>
            <p:cNvPr id="9" name="Rectangle 8"/>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10" name="Title 1"/>
            <p:cNvSpPr txBox="1">
              <a:spLocks/>
            </p:cNvSpPr>
            <p:nvPr/>
          </p:nvSpPr>
          <p:spPr bwMode="auto">
            <a:xfrm>
              <a:off x="228600" y="0"/>
              <a:ext cx="7239000"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sp>
        <p:nvSpPr>
          <p:cNvPr id="11" name="Content Placeholder 2"/>
          <p:cNvSpPr>
            <a:spLocks noGrp="1"/>
          </p:cNvSpPr>
          <p:nvPr>
            <p:ph idx="1"/>
          </p:nvPr>
        </p:nvSpPr>
        <p:spPr>
          <a:xfrm>
            <a:off x="1143000" y="1295400"/>
            <a:ext cx="7498080" cy="4800600"/>
          </a:xfrm>
        </p:spPr>
        <p:txBody>
          <a:bodyPr>
            <a:normAutofit/>
          </a:bodyPr>
          <a:lstStyle/>
          <a:p>
            <a:endParaRPr lang="en-US" sz="1100" dirty="0"/>
          </a:p>
          <a:p>
            <a:pPr marL="0" marR="0" lvl="0" indent="0" algn="just">
              <a:spcBef>
                <a:spcPts val="0"/>
              </a:spcBef>
              <a:spcAft>
                <a:spcPts val="1200"/>
              </a:spcAft>
              <a:buNone/>
            </a:pPr>
            <a:r>
              <a:rPr lang="en-US" sz="3300" b="1" dirty="0">
                <a:solidFill>
                  <a:prstClr val="black"/>
                </a:solidFill>
                <a:latin typeface="Calibri" panose="020F0502020204030204" pitchFamily="34" charset="0"/>
              </a:rPr>
              <a:t>What should we expect next?</a:t>
            </a:r>
          </a:p>
          <a:p>
            <a:pPr marL="0" marR="0" lvl="0" indent="0" algn="just">
              <a:spcBef>
                <a:spcPts val="0"/>
              </a:spcBef>
              <a:spcAft>
                <a:spcPts val="1200"/>
              </a:spcAft>
              <a:buNone/>
            </a:pPr>
            <a:endParaRPr lang="en-US" sz="1000" b="1" dirty="0">
              <a:ea typeface="Calibri" panose="020F0502020204030204" pitchFamily="34" charset="0"/>
              <a:cs typeface="Times New Roman" panose="02020603050405020304" pitchFamily="18" charset="0"/>
            </a:endParaRPr>
          </a:p>
          <a:p>
            <a:pPr marL="342900" marR="0" lvl="0" indent="-342900" algn="just">
              <a:spcBef>
                <a:spcPts val="0"/>
              </a:spcBef>
              <a:spcAft>
                <a:spcPts val="1200"/>
              </a:spcAft>
              <a:buClr>
                <a:schemeClr val="accent2">
                  <a:lumMod val="50000"/>
                </a:schemeClr>
              </a:buClr>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No major changes anticipated in the near future </a:t>
            </a:r>
          </a:p>
          <a:p>
            <a:pPr marL="342900" marR="0" lvl="0" indent="-342900" algn="just">
              <a:spcBef>
                <a:spcPts val="0"/>
              </a:spcBef>
              <a:spcAft>
                <a:spcPts val="0"/>
              </a:spcAft>
              <a:buClr>
                <a:schemeClr val="accent2">
                  <a:lumMod val="50000"/>
                </a:schemeClr>
              </a:buClr>
              <a:buFont typeface="Wingdings" panose="05000000000000000000" pitchFamily="2" charset="2"/>
              <a:buChar cha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Clr>
                <a:schemeClr val="accent2">
                  <a:lumMod val="50000"/>
                </a:schemeClr>
              </a:buClr>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DC insiders expect any change in the fundamental requirements to the H-1B and L-1 visa programs </a:t>
            </a:r>
          </a:p>
          <a:p>
            <a:pPr marL="0" marR="0" lvl="0" indent="0" algn="just">
              <a:spcBef>
                <a:spcPts val="0"/>
              </a:spcBef>
              <a:spcAft>
                <a:spcPts val="0"/>
              </a:spcAft>
              <a:buClr>
                <a:schemeClr val="accent2">
                  <a:lumMod val="50000"/>
                </a:schemeClr>
              </a:buClr>
              <a:buNone/>
            </a:pPr>
            <a:endParaRPr lang="en-US" sz="2800" i="1" dirty="0">
              <a:latin typeface="Calibri" panose="020F0502020204030204" pitchFamily="34" charset="0"/>
              <a:ea typeface="Calibri" panose="020F0502020204030204" pitchFamily="34" charset="0"/>
              <a:cs typeface="Times New Roman" panose="02020603050405020304" pitchFamily="18" charset="0"/>
            </a:endParaRPr>
          </a:p>
          <a:p>
            <a:pPr marL="0" lvl="1" indent="0" algn="ctr">
              <a:buNone/>
            </a:pPr>
            <a:endParaRPr lang="en-US" sz="1500" kern="0" dirty="0"/>
          </a:p>
          <a:p>
            <a:pPr marL="0" indent="0" algn="ctr">
              <a:buNone/>
            </a:pPr>
            <a:endParaRPr lang="en-US" sz="4400" dirty="0"/>
          </a:p>
        </p:txBody>
      </p:sp>
    </p:spTree>
    <p:extLst>
      <p:ext uri="{BB962C8B-B14F-4D97-AF65-F5344CB8AC3E}">
        <p14:creationId xmlns:p14="http://schemas.microsoft.com/office/powerpoint/2010/main" val="1456011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297" y="0"/>
            <a:ext cx="2335703" cy="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0"/>
            <a:ext cx="6579696"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nvGrpSpPr>
          <p:cNvPr id="8" name="Group 3"/>
          <p:cNvGrpSpPr/>
          <p:nvPr/>
        </p:nvGrpSpPr>
        <p:grpSpPr>
          <a:xfrm>
            <a:off x="-1" y="0"/>
            <a:ext cx="6808297" cy="914400"/>
            <a:chOff x="0" y="0"/>
            <a:chExt cx="9144000" cy="838200"/>
          </a:xfrm>
          <a:solidFill>
            <a:srgbClr val="7030A0"/>
          </a:solidFill>
        </p:grpSpPr>
        <p:sp>
          <p:nvSpPr>
            <p:cNvPr id="9" name="Rectangle 8"/>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10" name="Title 1"/>
            <p:cNvSpPr txBox="1">
              <a:spLocks/>
            </p:cNvSpPr>
            <p:nvPr/>
          </p:nvSpPr>
          <p:spPr bwMode="auto">
            <a:xfrm>
              <a:off x="228600" y="0"/>
              <a:ext cx="7239000"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Sexual Harassment</a:t>
              </a:r>
            </a:p>
          </p:txBody>
        </p:sp>
      </p:grpSp>
      <p:sp>
        <p:nvSpPr>
          <p:cNvPr id="12" name="Rectangle 3"/>
          <p:cNvSpPr txBox="1">
            <a:spLocks noGrp="1" noChangeArrowheads="1"/>
          </p:cNvSpPr>
          <p:nvPr>
            <p:ph idx="1"/>
          </p:nvPr>
        </p:nvSpPr>
        <p:spPr>
          <a:xfrm>
            <a:off x="1295400" y="1905000"/>
            <a:ext cx="7638288" cy="43434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spcAft>
                <a:spcPts val="600"/>
              </a:spcAft>
            </a:pPr>
            <a:r>
              <a:rPr lang="en-US" altLang="en-US" sz="2300" b="1" u="sng" dirty="0"/>
              <a:t>Unwelcomed</a:t>
            </a:r>
            <a:r>
              <a:rPr lang="en-US" altLang="en-US" sz="2300" b="1" dirty="0"/>
              <a:t> </a:t>
            </a:r>
            <a:r>
              <a:rPr lang="en-US" altLang="en-US" sz="2300" dirty="0"/>
              <a:t>sexual advances, requests for </a:t>
            </a:r>
            <a:r>
              <a:rPr lang="en-US" altLang="en-US" sz="2300" b="1" u="sng" dirty="0"/>
              <a:t>sexual</a:t>
            </a:r>
            <a:r>
              <a:rPr lang="en-US" altLang="en-US" sz="2300" b="1" dirty="0"/>
              <a:t> </a:t>
            </a:r>
            <a:r>
              <a:rPr lang="en-US" altLang="en-US" sz="2300" dirty="0"/>
              <a:t>favors and other verbal or physical conduct of a </a:t>
            </a:r>
            <a:r>
              <a:rPr lang="en-US" altLang="en-US" sz="2300" b="1" u="sng" dirty="0"/>
              <a:t>sexual</a:t>
            </a:r>
            <a:r>
              <a:rPr lang="en-US" altLang="en-US" sz="2300" dirty="0"/>
              <a:t> nature when:</a:t>
            </a:r>
          </a:p>
          <a:p>
            <a:pPr lvl="1">
              <a:lnSpc>
                <a:spcPct val="80000"/>
              </a:lnSpc>
              <a:spcAft>
                <a:spcPts val="600"/>
              </a:spcAft>
            </a:pPr>
            <a:r>
              <a:rPr lang="en-US" altLang="en-US" sz="2300" dirty="0"/>
              <a:t>Submission to such conduct is made either explicitly or implicitly a term or condition of employment;</a:t>
            </a:r>
          </a:p>
          <a:p>
            <a:pPr lvl="1">
              <a:lnSpc>
                <a:spcPct val="80000"/>
              </a:lnSpc>
              <a:spcAft>
                <a:spcPts val="600"/>
              </a:spcAft>
            </a:pPr>
            <a:r>
              <a:rPr lang="en-US" altLang="en-US" sz="2300" dirty="0"/>
              <a:t>Submission to, or rejection of, such conduct by an individual is used as the basis for employment decisions affecting such individual; or,</a:t>
            </a:r>
          </a:p>
          <a:p>
            <a:pPr lvl="1">
              <a:lnSpc>
                <a:spcPct val="80000"/>
              </a:lnSpc>
            </a:pPr>
            <a:r>
              <a:rPr lang="en-US" altLang="en-US" sz="2300" dirty="0"/>
              <a:t>Such conduct has the purpose or effect of unreasonably interfering with an individual’s work performance or creating an intimidating, hostile or offensive working environment.</a:t>
            </a:r>
          </a:p>
          <a:p>
            <a:pPr>
              <a:spcAft>
                <a:spcPts val="600"/>
              </a:spcAft>
            </a:pPr>
            <a:endParaRPr lang="en-US" altLang="en-US" sz="1200" dirty="0"/>
          </a:p>
        </p:txBody>
      </p:sp>
      <p:sp>
        <p:nvSpPr>
          <p:cNvPr id="13" name="Content Placeholder 2"/>
          <p:cNvSpPr txBox="1">
            <a:spLocks/>
          </p:cNvSpPr>
          <p:nvPr/>
        </p:nvSpPr>
        <p:spPr>
          <a:xfrm>
            <a:off x="1096432" y="1066800"/>
            <a:ext cx="7628467" cy="609600"/>
          </a:xfrm>
          <a:prstGeom prst="rect">
            <a:avLst/>
          </a:prstGeom>
        </p:spPr>
        <p:txBody>
          <a:bodyPr>
            <a:normAutofit fontScale="85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en-US" sz="4600" b="1">
                <a:latin typeface="Calibri" panose="020F0502020204030204" pitchFamily="34" charset="0"/>
              </a:rPr>
              <a:t>What is it?</a:t>
            </a:r>
          </a:p>
          <a:p>
            <a:pPr marL="0" lvl="1" indent="0" algn="ctr">
              <a:buFont typeface="Verdana"/>
              <a:buNone/>
            </a:pPr>
            <a:endParaRPr lang="en-US" sz="1500" kern="0"/>
          </a:p>
          <a:p>
            <a:pPr marL="0" indent="0" algn="ctr">
              <a:buFont typeface="Wingdings 2"/>
              <a:buNone/>
            </a:pPr>
            <a:endParaRPr lang="en-US" sz="4400" dirty="0"/>
          </a:p>
        </p:txBody>
      </p:sp>
    </p:spTree>
    <p:extLst>
      <p:ext uri="{BB962C8B-B14F-4D97-AF65-F5344CB8AC3E}">
        <p14:creationId xmlns:p14="http://schemas.microsoft.com/office/powerpoint/2010/main" val="395683196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297" y="0"/>
            <a:ext cx="2335703" cy="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0"/>
            <a:ext cx="6579696" cy="721876"/>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Skilled Work Visa</a:t>
            </a:r>
          </a:p>
        </p:txBody>
      </p:sp>
      <p:grpSp>
        <p:nvGrpSpPr>
          <p:cNvPr id="8" name="Group 3"/>
          <p:cNvGrpSpPr/>
          <p:nvPr/>
        </p:nvGrpSpPr>
        <p:grpSpPr>
          <a:xfrm>
            <a:off x="-1" y="0"/>
            <a:ext cx="6808297" cy="914400"/>
            <a:chOff x="0" y="0"/>
            <a:chExt cx="9144000" cy="838200"/>
          </a:xfrm>
          <a:solidFill>
            <a:srgbClr val="7030A0"/>
          </a:solidFill>
        </p:grpSpPr>
        <p:sp>
          <p:nvSpPr>
            <p:cNvPr id="9" name="Rectangle 8"/>
            <p:cNvSpPr/>
            <p:nvPr/>
          </p:nvSpPr>
          <p:spPr>
            <a:xfrm>
              <a:off x="0" y="0"/>
              <a:ext cx="9144000" cy="838200"/>
            </a:xfrm>
            <a:prstGeom prst="rect">
              <a:avLst/>
            </a:prstGeom>
            <a:solidFill>
              <a:srgbClr val="7A3A96">
                <a:alpha val="70980"/>
              </a:srgbClr>
            </a:solidFill>
            <a:ln w="9525">
              <a:noFill/>
              <a:round/>
              <a:headEnd/>
              <a:tailEnd/>
            </a:ln>
            <a:effectLst/>
          </p:spPr>
          <p:txBody>
            <a:bodyPr wrap="none" lIns="96661" tIns="48331" rIns="96661" bIns="48331" anchor="ctr"/>
            <a:lstStyle/>
            <a:p>
              <a:endParaRPr lang="en-US">
                <a:solidFill>
                  <a:schemeClr val="tx1"/>
                </a:solidFill>
              </a:endParaRPr>
            </a:p>
          </p:txBody>
        </p:sp>
        <p:sp>
          <p:nvSpPr>
            <p:cNvPr id="10" name="Title 1"/>
            <p:cNvSpPr txBox="1">
              <a:spLocks/>
            </p:cNvSpPr>
            <p:nvPr/>
          </p:nvSpPr>
          <p:spPr bwMode="auto">
            <a:xfrm>
              <a:off x="228600" y="0"/>
              <a:ext cx="7239000" cy="661720"/>
            </a:xfrm>
            <a:prstGeom prst="rect">
              <a:avLst/>
            </a:prstGeom>
            <a:solidFill>
              <a:srgbClr val="7A3A96">
                <a:alpha val="70980"/>
              </a:srgbClr>
            </a:solidFill>
            <a:ln w="9525">
              <a:noFill/>
              <a:round/>
              <a:headEnd/>
              <a:tailEnd/>
            </a:ln>
            <a:effectLst/>
          </p:spPr>
          <p:txBody>
            <a:bodyPr wrap="none" lIns="96661" tIns="48331" rIns="96661" bIns="48331" anchor="ctr"/>
            <a:lstStyle>
              <a:defPPr>
                <a:defRPr lang="en-US"/>
              </a:defPPr>
            </a:lstStyle>
            <a:p>
              <a:r>
                <a:rPr lang="en-US" sz="3200" dirty="0">
                  <a:solidFill>
                    <a:schemeClr val="bg1"/>
                  </a:solidFill>
                </a:rPr>
                <a:t>Sexual Harassment</a:t>
              </a:r>
            </a:p>
          </p:txBody>
        </p:sp>
      </p:grpSp>
      <p:sp>
        <p:nvSpPr>
          <p:cNvPr id="2" name="Content Placeholder 1"/>
          <p:cNvSpPr>
            <a:spLocks noGrp="1"/>
          </p:cNvSpPr>
          <p:nvPr>
            <p:ph idx="1"/>
          </p:nvPr>
        </p:nvSpPr>
        <p:spPr>
          <a:xfrm>
            <a:off x="1200912" y="3689800"/>
            <a:ext cx="7790688" cy="2863400"/>
          </a:xfrm>
        </p:spPr>
        <p:txBody>
          <a:bodyPr>
            <a:normAutofit fontScale="92500" lnSpcReduction="20000"/>
          </a:bodyPr>
          <a:lstStyle/>
          <a:p>
            <a:pPr marL="285750" indent="-285750">
              <a:buFont typeface="Arial" panose="020B0604020202020204" pitchFamily="34" charset="0"/>
              <a:buChar char="•"/>
            </a:pPr>
            <a:r>
              <a:rPr lang="en-US" altLang="en-US" sz="2600" b="1" u="sng" dirty="0">
                <a:latin typeface="Calibri" panose="020F0502020204030204" pitchFamily="34" charset="0"/>
              </a:rPr>
              <a:t>Hostile Working Environment</a:t>
            </a:r>
            <a:r>
              <a:rPr lang="en-US" altLang="en-US" sz="3800" b="1" dirty="0">
                <a:latin typeface="Calibri" panose="020F0502020204030204" pitchFamily="34" charset="0"/>
              </a:rPr>
              <a:t>:</a:t>
            </a:r>
          </a:p>
          <a:p>
            <a:pPr marL="742950" lvl="1" indent="-285750">
              <a:buFont typeface="Arial" panose="020B0604020202020204" pitchFamily="34" charset="0"/>
              <a:buChar char="•"/>
            </a:pPr>
            <a:r>
              <a:rPr lang="en-US" altLang="en-US" sz="1400" dirty="0"/>
              <a:t>Involves conduct, of a sexual nature, that is so severe or pervasive that it affects the terms and conditions of employment and creates an abusive work environment</a:t>
            </a:r>
          </a:p>
          <a:p>
            <a:pPr marL="742950" lvl="1" indent="-285750">
              <a:buFont typeface="Arial" panose="020B0604020202020204" pitchFamily="34" charset="0"/>
              <a:buChar char="•"/>
            </a:pPr>
            <a:r>
              <a:rPr lang="en-US" altLang="en-US" sz="1400" dirty="0"/>
              <a:t>Conduct must be either frequent or extreme</a:t>
            </a:r>
          </a:p>
          <a:p>
            <a:pPr marL="1200150" lvl="2" indent="-285750">
              <a:buFont typeface="Arial" panose="020B0604020202020204" pitchFamily="34" charset="0"/>
              <a:buChar char="•"/>
            </a:pPr>
            <a:r>
              <a:rPr lang="en-US" altLang="en-US" sz="1400" dirty="0"/>
              <a:t>One Sexually Charged Assault (</a:t>
            </a:r>
            <a:r>
              <a:rPr lang="en-US" altLang="en-US" sz="1400" b="1" dirty="0"/>
              <a:t>Severe</a:t>
            </a:r>
            <a:r>
              <a:rPr lang="en-US" altLang="en-US" sz="1400" dirty="0"/>
              <a:t>) </a:t>
            </a:r>
          </a:p>
          <a:p>
            <a:pPr marL="1200150" lvl="2" indent="-285750">
              <a:buFont typeface="Arial" panose="020B0604020202020204" pitchFamily="34" charset="0"/>
              <a:buChar char="•"/>
            </a:pPr>
            <a:r>
              <a:rPr lang="en-US" altLang="en-US" sz="1400" dirty="0"/>
              <a:t>Coworker constantly referring to female employee’s body and making vulgar remarks (</a:t>
            </a:r>
            <a:r>
              <a:rPr lang="en-US" altLang="en-US" sz="1400" b="1" dirty="0"/>
              <a:t>Pervasive</a:t>
            </a:r>
            <a:r>
              <a:rPr lang="en-US" altLang="en-US" sz="1400" dirty="0"/>
              <a:t>)</a:t>
            </a:r>
          </a:p>
          <a:p>
            <a:pPr marL="742950" lvl="1" indent="-285750">
              <a:buFont typeface="Arial" panose="020B0604020202020204" pitchFamily="34" charset="0"/>
              <a:buChar char="•"/>
            </a:pPr>
            <a:r>
              <a:rPr lang="en-US" altLang="en-US" sz="1400" dirty="0"/>
              <a:t>Judge by “Totality of Circumstances”</a:t>
            </a:r>
          </a:p>
          <a:p>
            <a:pPr marL="1200150" lvl="2" indent="-285750">
              <a:buFont typeface="Arial" panose="020B0604020202020204" pitchFamily="34" charset="0"/>
              <a:buChar char="•"/>
            </a:pPr>
            <a:r>
              <a:rPr lang="en-US" altLang="en-US" sz="1400" dirty="0"/>
              <a:t>Work environment must be offensive to the victim</a:t>
            </a:r>
          </a:p>
          <a:p>
            <a:pPr marL="1200150" lvl="2" indent="-285750">
              <a:buFont typeface="Arial" panose="020B0604020202020204" pitchFamily="34" charset="0"/>
              <a:buChar char="•"/>
            </a:pPr>
            <a:r>
              <a:rPr lang="en-US" altLang="en-US" sz="1400" dirty="0"/>
              <a:t>Work environment must be offensive to a jury</a:t>
            </a:r>
          </a:p>
          <a:p>
            <a:pPr marL="742950" lvl="1" indent="-285750">
              <a:buFont typeface="Arial" panose="020B0604020202020204" pitchFamily="34" charset="0"/>
              <a:buChar char="•"/>
            </a:pPr>
            <a:r>
              <a:rPr lang="en-US" altLang="en-US" sz="1400" dirty="0"/>
              <a:t>Intent of the offender is not relevant</a:t>
            </a:r>
          </a:p>
          <a:p>
            <a:pPr marL="1200150" lvl="2" indent="-285750">
              <a:buFont typeface="Arial" panose="020B0604020202020204" pitchFamily="34" charset="0"/>
              <a:buChar char="•"/>
            </a:pPr>
            <a:r>
              <a:rPr lang="en-US" altLang="en-US" sz="1400" dirty="0"/>
              <a:t>“I was just joking” does not matter</a:t>
            </a:r>
          </a:p>
          <a:p>
            <a:endParaRPr lang="en-US" sz="1400" dirty="0"/>
          </a:p>
          <a:p>
            <a:endParaRPr lang="en-US" dirty="0"/>
          </a:p>
        </p:txBody>
      </p:sp>
      <p:sp>
        <p:nvSpPr>
          <p:cNvPr id="11" name="Rectangle 4"/>
          <p:cNvSpPr txBox="1">
            <a:spLocks noChangeArrowheads="1"/>
          </p:cNvSpPr>
          <p:nvPr/>
        </p:nvSpPr>
        <p:spPr bwMode="auto">
          <a:xfrm>
            <a:off x="990600" y="990600"/>
            <a:ext cx="8001000" cy="269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lnSpc>
                <a:spcPct val="95000"/>
              </a:lnSpc>
              <a:spcBef>
                <a:spcPct val="50000"/>
              </a:spcBef>
              <a:buClr>
                <a:schemeClr val="accent1"/>
              </a:buClr>
              <a:buFont typeface="Wingdings" pitchFamily="2" charset="2"/>
              <a:buChar char="§"/>
              <a:defRPr sz="2600">
                <a:solidFill>
                  <a:schemeClr val="tx2"/>
                </a:solidFill>
                <a:latin typeface="Arial"/>
                <a:ea typeface="Osaka" pitchFamily="1" charset="-128"/>
              </a:defRPr>
            </a:lvl1pPr>
            <a:lvl2pPr marL="684213" indent="-280988" algn="l">
              <a:lnSpc>
                <a:spcPct val="90000"/>
              </a:lnSpc>
              <a:spcBef>
                <a:spcPct val="20000"/>
              </a:spcBef>
              <a:buClr>
                <a:schemeClr val="hlink"/>
              </a:buClr>
              <a:buFont typeface="Wingdings" pitchFamily="2" charset="2"/>
              <a:buChar char="§"/>
              <a:defRPr sz="2400">
                <a:solidFill>
                  <a:schemeClr val="tx2"/>
                </a:solidFill>
                <a:latin typeface="Arial"/>
                <a:ea typeface="Osaka" pitchFamily="1" charset="-128"/>
              </a:defRPr>
            </a:lvl2pPr>
            <a:lvl3pPr marL="1143000" indent="-228600" algn="l">
              <a:spcBef>
                <a:spcPct val="20000"/>
              </a:spcBef>
              <a:buClr>
                <a:schemeClr val="accent1"/>
              </a:buClr>
              <a:buSzPct val="98000"/>
              <a:buFont typeface="Wingdings" pitchFamily="2" charset="2"/>
              <a:buChar char="§"/>
              <a:defRPr sz="2200">
                <a:solidFill>
                  <a:schemeClr val="tx2"/>
                </a:solidFill>
                <a:latin typeface="Arial"/>
                <a:ea typeface="Osaka" pitchFamily="1" charset="-128"/>
              </a:defRPr>
            </a:lvl3pPr>
            <a:lvl4pPr marL="1600200" indent="-228600" algn="l">
              <a:spcBef>
                <a:spcPct val="20000"/>
              </a:spcBef>
              <a:buClr>
                <a:schemeClr val="accent1"/>
              </a:buClr>
              <a:buSzPct val="45000"/>
              <a:buFont typeface="Wingdings" pitchFamily="2" charset="2"/>
              <a:buChar char="q"/>
              <a:defRPr>
                <a:solidFill>
                  <a:schemeClr val="tx2"/>
                </a:solidFill>
                <a:latin typeface="Arial"/>
                <a:ea typeface="Osaka" pitchFamily="1" charset="-128"/>
              </a:defRPr>
            </a:lvl4pPr>
            <a:lvl5pPr marL="2057400" indent="-228600" algn="l">
              <a:spcBef>
                <a:spcPct val="20000"/>
              </a:spcBef>
              <a:buClr>
                <a:schemeClr val="accent1"/>
              </a:buClr>
              <a:buSzPct val="45000"/>
              <a:buFont typeface="Wingdings" pitchFamily="2" charset="2"/>
              <a:buChar char="q"/>
              <a:defRPr>
                <a:solidFill>
                  <a:schemeClr val="tx2"/>
                </a:solidFill>
                <a:latin typeface="Arial"/>
                <a:ea typeface="Osaka" pitchFamily="1" charset="-128"/>
              </a:defRPr>
            </a:lvl5pPr>
            <a:lvl6pPr marL="2514600" indent="-228600" eaLnBrk="0" fontAlgn="base" hangingPunct="0">
              <a:spcBef>
                <a:spcPct val="20000"/>
              </a:spcBef>
              <a:spcAft>
                <a:spcPct val="0"/>
              </a:spcAft>
              <a:buClr>
                <a:schemeClr val="accent1"/>
              </a:buClr>
              <a:buSzPct val="45000"/>
              <a:buFont typeface="Wingdings" pitchFamily="2" charset="2"/>
              <a:buChar char="q"/>
              <a:defRPr>
                <a:solidFill>
                  <a:schemeClr val="tx2"/>
                </a:solidFill>
                <a:latin typeface="Arial"/>
                <a:ea typeface="Osaka" pitchFamily="1" charset="-128"/>
              </a:defRPr>
            </a:lvl6pPr>
            <a:lvl7pPr marL="2971800" indent="-228600" eaLnBrk="0" fontAlgn="base" hangingPunct="0">
              <a:spcBef>
                <a:spcPct val="20000"/>
              </a:spcBef>
              <a:spcAft>
                <a:spcPct val="0"/>
              </a:spcAft>
              <a:buClr>
                <a:schemeClr val="accent1"/>
              </a:buClr>
              <a:buSzPct val="45000"/>
              <a:buFont typeface="Wingdings" pitchFamily="2" charset="2"/>
              <a:buChar char="q"/>
              <a:defRPr>
                <a:solidFill>
                  <a:schemeClr val="tx2"/>
                </a:solidFill>
                <a:latin typeface="Arial"/>
                <a:ea typeface="Osaka" pitchFamily="1" charset="-128"/>
              </a:defRPr>
            </a:lvl7pPr>
            <a:lvl8pPr marL="3429000" indent="-228600" eaLnBrk="0" fontAlgn="base" hangingPunct="0">
              <a:spcBef>
                <a:spcPct val="20000"/>
              </a:spcBef>
              <a:spcAft>
                <a:spcPct val="0"/>
              </a:spcAft>
              <a:buClr>
                <a:schemeClr val="accent1"/>
              </a:buClr>
              <a:buSzPct val="45000"/>
              <a:buFont typeface="Wingdings" pitchFamily="2" charset="2"/>
              <a:buChar char="q"/>
              <a:defRPr>
                <a:solidFill>
                  <a:schemeClr val="tx2"/>
                </a:solidFill>
                <a:latin typeface="Arial"/>
                <a:ea typeface="Osaka" pitchFamily="1" charset="-128"/>
              </a:defRPr>
            </a:lvl8pPr>
            <a:lvl9pPr marL="3886200" indent="-228600" eaLnBrk="0" fontAlgn="base" hangingPunct="0">
              <a:spcBef>
                <a:spcPct val="20000"/>
              </a:spcBef>
              <a:spcAft>
                <a:spcPct val="0"/>
              </a:spcAft>
              <a:buClr>
                <a:schemeClr val="accent1"/>
              </a:buClr>
              <a:buSzPct val="45000"/>
              <a:buFont typeface="Wingdings" pitchFamily="2" charset="2"/>
              <a:buChar char="q"/>
              <a:defRPr>
                <a:solidFill>
                  <a:schemeClr val="tx2"/>
                </a:solidFill>
                <a:latin typeface="Arial"/>
                <a:ea typeface="Osaka" pitchFamily="1" charset="-128"/>
              </a:defRPr>
            </a:lvl9pPr>
          </a:lstStyle>
          <a:p>
            <a:pPr marL="228600" lvl="1" indent="-228600">
              <a:lnSpc>
                <a:spcPct val="100000"/>
              </a:lnSpc>
              <a:spcBef>
                <a:spcPts val="1000"/>
              </a:spcBef>
              <a:spcAft>
                <a:spcPts val="600"/>
              </a:spcAft>
              <a:buClrTx/>
              <a:buFont typeface="Arial" panose="020B0604020202020204" pitchFamily="34" charset="0"/>
              <a:buChar char="•"/>
            </a:pPr>
            <a:r>
              <a:rPr lang="en-US" altLang="en-US" b="1" u="sng" dirty="0">
                <a:solidFill>
                  <a:schemeClr val="tx1"/>
                </a:solidFill>
                <a:latin typeface="Calibri" panose="020F0502020204030204" pitchFamily="34" charset="0"/>
                <a:ea typeface="+mn-ea"/>
              </a:rPr>
              <a:t>Quid Pro Quo Sexual Harassment:</a:t>
            </a:r>
          </a:p>
          <a:p>
            <a:pPr lvl="1">
              <a:spcBef>
                <a:spcPct val="0"/>
              </a:spcBef>
              <a:buClrTx/>
              <a:buFont typeface="Arial" panose="020B0604020202020204" pitchFamily="34" charset="0"/>
              <a:buChar char="•"/>
            </a:pPr>
            <a:r>
              <a:rPr lang="en-US" altLang="en-US" sz="1400" dirty="0">
                <a:solidFill>
                  <a:schemeClr val="tx1"/>
                </a:solidFill>
                <a:latin typeface="+mn-lt"/>
              </a:rPr>
              <a:t>Definition:</a:t>
            </a:r>
          </a:p>
          <a:p>
            <a:pPr lvl="2">
              <a:spcBef>
                <a:spcPct val="0"/>
              </a:spcBef>
              <a:buClrTx/>
              <a:buFont typeface="Arial" panose="020B0604020202020204" pitchFamily="34" charset="0"/>
              <a:buChar char="•"/>
            </a:pPr>
            <a:r>
              <a:rPr lang="en-US" altLang="en-US" sz="1400" dirty="0">
                <a:solidFill>
                  <a:schemeClr val="tx1"/>
                </a:solidFill>
                <a:latin typeface="+mn-lt"/>
              </a:rPr>
              <a:t>“This for that”</a:t>
            </a:r>
          </a:p>
          <a:p>
            <a:pPr lvl="1">
              <a:spcBef>
                <a:spcPct val="0"/>
              </a:spcBef>
              <a:buClrTx/>
              <a:buFont typeface="Arial" panose="020B0604020202020204" pitchFamily="34" charset="0"/>
              <a:buChar char="•"/>
            </a:pPr>
            <a:r>
              <a:rPr lang="en-US" altLang="en-US" sz="1400" dirty="0">
                <a:solidFill>
                  <a:schemeClr val="tx1"/>
                </a:solidFill>
                <a:latin typeface="+mn-lt"/>
              </a:rPr>
              <a:t>Participants:</a:t>
            </a:r>
          </a:p>
          <a:p>
            <a:pPr lvl="2">
              <a:spcBef>
                <a:spcPct val="0"/>
              </a:spcBef>
              <a:buClrTx/>
              <a:buFont typeface="Arial" panose="020B0604020202020204" pitchFamily="34" charset="0"/>
              <a:buChar char="•"/>
            </a:pPr>
            <a:r>
              <a:rPr lang="en-US" altLang="en-US" sz="1400" dirty="0">
                <a:solidFill>
                  <a:schemeClr val="tx1"/>
                </a:solidFill>
                <a:latin typeface="+mn-lt"/>
              </a:rPr>
              <a:t>Harasser Is in Position of Power, Authority or Supervision</a:t>
            </a:r>
          </a:p>
          <a:p>
            <a:pPr lvl="2">
              <a:spcBef>
                <a:spcPct val="0"/>
              </a:spcBef>
              <a:buClrTx/>
              <a:buFont typeface="Arial" panose="020B0604020202020204" pitchFamily="34" charset="0"/>
              <a:buChar char="•"/>
            </a:pPr>
            <a:r>
              <a:rPr lang="en-US" altLang="en-US" sz="1400" dirty="0">
                <a:solidFill>
                  <a:schemeClr val="tx1"/>
                </a:solidFill>
                <a:latin typeface="+mn-lt"/>
              </a:rPr>
              <a:t>Victim Is Subordinate</a:t>
            </a:r>
          </a:p>
          <a:p>
            <a:pPr lvl="1">
              <a:spcBef>
                <a:spcPct val="0"/>
              </a:spcBef>
              <a:buClrTx/>
              <a:buFont typeface="Arial" panose="020B0604020202020204" pitchFamily="34" charset="0"/>
              <a:buChar char="•"/>
            </a:pPr>
            <a:r>
              <a:rPr lang="en-US" altLang="en-US" sz="1400" dirty="0">
                <a:solidFill>
                  <a:schemeClr val="tx1"/>
                </a:solidFill>
                <a:latin typeface="+mn-lt"/>
              </a:rPr>
              <a:t>Actions Must Involve Preferential Treatment In Response to Sexual Advance</a:t>
            </a:r>
          </a:p>
          <a:p>
            <a:pPr lvl="1">
              <a:spcBef>
                <a:spcPct val="0"/>
              </a:spcBef>
              <a:buClrTx/>
              <a:buFont typeface="Arial" panose="020B0604020202020204" pitchFamily="34" charset="0"/>
              <a:buChar char="•"/>
            </a:pPr>
            <a:r>
              <a:rPr lang="en-US" altLang="en-US" sz="1400" i="1" dirty="0">
                <a:solidFill>
                  <a:schemeClr val="tx1"/>
                </a:solidFill>
                <a:latin typeface="+mn-lt"/>
              </a:rPr>
              <a:t>Example:</a:t>
            </a:r>
          </a:p>
          <a:p>
            <a:pPr lvl="2">
              <a:spcBef>
                <a:spcPct val="0"/>
              </a:spcBef>
              <a:buClrTx/>
              <a:buFont typeface="Arial" panose="020B0604020202020204" pitchFamily="34" charset="0"/>
              <a:buChar char="•"/>
            </a:pPr>
            <a:r>
              <a:rPr lang="en-US" altLang="en-US" sz="1400" i="1" dirty="0">
                <a:solidFill>
                  <a:schemeClr val="tx1"/>
                </a:solidFill>
                <a:latin typeface="+mn-lt"/>
              </a:rPr>
              <a:t>Given Promotion for Tolerating Sexual Advances</a:t>
            </a:r>
          </a:p>
          <a:p>
            <a:pPr lvl="2">
              <a:spcBef>
                <a:spcPct val="0"/>
              </a:spcBef>
              <a:buClrTx/>
              <a:buFont typeface="Arial" panose="020B0604020202020204" pitchFamily="34" charset="0"/>
              <a:buChar char="•"/>
            </a:pPr>
            <a:r>
              <a:rPr lang="en-US" altLang="en-US" sz="1400" i="1" dirty="0">
                <a:solidFill>
                  <a:schemeClr val="tx1"/>
                </a:solidFill>
                <a:latin typeface="+mn-lt"/>
              </a:rPr>
              <a:t>Removed from Profitable Customer Account for Saying “No”</a:t>
            </a:r>
            <a:endParaRPr lang="en-US" altLang="en-US" sz="2000" dirty="0">
              <a:solidFill>
                <a:schemeClr val="tx1"/>
              </a:solidFill>
              <a:latin typeface="Calibri" panose="020F0502020204030204" pitchFamily="34" charset="0"/>
            </a:endParaRPr>
          </a:p>
          <a:p>
            <a:pPr marL="403225" lvl="1" indent="0">
              <a:lnSpc>
                <a:spcPct val="80000"/>
              </a:lnSpc>
              <a:buNone/>
            </a:pPr>
            <a:endParaRPr lang="en-US" altLang="en-US" sz="2000" dirty="0">
              <a:solidFill>
                <a:schemeClr val="tx1"/>
              </a:solidFill>
              <a:latin typeface="+mn-lt"/>
            </a:endParaRPr>
          </a:p>
        </p:txBody>
      </p:sp>
    </p:spTree>
    <p:extLst>
      <p:ext uri="{BB962C8B-B14F-4D97-AF65-F5344CB8AC3E}">
        <p14:creationId xmlns:p14="http://schemas.microsoft.com/office/powerpoint/2010/main" val="22267286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25059</TotalTime>
  <Words>1201</Words>
  <Application>Microsoft Office PowerPoint</Application>
  <PresentationFormat>On-screen Show (4:3)</PresentationFormat>
  <Paragraphs>261</Paragraphs>
  <Slides>26</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MS PGothic</vt:lpstr>
      <vt:lpstr>Arial</vt:lpstr>
      <vt:lpstr>Calibri</vt:lpstr>
      <vt:lpstr>Courier New</vt:lpstr>
      <vt:lpstr>Gill Sans MT</vt:lpstr>
      <vt:lpstr>Mangal</vt:lpstr>
      <vt:lpstr>Osaka</vt:lpstr>
      <vt:lpstr>Times New Roman</vt:lpstr>
      <vt:lpstr>Verdana</vt:lpstr>
      <vt:lpstr>Wingdings</vt:lpstr>
      <vt:lpstr>Wingdings 2</vt:lpstr>
      <vt:lpstr>Solstice</vt:lpstr>
      <vt:lpstr>Top 10 Trends in Employment Law</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Wal-Mart Stores,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dpscott</dc:creator>
  <cp:lastModifiedBy>Laurie Robinson</cp:lastModifiedBy>
  <cp:revision>93</cp:revision>
  <cp:lastPrinted>2015-08-28T20:41:02Z</cp:lastPrinted>
  <dcterms:created xsi:type="dcterms:W3CDTF">2015-08-21T06:39:08Z</dcterms:created>
  <dcterms:modified xsi:type="dcterms:W3CDTF">2017-09-02T12:33:20Z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1785375527</vt:i4>
  </property>
  <property fmtid="{D5CDD505-2E9C-101B-9397-08002B2CF9AE}" pid="3" name="_NewReviewCycle">
    <vt:lpwstr/>
  </property>
  <property fmtid="{D5CDD505-2E9C-101B-9397-08002B2CF9AE}" pid="4" name="_EmailSubject">
    <vt:lpwstr>Re: Re: PowerPoint Content (Top 10 Trends in Employment Law)</vt:lpwstr>
  </property>
  <property fmtid="{D5CDD505-2E9C-101B-9397-08002B2CF9AE}" pid="5" name="_AuthorEmail">
    <vt:lpwstr>Derek.Scott@walmartlegal.com</vt:lpwstr>
  </property>
  <property fmtid="{D5CDD505-2E9C-101B-9397-08002B2CF9AE}" pid="6" name="_AuthorEmailDisplayName">
    <vt:lpwstr>Derek Scott - Legal</vt:lpwstr>
  </property>
  <property fmtid="{D5CDD505-2E9C-101B-9397-08002B2CF9AE}" pid="7" name="_PreviousAdHocReviewCycleID">
    <vt:i4>-630673520</vt:i4>
  </property>
</Properties>
</file>