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572" r:id="rId2"/>
    <p:sldId id="526" r:id="rId3"/>
    <p:sldId id="571" r:id="rId4"/>
    <p:sldId id="566" r:id="rId5"/>
    <p:sldId id="574" r:id="rId6"/>
    <p:sldId id="549" r:id="rId7"/>
    <p:sldId id="567" r:id="rId8"/>
    <p:sldId id="537" r:id="rId9"/>
    <p:sldId id="552" r:id="rId10"/>
    <p:sldId id="563" r:id="rId11"/>
    <p:sldId id="564" r:id="rId12"/>
    <p:sldId id="541" r:id="rId13"/>
    <p:sldId id="542" r:id="rId14"/>
    <p:sldId id="543" r:id="rId15"/>
    <p:sldId id="539" r:id="rId16"/>
    <p:sldId id="545" r:id="rId17"/>
    <p:sldId id="540" r:id="rId18"/>
    <p:sldId id="548" r:id="rId19"/>
    <p:sldId id="570" r:id="rId20"/>
    <p:sldId id="553" r:id="rId21"/>
    <p:sldId id="510" r:id="rId22"/>
    <p:sldId id="511" r:id="rId23"/>
    <p:sldId id="568" r:id="rId24"/>
    <p:sldId id="513" r:id="rId25"/>
    <p:sldId id="514" r:id="rId26"/>
    <p:sldId id="515" r:id="rId27"/>
    <p:sldId id="330" r:id="rId28"/>
    <p:sldId id="556" r:id="rId29"/>
    <p:sldId id="573" r:id="rId30"/>
  </p:sldIdLst>
  <p:sldSz cx="9144000" cy="5143500" type="screen16x9"/>
  <p:notesSz cx="70104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A8059C8-77BC-40B5-B9CE-55A5E3DE8702}">
          <p14:sldIdLst>
            <p14:sldId id="572"/>
            <p14:sldId id="526"/>
            <p14:sldId id="571"/>
          </p14:sldIdLst>
        </p14:section>
        <p14:section name="Life Science Landscape" id="{C829B3E7-6ADB-4CEE-BBA5-08AFA464464B}">
          <p14:sldIdLst>
            <p14:sldId id="566"/>
          </p14:sldIdLst>
        </p14:section>
        <p14:section name="Promotional Issues" id="{A5A400EA-9B95-45B6-A8C1-30D26A38C46A}">
          <p14:sldIdLst>
            <p14:sldId id="574"/>
            <p14:sldId id="549"/>
          </p14:sldIdLst>
        </p14:section>
        <p14:section name="Med Device - What's Next" id="{81645A9F-8279-4638-9041-4BE5250D5223}">
          <p14:sldIdLst>
            <p14:sldId id="567"/>
            <p14:sldId id="537"/>
            <p14:sldId id="552"/>
            <p14:sldId id="563"/>
            <p14:sldId id="564"/>
            <p14:sldId id="541"/>
            <p14:sldId id="542"/>
            <p14:sldId id="543"/>
            <p14:sldId id="539"/>
            <p14:sldId id="545"/>
            <p14:sldId id="540"/>
            <p14:sldId id="548"/>
          </p14:sldIdLst>
        </p14:section>
        <p14:section name="Enforcement Priorities and Trends" id="{7710D29F-A41F-4010-A36C-6C3B2BFDBC93}">
          <p14:sldIdLst>
            <p14:sldId id="570"/>
            <p14:sldId id="553"/>
            <p14:sldId id="510"/>
            <p14:sldId id="511"/>
          </p14:sldIdLst>
        </p14:section>
        <p14:section name="Outside Pressure" id="{9FF82FDA-F1A5-4FA8-918C-960E60A50C2D}">
          <p14:sldIdLst>
            <p14:sldId id="568"/>
            <p14:sldId id="513"/>
            <p14:sldId id="514"/>
            <p14:sldId id="515"/>
          </p14:sldIdLst>
        </p14:section>
        <p14:section name="What's Next?" id="{58E4FE99-6C83-9F49-B794-1AD465BF6306}">
          <p14:sldIdLst>
            <p14:sldId id="330"/>
            <p14:sldId id="556"/>
          </p14:sldIdLst>
        </p14:section>
        <p14:section name="Closing" id="{06B54D74-EB17-43C8-8642-84F6876B9299}">
          <p14:sldIdLst>
            <p14:sldId id="573"/>
          </p14:sldIdLst>
        </p14:section>
      </p14:sectionLst>
    </p:ext>
    <p:ext uri="{EFAFB233-063F-42B5-8137-9DF3F51BA10A}">
      <p15:sldGuideLst xmlns:p15="http://schemas.microsoft.com/office/powerpoint/2012/main" xmlns="">
        <p15:guide id="1" orient="horz" pos="94">
          <p15:clr>
            <a:srgbClr val="A4A3A4"/>
          </p15:clr>
        </p15:guide>
        <p15:guide id="2" orient="horz" pos="1158">
          <p15:clr>
            <a:srgbClr val="A4A3A4"/>
          </p15:clr>
        </p15:guide>
        <p15:guide id="3" orient="horz" pos="3157">
          <p15:clr>
            <a:srgbClr val="A4A3A4"/>
          </p15:clr>
        </p15:guide>
        <p15:guide id="4" orient="horz" pos="2068">
          <p15:clr>
            <a:srgbClr val="A4A3A4"/>
          </p15:clr>
        </p15:guide>
        <p15:guide id="5" pos="109">
          <p15:clr>
            <a:srgbClr val="A4A3A4"/>
          </p15:clr>
        </p15:guide>
        <p15:guide id="6" pos="4298">
          <p15:clr>
            <a:srgbClr val="A4A3A4"/>
          </p15:clr>
        </p15:guide>
        <p15:guide id="7" pos="5678">
          <p15:clr>
            <a:srgbClr val="A4A3A4"/>
          </p15:clr>
        </p15:guide>
      </p15:sldGuideLst>
    </p:ext>
    <p:ext uri="{2D200454-40CA-4A62-9FC3-DE9A4176ACB9}">
      <p15:notesGuideLst xmlns:p15="http://schemas.microsoft.com/office/powerpoint/2012/main" xmlns="">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9902"/>
    <a:srgbClr val="E5AC02"/>
    <a:srgbClr val="207F96"/>
    <a:srgbClr val="3F6280"/>
    <a:srgbClr val="AC4BA4"/>
    <a:srgbClr val="FFC103"/>
    <a:srgbClr val="FBBD03"/>
    <a:srgbClr val="A6A6A6"/>
    <a:srgbClr val="D8A202"/>
    <a:srgbClr val="908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CC09C39-9CE5-446E-AEAF-915892A51F0D}">
  <a:tblStyle styleId="{3FD0621C-DD2D-4F94-8DB7-DDE1EBF4787F}" styleName="HL_Table_1">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3CC09C39-9CE5-446E-AEAF-915892A51F0D}" styleName="HL_Table_2">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band1H>
      <a:tcTxStyle b="off" i="off">
        <a:fontRef idx="major"/>
        <a:schemeClr val="tx1"/>
      </a:tcTxStyle>
      <a:tcStyle>
        <a:tcBdr/>
        <a:fill>
          <a:noFill/>
        </a:fill>
      </a:tcStyle>
    </a:band1H>
    <a:band2H>
      <a:tcTxStyle b="off" i="off">
        <a:fontRef idx="major"/>
        <a:schemeClr val="tx1"/>
      </a:tcTxStyle>
      <a:tcStyle>
        <a:tcBdr/>
        <a:fill>
          <a:solidFill>
            <a:schemeClr val="phClr">
              <a:alpha val="10000"/>
            </a:schemeClr>
          </a:solidFill>
        </a:fill>
      </a:tcStyle>
    </a:band2H>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7" autoAdjust="0"/>
    <p:restoredTop sz="96816" autoAdjust="0"/>
  </p:normalViewPr>
  <p:slideViewPr>
    <p:cSldViewPr snapToGrid="0">
      <p:cViewPr>
        <p:scale>
          <a:sx n="100" d="100"/>
          <a:sy n="100" d="100"/>
        </p:scale>
        <p:origin x="-864" y="-278"/>
      </p:cViewPr>
      <p:guideLst>
        <p:guide orient="horz" pos="94"/>
        <p:guide orient="horz" pos="1158"/>
        <p:guide orient="horz" pos="3157"/>
        <p:guide orient="horz" pos="2068"/>
        <p:guide pos="109"/>
        <p:guide pos="4298"/>
        <p:guide pos="5678"/>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9" d="100"/>
          <a:sy n="79" d="100"/>
        </p:scale>
        <p:origin x="-3912" y="-90"/>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463" cy="465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1322" y="1"/>
            <a:ext cx="3037463" cy="465409"/>
          </a:xfrm>
          <a:prstGeom prst="rect">
            <a:avLst/>
          </a:prstGeom>
        </p:spPr>
        <p:txBody>
          <a:bodyPr vert="horz" lIns="91440" tIns="45720" rIns="91440" bIns="45720" rtlCol="0"/>
          <a:lstStyle>
            <a:lvl1pPr algn="r">
              <a:defRPr sz="1200"/>
            </a:lvl1pPr>
          </a:lstStyle>
          <a:p>
            <a:fld id="{4ACABF49-9B2B-494E-A5E7-FC5144A0097E}" type="datetimeFigureOut">
              <a:rPr lang="en-GB" smtClean="0"/>
              <a:t>08/09/2016</a:t>
            </a:fld>
            <a:endParaRPr lang="en-GB"/>
          </a:p>
        </p:txBody>
      </p:sp>
      <p:sp>
        <p:nvSpPr>
          <p:cNvPr id="4" name="Footer Placeholder 3"/>
          <p:cNvSpPr>
            <a:spLocks noGrp="1"/>
          </p:cNvSpPr>
          <p:nvPr>
            <p:ph type="ftr" sz="quarter" idx="2"/>
          </p:nvPr>
        </p:nvSpPr>
        <p:spPr>
          <a:xfrm>
            <a:off x="1" y="8829519"/>
            <a:ext cx="3037463" cy="46540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1322" y="8829519"/>
            <a:ext cx="3037463" cy="465409"/>
          </a:xfrm>
          <a:prstGeom prst="rect">
            <a:avLst/>
          </a:prstGeom>
        </p:spPr>
        <p:txBody>
          <a:bodyPr vert="horz" lIns="91440" tIns="45720" rIns="91440" bIns="45720" rtlCol="0" anchor="b"/>
          <a:lstStyle>
            <a:lvl1pPr algn="r">
              <a:defRPr sz="1200"/>
            </a:lvl1pPr>
          </a:lstStyle>
          <a:p>
            <a:fld id="{1AF17BBD-B601-44F3-B6FA-01A32DB9DF64}" type="slidenum">
              <a:rPr lang="en-GB" smtClean="0"/>
              <a:t>‹#›</a:t>
            </a:fld>
            <a:endParaRPr lang="en-GB"/>
          </a:p>
        </p:txBody>
      </p:sp>
    </p:spTree>
    <p:extLst>
      <p:ext uri="{BB962C8B-B14F-4D97-AF65-F5344CB8AC3E}">
        <p14:creationId xmlns:p14="http://schemas.microsoft.com/office/powerpoint/2010/main" val="356566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6616" tIns="48308" rIns="96616" bIns="48308" rtlCol="0"/>
          <a:lstStyle>
            <a:lvl1pPr algn="r">
              <a:defRPr sz="1300"/>
            </a:lvl1pPr>
          </a:lstStyle>
          <a:p>
            <a:fld id="{28A40E5E-7EA0-4B84-84B8-AA0E637BE4F2}" type="datetimeFigureOut">
              <a:rPr lang="en-GB" smtClean="0"/>
              <a:t>08/09/2016</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29967"/>
            <a:ext cx="3037840" cy="464820"/>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6616" tIns="48308" rIns="96616" bIns="48308" rtlCol="0" anchor="b"/>
          <a:lstStyle>
            <a:lvl1pPr algn="r">
              <a:defRPr sz="1300"/>
            </a:lvl1pPr>
          </a:lstStyle>
          <a:p>
            <a:fld id="{16A93497-DD6C-4E8D-8933-71AF6242EF67}" type="slidenum">
              <a:rPr lang="en-GB" smtClean="0"/>
              <a:t>‹#›</a:t>
            </a:fld>
            <a:endParaRPr lang="en-GB"/>
          </a:p>
        </p:txBody>
      </p:sp>
    </p:spTree>
    <p:extLst>
      <p:ext uri="{BB962C8B-B14F-4D97-AF65-F5344CB8AC3E}">
        <p14:creationId xmlns:p14="http://schemas.microsoft.com/office/powerpoint/2010/main" val="14952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49164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458230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2545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55653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753277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A93497-DD6C-4E8D-8933-71AF6242EF67}" type="slidenum">
              <a:rPr lang="en-GB" smtClean="0"/>
              <a:t>19</a:t>
            </a:fld>
            <a:endParaRPr lang="en-GB"/>
          </a:p>
        </p:txBody>
      </p:sp>
    </p:spTree>
    <p:extLst>
      <p:ext uri="{BB962C8B-B14F-4D97-AF65-F5344CB8AC3E}">
        <p14:creationId xmlns:p14="http://schemas.microsoft.com/office/powerpoint/2010/main" val="115563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208572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76796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A93497-DD6C-4E8D-8933-71AF6242EF67}" type="slidenum">
              <a:rPr lang="en-GB" smtClean="0"/>
              <a:t>23</a:t>
            </a:fld>
            <a:endParaRPr lang="en-GB"/>
          </a:p>
        </p:txBody>
      </p:sp>
    </p:spTree>
    <p:extLst>
      <p:ext uri="{BB962C8B-B14F-4D97-AF65-F5344CB8AC3E}">
        <p14:creationId xmlns:p14="http://schemas.microsoft.com/office/powerpoint/2010/main" val="127838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245330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0144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4</a:t>
            </a:fld>
            <a:endParaRPr lang="en-GB"/>
          </a:p>
        </p:txBody>
      </p:sp>
    </p:spTree>
    <p:extLst>
      <p:ext uri="{BB962C8B-B14F-4D97-AF65-F5344CB8AC3E}">
        <p14:creationId xmlns:p14="http://schemas.microsoft.com/office/powerpoint/2010/main" val="1346713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753203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34100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5</a:t>
            </a:fld>
            <a:endParaRPr lang="en-GB"/>
          </a:p>
        </p:txBody>
      </p:sp>
    </p:spTree>
    <p:extLst>
      <p:ext uri="{BB962C8B-B14F-4D97-AF65-F5344CB8AC3E}">
        <p14:creationId xmlns:p14="http://schemas.microsoft.com/office/powerpoint/2010/main" val="134671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95063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added this slide back in – it was not in the latest version sent.</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a:t>
            </a:fld>
            <a:endParaRPr lang="en-GB"/>
          </a:p>
        </p:txBody>
      </p:sp>
    </p:spTree>
    <p:extLst>
      <p:ext uri="{BB962C8B-B14F-4D97-AF65-F5344CB8AC3E}">
        <p14:creationId xmlns:p14="http://schemas.microsoft.com/office/powerpoint/2010/main" val="12759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added this slide back in – it was not in the latest version sent.</a:t>
            </a:r>
            <a:endParaRPr lang="en-US" dirty="0" smtClean="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11</a:t>
            </a:fld>
            <a:endParaRPr lang="en-GB"/>
          </a:p>
        </p:txBody>
      </p:sp>
    </p:spTree>
    <p:extLst>
      <p:ext uri="{BB962C8B-B14F-4D97-AF65-F5344CB8AC3E}">
        <p14:creationId xmlns:p14="http://schemas.microsoft.com/office/powerpoint/2010/main" val="210322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23335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49814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351297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0"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9"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31676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338262"/>
            <a:ext cx="4068000" cy="360000"/>
          </a:xfrm>
        </p:spPr>
        <p:txBody>
          <a:bodyPr anchor="ctr" anchorCtr="0">
            <a:noAutofit/>
          </a:bodyPr>
          <a:lstStyle>
            <a:lvl1pPr marL="0" indent="0" algn="l" rtl="1">
              <a:buNone/>
              <a:defRPr sz="2200">
                <a:solidFill>
                  <a:schemeClr val="accent1"/>
                </a:solidFill>
                <a:latin typeface="+mj-lt"/>
              </a:defRPr>
            </a:lvl1pPr>
          </a:lstStyle>
          <a:p>
            <a:pPr lvl="0"/>
            <a:r>
              <a:rPr lang="en-US" smtClean="0"/>
              <a:t>Click to edit Master text styles</a:t>
            </a:r>
          </a:p>
        </p:txBody>
      </p:sp>
      <p:sp>
        <p:nvSpPr>
          <p:cNvPr id="9" name="Column Title Left"/>
          <p:cNvSpPr>
            <a:spLocks noGrp="1"/>
          </p:cNvSpPr>
          <p:nvPr>
            <p:ph type="body" sz="quarter" idx="15"/>
          </p:nvPr>
        </p:nvSpPr>
        <p:spPr>
          <a:xfrm>
            <a:off x="288000" y="1338262"/>
            <a:ext cx="4068000" cy="360000"/>
          </a:xfrm>
        </p:spPr>
        <p:txBody>
          <a:bodyPr anchor="ctr" anchorCtr="0">
            <a:noAutofit/>
          </a:bodyPr>
          <a:lstStyle>
            <a:lvl1pPr marL="0" indent="0" algn="l" rtl="1">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14" name="Content Left"/>
          <p:cNvSpPr>
            <a:spLocks noGrp="1"/>
          </p:cNvSpPr>
          <p:nvPr>
            <p:ph sz="quarter" idx="12"/>
          </p:nvPr>
        </p:nvSpPr>
        <p:spPr>
          <a:xfrm>
            <a:off x="288000" y="1706400"/>
            <a:ext cx="4068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Left"/>
          <p:cNvSpPr>
            <a:spLocks noGrp="1"/>
          </p:cNvSpPr>
          <p:nvPr>
            <p:ph sz="quarter" idx="18"/>
          </p:nvPr>
        </p:nvSpPr>
        <p:spPr>
          <a:xfrm>
            <a:off x="4788000" y="1706400"/>
            <a:ext cx="4068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7206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338262"/>
            <a:ext cx="2592000" cy="3488919"/>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Middle"/>
          <p:cNvSpPr>
            <a:spLocks noGrp="1"/>
          </p:cNvSpPr>
          <p:nvPr>
            <p:ph sz="quarter" idx="16"/>
          </p:nvPr>
        </p:nvSpPr>
        <p:spPr>
          <a:xfrm>
            <a:off x="3276000" y="1338262"/>
            <a:ext cx="2592000" cy="3467654"/>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88000" y="1338262"/>
            <a:ext cx="2592000" cy="3467654"/>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2190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1705970"/>
            <a:ext cx="2628000" cy="3131844"/>
          </a:xfrm>
        </p:spPr>
        <p:txBody>
          <a:bodyPr>
            <a:no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p:cNvSpPr>
            <a:spLocks noGrp="1"/>
          </p:cNvSpPr>
          <p:nvPr>
            <p:ph type="body" sz="quarter" idx="19"/>
          </p:nvPr>
        </p:nvSpPr>
        <p:spPr>
          <a:xfrm>
            <a:off x="6192663" y="1338262"/>
            <a:ext cx="2628000" cy="360000"/>
          </a:xfrm>
        </p:spPr>
        <p:txBody>
          <a:bodyPr anchor="ctr" anchorCtr="0">
            <a:noAutofit/>
          </a:bodyPr>
          <a:lstStyle>
            <a:lvl1pPr marL="0" indent="0" algn="l" rtl="1">
              <a:buNone/>
              <a:defRPr sz="2000">
                <a:solidFill>
                  <a:schemeClr val="accent1"/>
                </a:solidFill>
                <a:latin typeface="+mj-lt"/>
              </a:defRPr>
            </a:lvl1pPr>
          </a:lstStyle>
          <a:p>
            <a:pPr lvl="0"/>
            <a:r>
              <a:rPr lang="en-US" smtClean="0"/>
              <a:t>Click to edit Master text styles</a:t>
            </a:r>
          </a:p>
        </p:txBody>
      </p:sp>
      <p:sp>
        <p:nvSpPr>
          <p:cNvPr id="12" name="Content Middle"/>
          <p:cNvSpPr>
            <a:spLocks noGrp="1"/>
          </p:cNvSpPr>
          <p:nvPr>
            <p:ph sz="quarter" idx="16"/>
          </p:nvPr>
        </p:nvSpPr>
        <p:spPr>
          <a:xfrm>
            <a:off x="3240332" y="1705970"/>
            <a:ext cx="2628000" cy="3142477"/>
          </a:xfrm>
        </p:spPr>
        <p:txBody>
          <a:bodyPr>
            <a:no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Middle"/>
          <p:cNvSpPr>
            <a:spLocks noGrp="1"/>
          </p:cNvSpPr>
          <p:nvPr>
            <p:ph type="body" sz="quarter" idx="17"/>
          </p:nvPr>
        </p:nvSpPr>
        <p:spPr>
          <a:xfrm>
            <a:off x="3237157" y="1338262"/>
            <a:ext cx="2628000" cy="360000"/>
          </a:xfrm>
        </p:spPr>
        <p:txBody>
          <a:bodyPr anchor="ctr" anchorCtr="0">
            <a:noAutofit/>
          </a:bodyPr>
          <a:lstStyle>
            <a:lvl1pPr marL="0" indent="0" algn="l" rtl="1">
              <a:buNone/>
              <a:defRPr sz="2000">
                <a:solidFill>
                  <a:schemeClr val="accent1"/>
                </a:solidFill>
                <a:latin typeface="+mj-lt"/>
              </a:defRPr>
            </a:lvl1pPr>
          </a:lstStyle>
          <a:p>
            <a:pPr lvl="0"/>
            <a:r>
              <a:rPr lang="en-US" smtClean="0"/>
              <a:t>Click to edit Master text styles</a:t>
            </a:r>
          </a:p>
        </p:txBody>
      </p:sp>
      <p:sp>
        <p:nvSpPr>
          <p:cNvPr id="6" name="Content Left"/>
          <p:cNvSpPr>
            <a:spLocks noGrp="1"/>
          </p:cNvSpPr>
          <p:nvPr>
            <p:ph sz="quarter" idx="12"/>
          </p:nvPr>
        </p:nvSpPr>
        <p:spPr>
          <a:xfrm>
            <a:off x="288000" y="1705970"/>
            <a:ext cx="2628000" cy="3142477"/>
          </a:xfrm>
        </p:spPr>
        <p:txBody>
          <a:bodyPr>
            <a:no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p:cNvSpPr>
            <a:spLocks noGrp="1"/>
          </p:cNvSpPr>
          <p:nvPr>
            <p:ph type="body" sz="quarter" idx="15"/>
          </p:nvPr>
        </p:nvSpPr>
        <p:spPr>
          <a:xfrm>
            <a:off x="284825" y="1338262"/>
            <a:ext cx="2628000" cy="360000"/>
          </a:xfrm>
        </p:spPr>
        <p:txBody>
          <a:bodyPr anchor="ctr" anchorCtr="0">
            <a:noAutofit/>
          </a:bodyPr>
          <a:lstStyle>
            <a:lvl1pPr marL="0" indent="0" algn="l" rtl="1">
              <a:buNone/>
              <a:defRPr sz="20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7689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1"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5" name="Tombstone Title 8"/>
          <p:cNvSpPr>
            <a:spLocks noGrp="1"/>
          </p:cNvSpPr>
          <p:nvPr>
            <p:ph type="body" sz="quarter" idx="53"/>
          </p:nvPr>
        </p:nvSpPr>
        <p:spPr>
          <a:xfrm>
            <a:off x="6845811"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9" name="Tombstone Picture 8"/>
          <p:cNvSpPr>
            <a:spLocks noGrp="1"/>
          </p:cNvSpPr>
          <p:nvPr>
            <p:ph type="pic" sz="quarter" idx="56"/>
          </p:nvPr>
        </p:nvSpPr>
        <p:spPr>
          <a:xfrm>
            <a:off x="6845811" y="3136463"/>
            <a:ext cx="390525" cy="390525"/>
          </a:xfrm>
        </p:spPr>
        <p:txBody>
          <a:bodyPr>
            <a:normAutofit/>
          </a:bodyPr>
          <a:lstStyle>
            <a:lvl1pPr>
              <a:defRPr sz="1000"/>
            </a:lvl1pPr>
          </a:lstStyle>
          <a:p>
            <a:r>
              <a:rPr lang="en-US" smtClean="0"/>
              <a:t>Click icon to add picture</a:t>
            </a:r>
            <a:endParaRPr lang="en-GB"/>
          </a:p>
        </p:txBody>
      </p:sp>
      <p:sp>
        <p:nvSpPr>
          <p:cNvPr id="71" name="Tombstone Content 7"/>
          <p:cNvSpPr>
            <a:spLocks noGrp="1"/>
          </p:cNvSpPr>
          <p:nvPr>
            <p:ph sz="quarter" idx="50"/>
          </p:nvPr>
        </p:nvSpPr>
        <p:spPr>
          <a:xfrm>
            <a:off x="4660124"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2" name="Tombstone Title 7"/>
          <p:cNvSpPr>
            <a:spLocks noGrp="1"/>
          </p:cNvSpPr>
          <p:nvPr>
            <p:ph type="body" sz="quarter" idx="51"/>
          </p:nvPr>
        </p:nvSpPr>
        <p:spPr>
          <a:xfrm>
            <a:off x="4660124"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8" name="Tombstone Picture 7"/>
          <p:cNvSpPr>
            <a:spLocks noGrp="1"/>
          </p:cNvSpPr>
          <p:nvPr>
            <p:ph type="pic" sz="quarter" idx="55"/>
          </p:nvPr>
        </p:nvSpPr>
        <p:spPr>
          <a:xfrm>
            <a:off x="4659874" y="3136463"/>
            <a:ext cx="390525" cy="390525"/>
          </a:xfrm>
        </p:spPr>
        <p:txBody>
          <a:bodyPr>
            <a:normAutofit/>
          </a:bodyPr>
          <a:lstStyle>
            <a:lvl1pPr>
              <a:defRPr sz="1000"/>
            </a:lvl1pPr>
          </a:lstStyle>
          <a:p>
            <a:r>
              <a:rPr lang="en-US" smtClean="0"/>
              <a:t>Click icon to add picture</a:t>
            </a:r>
            <a:endParaRPr lang="en-GB"/>
          </a:p>
        </p:txBody>
      </p:sp>
      <p:sp>
        <p:nvSpPr>
          <p:cNvPr id="68" name="Tombstone Content 6"/>
          <p:cNvSpPr>
            <a:spLocks noGrp="1"/>
          </p:cNvSpPr>
          <p:nvPr>
            <p:ph sz="quarter" idx="48"/>
          </p:nvPr>
        </p:nvSpPr>
        <p:spPr>
          <a:xfrm>
            <a:off x="2474437"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9" name="Tombstone Title 6"/>
          <p:cNvSpPr>
            <a:spLocks noGrp="1"/>
          </p:cNvSpPr>
          <p:nvPr>
            <p:ph type="body" sz="quarter" idx="49"/>
          </p:nvPr>
        </p:nvSpPr>
        <p:spPr>
          <a:xfrm>
            <a:off x="2474437"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7" name="Tombstone Picture 6"/>
          <p:cNvSpPr>
            <a:spLocks noGrp="1"/>
          </p:cNvSpPr>
          <p:nvPr>
            <p:ph type="pic" sz="quarter" idx="54"/>
          </p:nvPr>
        </p:nvSpPr>
        <p:spPr>
          <a:xfrm>
            <a:off x="2473937" y="3136463"/>
            <a:ext cx="390525" cy="390525"/>
          </a:xfrm>
        </p:spPr>
        <p:txBody>
          <a:bodyPr>
            <a:normAutofit/>
          </a:bodyPr>
          <a:lstStyle>
            <a:lvl1pPr>
              <a:defRPr sz="1000"/>
            </a:lvl1pPr>
          </a:lstStyle>
          <a:p>
            <a:r>
              <a:rPr lang="en-US" smtClean="0"/>
              <a:t>Click icon to add picture</a:t>
            </a:r>
            <a:endParaRPr lang="en-GB"/>
          </a:p>
        </p:txBody>
      </p:sp>
      <p:sp>
        <p:nvSpPr>
          <p:cNvPr id="64" name="Tombstone Content 5"/>
          <p:cNvSpPr>
            <a:spLocks noGrp="1"/>
          </p:cNvSpPr>
          <p:nvPr>
            <p:ph sz="quarter" idx="45"/>
          </p:nvPr>
        </p:nvSpPr>
        <p:spPr>
          <a:xfrm>
            <a:off x="284163"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Tombstone Title 5"/>
          <p:cNvSpPr>
            <a:spLocks noGrp="1"/>
          </p:cNvSpPr>
          <p:nvPr>
            <p:ph type="body" sz="quarter" idx="46"/>
          </p:nvPr>
        </p:nvSpPr>
        <p:spPr>
          <a:xfrm>
            <a:off x="284163"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6" name="Tombstone Picture 5"/>
          <p:cNvSpPr>
            <a:spLocks noGrp="1"/>
          </p:cNvSpPr>
          <p:nvPr>
            <p:ph type="pic" sz="quarter" idx="47"/>
          </p:nvPr>
        </p:nvSpPr>
        <p:spPr>
          <a:xfrm>
            <a:off x="288000" y="3136463"/>
            <a:ext cx="390525" cy="390525"/>
          </a:xfrm>
        </p:spPr>
        <p:txBody>
          <a:bodyPr>
            <a:normAutofit/>
          </a:bodyPr>
          <a:lstStyle>
            <a:lvl1pPr>
              <a:defRPr sz="1000"/>
            </a:lvl1pPr>
          </a:lstStyle>
          <a:p>
            <a:r>
              <a:rPr lang="en-US" smtClean="0"/>
              <a:t>Click icon to add picture</a:t>
            </a:r>
            <a:endParaRPr lang="en-GB"/>
          </a:p>
        </p:txBody>
      </p:sp>
      <p:sp>
        <p:nvSpPr>
          <p:cNvPr id="54" name="Tombstone Content 4"/>
          <p:cNvSpPr>
            <a:spLocks noGrp="1"/>
          </p:cNvSpPr>
          <p:nvPr>
            <p:ph sz="quarter" idx="38"/>
          </p:nvPr>
        </p:nvSpPr>
        <p:spPr>
          <a:xfrm>
            <a:off x="6845811"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5" name="Tombstone Ttle 4"/>
          <p:cNvSpPr>
            <a:spLocks noGrp="1"/>
          </p:cNvSpPr>
          <p:nvPr>
            <p:ph type="body" sz="quarter" idx="39"/>
          </p:nvPr>
        </p:nvSpPr>
        <p:spPr>
          <a:xfrm>
            <a:off x="6845811"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3" name="Tombstone Picture 4"/>
          <p:cNvSpPr>
            <a:spLocks noGrp="1"/>
          </p:cNvSpPr>
          <p:nvPr>
            <p:ph type="pic" sz="quarter" idx="44"/>
          </p:nvPr>
        </p:nvSpPr>
        <p:spPr>
          <a:xfrm>
            <a:off x="6845811" y="1247775"/>
            <a:ext cx="390525" cy="390525"/>
          </a:xfrm>
        </p:spPr>
        <p:txBody>
          <a:bodyPr>
            <a:normAutofit/>
          </a:bodyPr>
          <a:lstStyle>
            <a:lvl1pPr>
              <a:defRPr sz="1000"/>
            </a:lvl1pPr>
          </a:lstStyle>
          <a:p>
            <a:r>
              <a:rPr lang="en-US" smtClean="0"/>
              <a:t>Click icon to add picture</a:t>
            </a:r>
            <a:endParaRPr lang="en-GB"/>
          </a:p>
        </p:txBody>
      </p:sp>
      <p:sp>
        <p:nvSpPr>
          <p:cNvPr id="48" name="Tombstone Content 3"/>
          <p:cNvSpPr>
            <a:spLocks noGrp="1"/>
          </p:cNvSpPr>
          <p:nvPr>
            <p:ph sz="quarter" idx="34"/>
          </p:nvPr>
        </p:nvSpPr>
        <p:spPr>
          <a:xfrm>
            <a:off x="4660124"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9" name="Tombstone Title 3"/>
          <p:cNvSpPr>
            <a:spLocks noGrp="1"/>
          </p:cNvSpPr>
          <p:nvPr>
            <p:ph type="body" sz="quarter" idx="35"/>
          </p:nvPr>
        </p:nvSpPr>
        <p:spPr>
          <a:xfrm>
            <a:off x="4660124"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2" name="Tombstone Picture 3"/>
          <p:cNvSpPr>
            <a:spLocks noGrp="1"/>
          </p:cNvSpPr>
          <p:nvPr>
            <p:ph type="pic" sz="quarter" idx="43"/>
          </p:nvPr>
        </p:nvSpPr>
        <p:spPr>
          <a:xfrm>
            <a:off x="4659874" y="1247775"/>
            <a:ext cx="390525" cy="390525"/>
          </a:xfrm>
        </p:spPr>
        <p:txBody>
          <a:bodyPr>
            <a:normAutofit/>
          </a:bodyPr>
          <a:lstStyle>
            <a:lvl1pPr>
              <a:defRPr sz="1000"/>
            </a:lvl1pPr>
          </a:lstStyle>
          <a:p>
            <a:r>
              <a:rPr lang="en-US" smtClean="0"/>
              <a:t>Click icon to add picture</a:t>
            </a:r>
            <a:endParaRPr lang="en-GB"/>
          </a:p>
        </p:txBody>
      </p:sp>
      <p:sp>
        <p:nvSpPr>
          <p:cNvPr id="42" name="Tombstone Content 2"/>
          <p:cNvSpPr>
            <a:spLocks noGrp="1"/>
          </p:cNvSpPr>
          <p:nvPr>
            <p:ph sz="quarter" idx="30"/>
          </p:nvPr>
        </p:nvSpPr>
        <p:spPr>
          <a:xfrm>
            <a:off x="2474437"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3" name="Tombstone Title 2"/>
          <p:cNvSpPr>
            <a:spLocks noGrp="1"/>
          </p:cNvSpPr>
          <p:nvPr>
            <p:ph type="body" sz="quarter" idx="31"/>
          </p:nvPr>
        </p:nvSpPr>
        <p:spPr>
          <a:xfrm>
            <a:off x="2474437"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0" name="Tombstone Picture 2"/>
          <p:cNvSpPr>
            <a:spLocks noGrp="1"/>
          </p:cNvSpPr>
          <p:nvPr>
            <p:ph type="pic" sz="quarter" idx="42"/>
          </p:nvPr>
        </p:nvSpPr>
        <p:spPr>
          <a:xfrm>
            <a:off x="2473937" y="1247775"/>
            <a:ext cx="390525" cy="390525"/>
          </a:xfrm>
        </p:spPr>
        <p:txBody>
          <a:bodyPr>
            <a:normAutofit/>
          </a:bodyPr>
          <a:lstStyle>
            <a:lvl1pPr>
              <a:defRPr sz="1000"/>
            </a:lvl1pPr>
          </a:lstStyle>
          <a:p>
            <a:r>
              <a:rPr lang="en-US" smtClean="0"/>
              <a:t>Click icon to add picture</a:t>
            </a:r>
            <a:endParaRPr lang="en-GB"/>
          </a:p>
        </p:txBody>
      </p:sp>
      <p:sp>
        <p:nvSpPr>
          <p:cNvPr id="14" name="Tombstone Content 1"/>
          <p:cNvSpPr>
            <a:spLocks noGrp="1"/>
          </p:cNvSpPr>
          <p:nvPr>
            <p:ph sz="quarter" idx="18"/>
          </p:nvPr>
        </p:nvSpPr>
        <p:spPr>
          <a:xfrm>
            <a:off x="284163"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ombstone Title 1"/>
          <p:cNvSpPr>
            <a:spLocks noGrp="1"/>
          </p:cNvSpPr>
          <p:nvPr>
            <p:ph type="body" sz="quarter" idx="19"/>
          </p:nvPr>
        </p:nvSpPr>
        <p:spPr>
          <a:xfrm>
            <a:off x="284163"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 name="Tombstone Picture 1"/>
          <p:cNvSpPr>
            <a:spLocks noGrp="1"/>
          </p:cNvSpPr>
          <p:nvPr>
            <p:ph type="pic" sz="quarter" idx="26"/>
          </p:nvPr>
        </p:nvSpPr>
        <p:spPr>
          <a:xfrm>
            <a:off x="288000" y="1247775"/>
            <a:ext cx="390525" cy="390525"/>
          </a:xfrm>
        </p:spPr>
        <p:txBody>
          <a:bodyPr>
            <a:normAutofit/>
          </a:bodyPr>
          <a:lstStyle>
            <a:lvl1pPr>
              <a:defRPr sz="1000"/>
            </a:lvl1pPr>
          </a:lstStyle>
          <a:p>
            <a:r>
              <a:rPr lang="en-US" smtClean="0"/>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23084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2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3" name="Tombstone Picture 8"/>
          <p:cNvSpPr>
            <a:spLocks noGrp="1"/>
          </p:cNvSpPr>
          <p:nvPr>
            <p:ph type="pic" sz="quarter" idx="112"/>
          </p:nvPr>
        </p:nvSpPr>
        <p:spPr>
          <a:xfrm>
            <a:off x="6825300" y="3159440"/>
            <a:ext cx="2052000" cy="489813"/>
          </a:xfrm>
        </p:spPr>
        <p:txBody>
          <a:bodyPr/>
          <a:lstStyle>
            <a:lvl1pPr marL="0" indent="0">
              <a:buNone/>
              <a:defRPr/>
            </a:lvl1pPr>
          </a:lstStyle>
          <a:p>
            <a:r>
              <a:rPr lang="en-US" smtClean="0"/>
              <a:t>Click icon to add picture</a:t>
            </a:r>
            <a:endParaRPr lang="en-GB"/>
          </a:p>
        </p:txBody>
      </p:sp>
      <p:sp>
        <p:nvSpPr>
          <p:cNvPr id="76" name="Tombstone Content 7"/>
          <p:cNvSpPr>
            <a:spLocks noGrp="1"/>
          </p:cNvSpPr>
          <p:nvPr>
            <p:ph sz="quarter" idx="121"/>
          </p:nvPr>
        </p:nvSpPr>
        <p:spPr>
          <a:xfrm>
            <a:off x="4638611"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2" name="Tombstone Picture 7"/>
          <p:cNvSpPr>
            <a:spLocks noGrp="1"/>
          </p:cNvSpPr>
          <p:nvPr>
            <p:ph type="pic" sz="quarter" idx="111"/>
          </p:nvPr>
        </p:nvSpPr>
        <p:spPr>
          <a:xfrm>
            <a:off x="4637943" y="3159440"/>
            <a:ext cx="2052000" cy="489813"/>
          </a:xfrm>
        </p:spPr>
        <p:txBody>
          <a:bodyPr/>
          <a:lstStyle>
            <a:lvl1pPr marL="0" indent="0">
              <a:buNone/>
              <a:defRPr/>
            </a:lvl1pPr>
          </a:lstStyle>
          <a:p>
            <a:r>
              <a:rPr lang="en-US" smtClean="0"/>
              <a:t>Click icon to add picture</a:t>
            </a:r>
            <a:endParaRPr lang="en-GB"/>
          </a:p>
        </p:txBody>
      </p:sp>
      <p:sp>
        <p:nvSpPr>
          <p:cNvPr id="74" name="Tombstone Content 6"/>
          <p:cNvSpPr>
            <a:spLocks noGrp="1"/>
          </p:cNvSpPr>
          <p:nvPr>
            <p:ph sz="quarter" idx="119"/>
          </p:nvPr>
        </p:nvSpPr>
        <p:spPr>
          <a:xfrm>
            <a:off x="2451923"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1" name="Tombstone Picture 6"/>
          <p:cNvSpPr>
            <a:spLocks noGrp="1"/>
          </p:cNvSpPr>
          <p:nvPr>
            <p:ph type="pic" sz="quarter" idx="110"/>
          </p:nvPr>
        </p:nvSpPr>
        <p:spPr>
          <a:xfrm>
            <a:off x="2452592" y="3159440"/>
            <a:ext cx="2052000" cy="489813"/>
          </a:xfrm>
        </p:spPr>
        <p:txBody>
          <a:bodyPr/>
          <a:lstStyle>
            <a:lvl1pPr marL="0" indent="0">
              <a:buNone/>
              <a:defRPr/>
            </a:lvl1pPr>
          </a:lstStyle>
          <a:p>
            <a:r>
              <a:rPr lang="en-US" smtClean="0"/>
              <a:t>Click icon to add picture</a:t>
            </a:r>
            <a:endParaRPr lang="en-GB"/>
          </a:p>
        </p:txBody>
      </p:sp>
      <p:sp>
        <p:nvSpPr>
          <p:cNvPr id="72" name="Tombstone Content 5"/>
          <p:cNvSpPr>
            <a:spLocks noGrp="1"/>
          </p:cNvSpPr>
          <p:nvPr>
            <p:ph sz="quarter" idx="117"/>
          </p:nvPr>
        </p:nvSpPr>
        <p:spPr>
          <a:xfrm>
            <a:off x="265235"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0" name="Tombstone Picture 5"/>
          <p:cNvSpPr>
            <a:spLocks noGrp="1"/>
          </p:cNvSpPr>
          <p:nvPr>
            <p:ph type="pic" sz="quarter" idx="109"/>
          </p:nvPr>
        </p:nvSpPr>
        <p:spPr>
          <a:xfrm>
            <a:off x="265235" y="3159440"/>
            <a:ext cx="2052000" cy="489813"/>
          </a:xfrm>
        </p:spPr>
        <p:txBody>
          <a:bodyPr/>
          <a:lstStyle>
            <a:lvl1pPr marL="0" indent="0">
              <a:buNone/>
              <a:defRPr/>
            </a:lvl1pPr>
          </a:lstStyle>
          <a:p>
            <a:r>
              <a:rPr lang="en-US" smtClean="0"/>
              <a:t>Click icon to add picture</a:t>
            </a:r>
            <a:endParaRPr lang="en-GB"/>
          </a:p>
        </p:txBody>
      </p:sp>
      <p:sp>
        <p:nvSpPr>
          <p:cNvPr id="80" name="Tombstone Content 4"/>
          <p:cNvSpPr>
            <a:spLocks noGrp="1"/>
          </p:cNvSpPr>
          <p:nvPr>
            <p:ph sz="quarter" idx="122"/>
          </p:nvPr>
        </p:nvSpPr>
        <p:spPr>
          <a:xfrm>
            <a:off x="6825300"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2" name="Tombstone Picture 4"/>
          <p:cNvSpPr>
            <a:spLocks noGrp="1"/>
          </p:cNvSpPr>
          <p:nvPr>
            <p:ph type="pic" sz="quarter" idx="78"/>
          </p:nvPr>
        </p:nvSpPr>
        <p:spPr>
          <a:xfrm>
            <a:off x="6825300" y="1309688"/>
            <a:ext cx="2052000" cy="489813"/>
          </a:xfrm>
        </p:spPr>
        <p:txBody>
          <a:bodyPr/>
          <a:lstStyle>
            <a:lvl1pPr marL="0" indent="0">
              <a:buNone/>
              <a:defRPr/>
            </a:lvl1pPr>
          </a:lstStyle>
          <a:p>
            <a:r>
              <a:rPr lang="en-US" smtClean="0"/>
              <a:t>Click icon to add picture</a:t>
            </a:r>
            <a:endParaRPr lang="en-GB"/>
          </a:p>
        </p:txBody>
      </p:sp>
      <p:sp>
        <p:nvSpPr>
          <p:cNvPr id="75" name="Tombstone Content 3"/>
          <p:cNvSpPr>
            <a:spLocks noGrp="1"/>
          </p:cNvSpPr>
          <p:nvPr>
            <p:ph sz="quarter" idx="120"/>
          </p:nvPr>
        </p:nvSpPr>
        <p:spPr>
          <a:xfrm>
            <a:off x="4638611"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1" name="Tombstone Picture 3"/>
          <p:cNvSpPr>
            <a:spLocks noGrp="1"/>
          </p:cNvSpPr>
          <p:nvPr>
            <p:ph type="pic" sz="quarter" idx="76"/>
          </p:nvPr>
        </p:nvSpPr>
        <p:spPr>
          <a:xfrm>
            <a:off x="4637943" y="1309688"/>
            <a:ext cx="2052000" cy="489813"/>
          </a:xfrm>
        </p:spPr>
        <p:txBody>
          <a:bodyPr/>
          <a:lstStyle>
            <a:lvl1pPr marL="0" indent="0">
              <a:buNone/>
              <a:defRPr/>
            </a:lvl1pPr>
          </a:lstStyle>
          <a:p>
            <a:r>
              <a:rPr lang="en-US" smtClean="0"/>
              <a:t>Click icon to add picture</a:t>
            </a:r>
            <a:endParaRPr lang="en-GB"/>
          </a:p>
        </p:txBody>
      </p:sp>
      <p:sp>
        <p:nvSpPr>
          <p:cNvPr id="73" name="Tombstone Content 2"/>
          <p:cNvSpPr>
            <a:spLocks noGrp="1"/>
          </p:cNvSpPr>
          <p:nvPr>
            <p:ph sz="quarter" idx="118"/>
          </p:nvPr>
        </p:nvSpPr>
        <p:spPr>
          <a:xfrm>
            <a:off x="2451923"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8" name="Tombstone Picture 2"/>
          <p:cNvSpPr>
            <a:spLocks noGrp="1"/>
          </p:cNvSpPr>
          <p:nvPr>
            <p:ph type="pic" sz="quarter" idx="71"/>
          </p:nvPr>
        </p:nvSpPr>
        <p:spPr>
          <a:xfrm>
            <a:off x="2452592" y="1309688"/>
            <a:ext cx="2052000" cy="489813"/>
          </a:xfrm>
        </p:spPr>
        <p:txBody>
          <a:bodyPr/>
          <a:lstStyle>
            <a:lvl1pPr marL="0" indent="0">
              <a:buNone/>
              <a:defRPr/>
            </a:lvl1pPr>
          </a:lstStyle>
          <a:p>
            <a:r>
              <a:rPr lang="en-US" smtClean="0"/>
              <a:t>Click icon to add picture</a:t>
            </a:r>
            <a:endParaRPr lang="en-GB"/>
          </a:p>
        </p:txBody>
      </p:sp>
      <p:sp>
        <p:nvSpPr>
          <p:cNvPr id="53" name="Tombstone Content 1"/>
          <p:cNvSpPr>
            <a:spLocks noGrp="1"/>
          </p:cNvSpPr>
          <p:nvPr>
            <p:ph sz="quarter" idx="18"/>
          </p:nvPr>
        </p:nvSpPr>
        <p:spPr>
          <a:xfrm>
            <a:off x="265235"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7" name="Tombstone Picture 1"/>
          <p:cNvSpPr>
            <a:spLocks noGrp="1"/>
          </p:cNvSpPr>
          <p:nvPr>
            <p:ph type="pic" sz="quarter" idx="70"/>
          </p:nvPr>
        </p:nvSpPr>
        <p:spPr>
          <a:xfrm>
            <a:off x="265235" y="1309688"/>
            <a:ext cx="2052000" cy="489813"/>
          </a:xfrm>
        </p:spPr>
        <p:txBody>
          <a:bodyPr/>
          <a:lstStyle>
            <a:lvl1pPr marL="0" indent="0">
              <a:buNone/>
              <a:defRPr/>
            </a:lvl1pPr>
          </a:lstStyle>
          <a:p>
            <a:r>
              <a:rPr lang="en-US" smtClean="0"/>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43" name="Slide Title"/>
          <p:cNvSpPr>
            <a:spLocks noGrp="1"/>
          </p:cNvSpPr>
          <p:nvPr>
            <p:ph type="title"/>
          </p:nvPr>
        </p:nvSpPr>
        <p:spPr>
          <a:xfrm>
            <a:off x="288000" y="288000"/>
            <a:ext cx="8568000" cy="4464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590105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50" name="Quote Content 8"/>
          <p:cNvSpPr>
            <a:spLocks noGrp="1"/>
          </p:cNvSpPr>
          <p:nvPr>
            <p:ph sz="quarter" idx="130" hasCustomPrompt="1"/>
          </p:nvPr>
        </p:nvSpPr>
        <p:spPr>
          <a:xfrm>
            <a:off x="682530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7" name="Quote Picture 8"/>
          <p:cNvSpPr>
            <a:spLocks noGrp="1"/>
          </p:cNvSpPr>
          <p:nvPr>
            <p:ph type="pic" sz="quarter" idx="116"/>
          </p:nvPr>
        </p:nvSpPr>
        <p:spPr>
          <a:xfrm>
            <a:off x="6828475" y="3147565"/>
            <a:ext cx="2052000" cy="489813"/>
          </a:xfrm>
        </p:spPr>
        <p:txBody>
          <a:bodyPr/>
          <a:lstStyle>
            <a:lvl1pPr marL="0" indent="0">
              <a:buNone/>
              <a:defRPr/>
            </a:lvl1pPr>
          </a:lstStyle>
          <a:p>
            <a:r>
              <a:rPr lang="en-US" smtClean="0"/>
              <a:t>Click icon to add picture</a:t>
            </a:r>
            <a:endParaRPr lang="en-GB"/>
          </a:p>
        </p:txBody>
      </p:sp>
      <p:sp>
        <p:nvSpPr>
          <p:cNvPr id="47" name="Quote Source 7"/>
          <p:cNvSpPr>
            <a:spLocks noGrp="1"/>
          </p:cNvSpPr>
          <p:nvPr>
            <p:ph sz="quarter" idx="127"/>
          </p:nvPr>
        </p:nvSpPr>
        <p:spPr>
          <a:xfrm>
            <a:off x="464492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41" name="Quote Content 7"/>
          <p:cNvSpPr>
            <a:spLocks noGrp="1"/>
          </p:cNvSpPr>
          <p:nvPr>
            <p:ph sz="quarter" idx="126" hasCustomPrompt="1"/>
          </p:nvPr>
        </p:nvSpPr>
        <p:spPr>
          <a:xfrm>
            <a:off x="464492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6" name="Quote Picture 7"/>
          <p:cNvSpPr>
            <a:spLocks noGrp="1"/>
          </p:cNvSpPr>
          <p:nvPr>
            <p:ph type="pic" sz="quarter" idx="115"/>
          </p:nvPr>
        </p:nvSpPr>
        <p:spPr>
          <a:xfrm>
            <a:off x="4656795" y="3153503"/>
            <a:ext cx="2052000" cy="489813"/>
          </a:xfrm>
        </p:spPr>
        <p:txBody>
          <a:bodyPr/>
          <a:lstStyle>
            <a:lvl1pPr marL="0" indent="0">
              <a:buNone/>
              <a:defRPr/>
            </a:lvl1pPr>
          </a:lstStyle>
          <a:p>
            <a:r>
              <a:rPr lang="en-US" smtClean="0"/>
              <a:t>Click icon to add picture</a:t>
            </a:r>
            <a:endParaRPr lang="en-GB"/>
          </a:p>
        </p:txBody>
      </p:sp>
      <p:sp>
        <p:nvSpPr>
          <p:cNvPr id="38" name="Quote Source 6"/>
          <p:cNvSpPr>
            <a:spLocks noGrp="1"/>
          </p:cNvSpPr>
          <p:nvPr>
            <p:ph sz="quarter" idx="123"/>
          </p:nvPr>
        </p:nvSpPr>
        <p:spPr>
          <a:xfrm>
            <a:off x="2452592"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7" name="Quote Content 6"/>
          <p:cNvSpPr>
            <a:spLocks noGrp="1"/>
          </p:cNvSpPr>
          <p:nvPr>
            <p:ph sz="quarter" idx="122" hasCustomPrompt="1"/>
          </p:nvPr>
        </p:nvSpPr>
        <p:spPr>
          <a:xfrm>
            <a:off x="2452592"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5" name="Quote Picture 6"/>
          <p:cNvSpPr>
            <a:spLocks noGrp="1"/>
          </p:cNvSpPr>
          <p:nvPr>
            <p:ph type="pic" sz="quarter" idx="114"/>
          </p:nvPr>
        </p:nvSpPr>
        <p:spPr>
          <a:xfrm>
            <a:off x="2452591" y="3153502"/>
            <a:ext cx="2052000" cy="489813"/>
          </a:xfrm>
        </p:spPr>
        <p:txBody>
          <a:bodyPr/>
          <a:lstStyle>
            <a:lvl1pPr marL="0" indent="0">
              <a:buNone/>
              <a:defRPr/>
            </a:lvl1pPr>
          </a:lstStyle>
          <a:p>
            <a:r>
              <a:rPr lang="en-US" smtClean="0"/>
              <a:t>Click icon to add picture</a:t>
            </a:r>
            <a:endParaRPr lang="en-GB"/>
          </a:p>
        </p:txBody>
      </p:sp>
      <p:sp>
        <p:nvSpPr>
          <p:cNvPr id="34" name="Quote Source 5"/>
          <p:cNvSpPr>
            <a:spLocks noGrp="1"/>
          </p:cNvSpPr>
          <p:nvPr>
            <p:ph sz="quarter" idx="119"/>
          </p:nvPr>
        </p:nvSpPr>
        <p:spPr>
          <a:xfrm>
            <a:off x="265235"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3" name="Quote Content 5"/>
          <p:cNvSpPr>
            <a:spLocks noGrp="1"/>
          </p:cNvSpPr>
          <p:nvPr>
            <p:ph sz="quarter" idx="118" hasCustomPrompt="1"/>
          </p:nvPr>
        </p:nvSpPr>
        <p:spPr>
          <a:xfrm>
            <a:off x="265235"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4" name="Quote Picture 5"/>
          <p:cNvSpPr>
            <a:spLocks noGrp="1"/>
          </p:cNvSpPr>
          <p:nvPr>
            <p:ph type="pic" sz="quarter" idx="113"/>
          </p:nvPr>
        </p:nvSpPr>
        <p:spPr>
          <a:xfrm>
            <a:off x="264248" y="3151855"/>
            <a:ext cx="2052000" cy="489813"/>
          </a:xfrm>
        </p:spPr>
        <p:txBody>
          <a:bodyPr/>
          <a:lstStyle>
            <a:lvl1pPr marL="0" indent="0">
              <a:buNone/>
              <a:defRPr/>
            </a:lvl1pPr>
          </a:lstStyle>
          <a:p>
            <a:r>
              <a:rPr lang="en-US" smtClean="0"/>
              <a:t>Click icon to add picture</a:t>
            </a:r>
            <a:endParaRPr lang="en-GB"/>
          </a:p>
        </p:txBody>
      </p:sp>
      <p:sp>
        <p:nvSpPr>
          <p:cNvPr id="49" name="Quote Source 4"/>
          <p:cNvSpPr>
            <a:spLocks noGrp="1"/>
          </p:cNvSpPr>
          <p:nvPr>
            <p:ph sz="quarter" idx="129"/>
          </p:nvPr>
        </p:nvSpPr>
        <p:spPr>
          <a:xfrm>
            <a:off x="682530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48" name="Quote Content 4"/>
          <p:cNvSpPr>
            <a:spLocks noGrp="1"/>
          </p:cNvSpPr>
          <p:nvPr>
            <p:ph sz="quarter" idx="128" hasCustomPrompt="1"/>
          </p:nvPr>
        </p:nvSpPr>
        <p:spPr>
          <a:xfrm>
            <a:off x="682530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6" name="Quote Picture 4"/>
          <p:cNvSpPr>
            <a:spLocks noGrp="1"/>
          </p:cNvSpPr>
          <p:nvPr>
            <p:ph type="pic" sz="quarter" idx="105"/>
          </p:nvPr>
        </p:nvSpPr>
        <p:spPr>
          <a:xfrm>
            <a:off x="6822537" y="1317605"/>
            <a:ext cx="2052000" cy="489813"/>
          </a:xfrm>
        </p:spPr>
        <p:txBody>
          <a:bodyPr/>
          <a:lstStyle>
            <a:lvl1pPr marL="0" indent="0">
              <a:buNone/>
              <a:defRPr/>
            </a:lvl1pPr>
          </a:lstStyle>
          <a:p>
            <a:r>
              <a:rPr lang="en-US" smtClean="0"/>
              <a:t>Click icon to add picture</a:t>
            </a:r>
            <a:endParaRPr lang="en-GB"/>
          </a:p>
        </p:txBody>
      </p:sp>
      <p:sp>
        <p:nvSpPr>
          <p:cNvPr id="40" name="Quote Source 3"/>
          <p:cNvSpPr>
            <a:spLocks noGrp="1"/>
          </p:cNvSpPr>
          <p:nvPr>
            <p:ph sz="quarter" idx="125"/>
          </p:nvPr>
        </p:nvSpPr>
        <p:spPr>
          <a:xfrm>
            <a:off x="464492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9" name="Quote Content 3"/>
          <p:cNvSpPr>
            <a:spLocks noGrp="1"/>
          </p:cNvSpPr>
          <p:nvPr>
            <p:ph sz="quarter" idx="124" hasCustomPrompt="1"/>
          </p:nvPr>
        </p:nvSpPr>
        <p:spPr>
          <a:xfrm>
            <a:off x="464492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5" name="Quote Picture 3"/>
          <p:cNvSpPr>
            <a:spLocks noGrp="1"/>
          </p:cNvSpPr>
          <p:nvPr>
            <p:ph type="pic" sz="quarter" idx="104"/>
          </p:nvPr>
        </p:nvSpPr>
        <p:spPr>
          <a:xfrm>
            <a:off x="4643252" y="1317605"/>
            <a:ext cx="2052000" cy="489813"/>
          </a:xfrm>
        </p:spPr>
        <p:txBody>
          <a:bodyPr/>
          <a:lstStyle>
            <a:lvl1pPr marL="0" indent="0">
              <a:buNone/>
              <a:defRPr/>
            </a:lvl1pPr>
          </a:lstStyle>
          <a:p>
            <a:r>
              <a:rPr lang="en-US" smtClean="0"/>
              <a:t>Click icon to add picture</a:t>
            </a:r>
            <a:endParaRPr lang="en-GB"/>
          </a:p>
        </p:txBody>
      </p:sp>
      <p:sp>
        <p:nvSpPr>
          <p:cNvPr id="36" name="Quote Source 2"/>
          <p:cNvSpPr>
            <a:spLocks noGrp="1"/>
          </p:cNvSpPr>
          <p:nvPr>
            <p:ph sz="quarter" idx="121"/>
          </p:nvPr>
        </p:nvSpPr>
        <p:spPr>
          <a:xfrm>
            <a:off x="2452592"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5" name="Quote Content 2"/>
          <p:cNvSpPr>
            <a:spLocks noGrp="1"/>
          </p:cNvSpPr>
          <p:nvPr>
            <p:ph sz="quarter" idx="120" hasCustomPrompt="1"/>
          </p:nvPr>
        </p:nvSpPr>
        <p:spPr>
          <a:xfrm>
            <a:off x="2452592"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4" name="Quote Picture 2"/>
          <p:cNvSpPr>
            <a:spLocks noGrp="1"/>
          </p:cNvSpPr>
          <p:nvPr>
            <p:ph type="pic" sz="quarter" idx="103"/>
          </p:nvPr>
        </p:nvSpPr>
        <p:spPr>
          <a:xfrm>
            <a:off x="2452593" y="1311667"/>
            <a:ext cx="2052000" cy="489813"/>
          </a:xfrm>
        </p:spPr>
        <p:txBody>
          <a:bodyPr/>
          <a:lstStyle>
            <a:lvl1pPr marL="0" indent="0">
              <a:buNone/>
              <a:defRPr/>
            </a:lvl1pPr>
          </a:lstStyle>
          <a:p>
            <a:r>
              <a:rPr lang="en-US" smtClean="0"/>
              <a:t>Click icon to add picture</a:t>
            </a:r>
            <a:endParaRPr lang="en-GB"/>
          </a:p>
        </p:txBody>
      </p:sp>
      <p:sp>
        <p:nvSpPr>
          <p:cNvPr id="30" name="Quote Source 1"/>
          <p:cNvSpPr>
            <a:spLocks noGrp="1"/>
          </p:cNvSpPr>
          <p:nvPr>
            <p:ph sz="quarter" idx="87"/>
          </p:nvPr>
        </p:nvSpPr>
        <p:spPr>
          <a:xfrm>
            <a:off x="265235"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53" name="Quote Content 1"/>
          <p:cNvSpPr>
            <a:spLocks noGrp="1"/>
          </p:cNvSpPr>
          <p:nvPr>
            <p:ph sz="quarter" idx="18" hasCustomPrompt="1"/>
          </p:nvPr>
        </p:nvSpPr>
        <p:spPr>
          <a:xfrm>
            <a:off x="265235"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2" name="Quote Picture 1"/>
          <p:cNvSpPr>
            <a:spLocks noGrp="1"/>
          </p:cNvSpPr>
          <p:nvPr>
            <p:ph type="pic" sz="quarter" idx="102"/>
          </p:nvPr>
        </p:nvSpPr>
        <p:spPr>
          <a:xfrm>
            <a:off x="264762" y="1311667"/>
            <a:ext cx="2052000" cy="489813"/>
          </a:xfrm>
        </p:spPr>
        <p:txBody>
          <a:bodyPr/>
          <a:lstStyle>
            <a:lvl1pPr marL="0" indent="0">
              <a:buNone/>
              <a:defRPr/>
            </a:lvl1pPr>
          </a:lstStyle>
          <a:p>
            <a:r>
              <a:rPr lang="en-US" smtClean="0"/>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43" name="Slide Title"/>
          <p:cNvSpPr>
            <a:spLocks noGrp="1"/>
          </p:cNvSpPr>
          <p:nvPr>
            <p:ph type="title"/>
          </p:nvPr>
        </p:nvSpPr>
        <p:spPr>
          <a:xfrm>
            <a:off x="288000" y="288000"/>
            <a:ext cx="8568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3933290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4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3" name="Lawyer Name 9"/>
          <p:cNvSpPr>
            <a:spLocks noGrp="1"/>
          </p:cNvSpPr>
          <p:nvPr>
            <p:ph type="body" sz="quarter" idx="79"/>
          </p:nvPr>
        </p:nvSpPr>
        <p:spPr>
          <a:xfrm>
            <a:off x="6925986"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92" name="Area of Focus 9"/>
          <p:cNvSpPr>
            <a:spLocks noGrp="1"/>
          </p:cNvSpPr>
          <p:nvPr>
            <p:ph type="body" sz="quarter" idx="78"/>
          </p:nvPr>
        </p:nvSpPr>
        <p:spPr>
          <a:xfrm>
            <a:off x="6925986"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91" name="Lawyer Picture 9"/>
          <p:cNvSpPr>
            <a:spLocks noGrp="1" noChangeAspect="1"/>
          </p:cNvSpPr>
          <p:nvPr>
            <p:ph type="pic" sz="quarter" idx="77"/>
          </p:nvPr>
        </p:nvSpPr>
        <p:spPr>
          <a:xfrm>
            <a:off x="6150550" y="3771412"/>
            <a:ext cx="720000" cy="720000"/>
          </a:xfrm>
        </p:spPr>
        <p:txBody>
          <a:bodyPr>
            <a:noAutofit/>
          </a:bodyPr>
          <a:lstStyle>
            <a:lvl1pPr marL="0" indent="0">
              <a:buNone/>
              <a:defRPr sz="1000"/>
            </a:lvl1pPr>
          </a:lstStyle>
          <a:p>
            <a:r>
              <a:rPr lang="en-US" smtClean="0"/>
              <a:t>Click icon to add picture</a:t>
            </a:r>
            <a:endParaRPr lang="en-GB"/>
          </a:p>
        </p:txBody>
      </p:sp>
      <p:sp>
        <p:nvSpPr>
          <p:cNvPr id="90" name="Lawyer Text 8"/>
          <p:cNvSpPr>
            <a:spLocks noGrp="1"/>
          </p:cNvSpPr>
          <p:nvPr>
            <p:ph sz="quarter" idx="76"/>
          </p:nvPr>
        </p:nvSpPr>
        <p:spPr>
          <a:xfrm>
            <a:off x="399953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9" name="Lawyer Name 8"/>
          <p:cNvSpPr>
            <a:spLocks noGrp="1"/>
          </p:cNvSpPr>
          <p:nvPr>
            <p:ph type="body" sz="quarter" idx="75"/>
          </p:nvPr>
        </p:nvSpPr>
        <p:spPr>
          <a:xfrm>
            <a:off x="3999536"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8" name="Area of Focus 8"/>
          <p:cNvSpPr>
            <a:spLocks noGrp="1"/>
          </p:cNvSpPr>
          <p:nvPr>
            <p:ph type="body" sz="quarter" idx="74"/>
          </p:nvPr>
        </p:nvSpPr>
        <p:spPr>
          <a:xfrm>
            <a:off x="3999536"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87" name="Lawyer Picture 8"/>
          <p:cNvSpPr>
            <a:spLocks noGrp="1" noChangeAspect="1"/>
          </p:cNvSpPr>
          <p:nvPr>
            <p:ph type="pic" sz="quarter" idx="73"/>
          </p:nvPr>
        </p:nvSpPr>
        <p:spPr>
          <a:xfrm>
            <a:off x="3224100" y="3771412"/>
            <a:ext cx="720000" cy="720000"/>
          </a:xfrm>
        </p:spPr>
        <p:txBody>
          <a:bodyPr>
            <a:noAutofit/>
          </a:bodyPr>
          <a:lstStyle>
            <a:lvl1pPr marL="0" indent="0">
              <a:buNone/>
              <a:defRPr sz="1000"/>
            </a:lvl1pPr>
          </a:lstStyle>
          <a:p>
            <a:r>
              <a:rPr lang="en-US" smtClean="0"/>
              <a:t>Click icon to add picture</a:t>
            </a:r>
            <a:endParaRPr lang="en-GB"/>
          </a:p>
        </p:txBody>
      </p:sp>
      <p:sp>
        <p:nvSpPr>
          <p:cNvPr id="86" name="Lawyer Text 7"/>
          <p:cNvSpPr>
            <a:spLocks noGrp="1"/>
          </p:cNvSpPr>
          <p:nvPr>
            <p:ph sz="quarter" idx="72"/>
          </p:nvPr>
        </p:nvSpPr>
        <p:spPr>
          <a:xfrm>
            <a:off x="1062776"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5" name="Lawyer Name 7"/>
          <p:cNvSpPr>
            <a:spLocks noGrp="1"/>
          </p:cNvSpPr>
          <p:nvPr>
            <p:ph type="body" sz="quarter" idx="71"/>
          </p:nvPr>
        </p:nvSpPr>
        <p:spPr>
          <a:xfrm>
            <a:off x="1062775"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3" name="Lawyer Picture 7"/>
          <p:cNvSpPr>
            <a:spLocks noGrp="1" noChangeAspect="1"/>
          </p:cNvSpPr>
          <p:nvPr>
            <p:ph type="pic" sz="quarter" idx="69"/>
          </p:nvPr>
        </p:nvSpPr>
        <p:spPr>
          <a:xfrm>
            <a:off x="287339" y="3771412"/>
            <a:ext cx="720000" cy="720000"/>
          </a:xfrm>
        </p:spPr>
        <p:txBody>
          <a:bodyPr>
            <a:noAutofit/>
          </a:bodyPr>
          <a:lstStyle>
            <a:lvl1pPr marL="0" indent="0">
              <a:buNone/>
              <a:defRPr sz="1000"/>
            </a:lvl1pPr>
          </a:lstStyle>
          <a:p>
            <a:r>
              <a:rPr lang="en-US" smtClean="0"/>
              <a:t>Click icon to add picture</a:t>
            </a:r>
            <a:endParaRPr lang="en-GB"/>
          </a:p>
        </p:txBody>
      </p:sp>
      <p:sp>
        <p:nvSpPr>
          <p:cNvPr id="84" name="Area of Focus 7"/>
          <p:cNvSpPr>
            <a:spLocks noGrp="1"/>
          </p:cNvSpPr>
          <p:nvPr>
            <p:ph type="body" sz="quarter" idx="70"/>
          </p:nvPr>
        </p:nvSpPr>
        <p:spPr>
          <a:xfrm>
            <a:off x="1062775"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82" name="LawyerText 6"/>
          <p:cNvSpPr>
            <a:spLocks noGrp="1"/>
          </p:cNvSpPr>
          <p:nvPr>
            <p:ph sz="quarter" idx="68"/>
          </p:nvPr>
        </p:nvSpPr>
        <p:spPr>
          <a:xfrm>
            <a:off x="692598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1" name="Lawyer Name 6"/>
          <p:cNvSpPr>
            <a:spLocks noGrp="1"/>
          </p:cNvSpPr>
          <p:nvPr>
            <p:ph type="body" sz="quarter" idx="67"/>
          </p:nvPr>
        </p:nvSpPr>
        <p:spPr>
          <a:xfrm>
            <a:off x="6925986"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0" name="Area of Focus 6"/>
          <p:cNvSpPr>
            <a:spLocks noGrp="1"/>
          </p:cNvSpPr>
          <p:nvPr>
            <p:ph type="body" sz="quarter" idx="66"/>
          </p:nvPr>
        </p:nvSpPr>
        <p:spPr>
          <a:xfrm>
            <a:off x="6925986"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76" name="Lawyer Picture 6"/>
          <p:cNvSpPr>
            <a:spLocks noGrp="1" noChangeAspect="1"/>
          </p:cNvSpPr>
          <p:nvPr>
            <p:ph type="pic" sz="quarter" idx="65"/>
          </p:nvPr>
        </p:nvSpPr>
        <p:spPr>
          <a:xfrm>
            <a:off x="6150550" y="2619284"/>
            <a:ext cx="720000" cy="720000"/>
          </a:xfrm>
        </p:spPr>
        <p:txBody>
          <a:bodyPr>
            <a:noAutofit/>
          </a:bodyPr>
          <a:lstStyle>
            <a:lvl1pPr marL="0" indent="0">
              <a:buNone/>
              <a:defRPr sz="1000"/>
            </a:lvl1pPr>
          </a:lstStyle>
          <a:p>
            <a:r>
              <a:rPr lang="en-US" smtClean="0"/>
              <a:t>Click icon to add picture</a:t>
            </a:r>
            <a:endParaRPr lang="en-GB"/>
          </a:p>
        </p:txBody>
      </p:sp>
      <p:sp>
        <p:nvSpPr>
          <p:cNvPr id="73" name="Lawyer Text 5"/>
          <p:cNvSpPr>
            <a:spLocks noGrp="1"/>
          </p:cNvSpPr>
          <p:nvPr>
            <p:ph sz="quarter" idx="64"/>
          </p:nvPr>
        </p:nvSpPr>
        <p:spPr>
          <a:xfrm>
            <a:off x="399953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0" name="Lawyer Name 5"/>
          <p:cNvSpPr>
            <a:spLocks noGrp="1"/>
          </p:cNvSpPr>
          <p:nvPr>
            <p:ph type="body" sz="quarter" idx="63"/>
          </p:nvPr>
        </p:nvSpPr>
        <p:spPr>
          <a:xfrm>
            <a:off x="3999536"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67" name="Area of Focus 5"/>
          <p:cNvSpPr>
            <a:spLocks noGrp="1"/>
          </p:cNvSpPr>
          <p:nvPr>
            <p:ph type="body" sz="quarter" idx="62"/>
          </p:nvPr>
        </p:nvSpPr>
        <p:spPr>
          <a:xfrm>
            <a:off x="3999536"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61" name="Lawyer Picture 5"/>
          <p:cNvSpPr>
            <a:spLocks noGrp="1" noChangeAspect="1"/>
          </p:cNvSpPr>
          <p:nvPr>
            <p:ph type="pic" sz="quarter" idx="61"/>
          </p:nvPr>
        </p:nvSpPr>
        <p:spPr>
          <a:xfrm>
            <a:off x="3224100" y="2619284"/>
            <a:ext cx="720000" cy="720000"/>
          </a:xfrm>
        </p:spPr>
        <p:txBody>
          <a:bodyPr>
            <a:noAutofit/>
          </a:bodyPr>
          <a:lstStyle>
            <a:lvl1pPr marL="0" indent="0">
              <a:buNone/>
              <a:defRPr sz="1000"/>
            </a:lvl1pPr>
          </a:lstStyle>
          <a:p>
            <a:r>
              <a:rPr lang="en-US" smtClean="0"/>
              <a:t>Click icon to add picture</a:t>
            </a:r>
            <a:endParaRPr lang="en-GB"/>
          </a:p>
        </p:txBody>
      </p:sp>
      <p:sp>
        <p:nvSpPr>
          <p:cNvPr id="59" name="Lawyer Text 4"/>
          <p:cNvSpPr>
            <a:spLocks noGrp="1"/>
          </p:cNvSpPr>
          <p:nvPr>
            <p:ph sz="quarter" idx="60"/>
          </p:nvPr>
        </p:nvSpPr>
        <p:spPr>
          <a:xfrm>
            <a:off x="1062776"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8" name="Lawyer Name 4"/>
          <p:cNvSpPr>
            <a:spLocks noGrp="1"/>
          </p:cNvSpPr>
          <p:nvPr>
            <p:ph type="body" sz="quarter" idx="59"/>
          </p:nvPr>
        </p:nvSpPr>
        <p:spPr>
          <a:xfrm>
            <a:off x="1062775"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57" name="Area of Focus 4"/>
          <p:cNvSpPr>
            <a:spLocks noGrp="1"/>
          </p:cNvSpPr>
          <p:nvPr>
            <p:ph type="body" sz="quarter" idx="58"/>
          </p:nvPr>
        </p:nvSpPr>
        <p:spPr>
          <a:xfrm>
            <a:off x="1062775"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56" name="Lawyer Picture 4"/>
          <p:cNvSpPr>
            <a:spLocks noGrp="1" noChangeAspect="1"/>
          </p:cNvSpPr>
          <p:nvPr>
            <p:ph type="pic" sz="quarter" idx="57"/>
          </p:nvPr>
        </p:nvSpPr>
        <p:spPr>
          <a:xfrm>
            <a:off x="287339" y="2619284"/>
            <a:ext cx="720000" cy="720000"/>
          </a:xfrm>
        </p:spPr>
        <p:txBody>
          <a:bodyPr>
            <a:noAutofit/>
          </a:bodyPr>
          <a:lstStyle>
            <a:lvl1pPr marL="0" indent="0">
              <a:buNone/>
              <a:defRPr sz="1000"/>
            </a:lvl1pPr>
          </a:lstStyle>
          <a:p>
            <a:r>
              <a:rPr lang="en-US" smtClean="0"/>
              <a:t>Click icon to add picture</a:t>
            </a:r>
            <a:endParaRPr lang="en-GB"/>
          </a:p>
        </p:txBody>
      </p:sp>
      <p:sp>
        <p:nvSpPr>
          <p:cNvPr id="53" name="Lawyer Text 3"/>
          <p:cNvSpPr>
            <a:spLocks noGrp="1"/>
          </p:cNvSpPr>
          <p:nvPr>
            <p:ph sz="quarter" idx="56"/>
          </p:nvPr>
        </p:nvSpPr>
        <p:spPr>
          <a:xfrm>
            <a:off x="692598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2" name="Lawyer Name 3"/>
          <p:cNvSpPr>
            <a:spLocks noGrp="1"/>
          </p:cNvSpPr>
          <p:nvPr>
            <p:ph type="body" sz="quarter" idx="55"/>
          </p:nvPr>
        </p:nvSpPr>
        <p:spPr>
          <a:xfrm>
            <a:off x="6925986"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51" name="Area of Focus 3"/>
          <p:cNvSpPr>
            <a:spLocks noGrp="1"/>
          </p:cNvSpPr>
          <p:nvPr>
            <p:ph type="body" sz="quarter" idx="54"/>
          </p:nvPr>
        </p:nvSpPr>
        <p:spPr>
          <a:xfrm>
            <a:off x="6925986"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50" name="Lawyer Picture 3"/>
          <p:cNvSpPr>
            <a:spLocks noGrp="1" noChangeAspect="1"/>
          </p:cNvSpPr>
          <p:nvPr>
            <p:ph type="pic" sz="quarter" idx="53"/>
          </p:nvPr>
        </p:nvSpPr>
        <p:spPr>
          <a:xfrm>
            <a:off x="6150550" y="1489227"/>
            <a:ext cx="720000" cy="720000"/>
          </a:xfrm>
        </p:spPr>
        <p:txBody>
          <a:bodyPr>
            <a:noAutofit/>
          </a:bodyPr>
          <a:lstStyle>
            <a:lvl1pPr marL="0" indent="0">
              <a:buNone/>
              <a:defRPr sz="1000"/>
            </a:lvl1pPr>
          </a:lstStyle>
          <a:p>
            <a:r>
              <a:rPr lang="en-US" smtClean="0"/>
              <a:t>Click icon to add picture</a:t>
            </a:r>
            <a:endParaRPr lang="en-GB"/>
          </a:p>
        </p:txBody>
      </p:sp>
      <p:sp>
        <p:nvSpPr>
          <p:cNvPr id="47" name="Lawyer Text 2"/>
          <p:cNvSpPr>
            <a:spLocks noGrp="1"/>
          </p:cNvSpPr>
          <p:nvPr>
            <p:ph sz="quarter" idx="52"/>
          </p:nvPr>
        </p:nvSpPr>
        <p:spPr>
          <a:xfrm>
            <a:off x="399953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6" name="Lawyer Name 2"/>
          <p:cNvSpPr>
            <a:spLocks noGrp="1"/>
          </p:cNvSpPr>
          <p:nvPr>
            <p:ph type="body" sz="quarter" idx="51"/>
          </p:nvPr>
        </p:nvSpPr>
        <p:spPr>
          <a:xfrm>
            <a:off x="3999536"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45" name="Area of Focus 2"/>
          <p:cNvSpPr>
            <a:spLocks noGrp="1"/>
          </p:cNvSpPr>
          <p:nvPr>
            <p:ph type="body" sz="quarter" idx="50"/>
          </p:nvPr>
        </p:nvSpPr>
        <p:spPr>
          <a:xfrm>
            <a:off x="3999536"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44" name="Lawyer Picture 2"/>
          <p:cNvSpPr>
            <a:spLocks noGrp="1" noChangeAspect="1"/>
          </p:cNvSpPr>
          <p:nvPr>
            <p:ph type="pic" sz="quarter" idx="49"/>
          </p:nvPr>
        </p:nvSpPr>
        <p:spPr>
          <a:xfrm>
            <a:off x="3224100" y="1489227"/>
            <a:ext cx="720000" cy="720000"/>
          </a:xfrm>
        </p:spPr>
        <p:txBody>
          <a:bodyPr>
            <a:noAutofit/>
          </a:bodyPr>
          <a:lstStyle>
            <a:lvl1pPr marL="0" indent="0">
              <a:buNone/>
              <a:defRPr sz="1000"/>
            </a:lvl1pPr>
          </a:lstStyle>
          <a:p>
            <a:r>
              <a:rPr lang="en-US" smtClean="0"/>
              <a:t>Click icon to add picture</a:t>
            </a:r>
            <a:endParaRPr lang="en-GB"/>
          </a:p>
        </p:txBody>
      </p:sp>
      <p:sp>
        <p:nvSpPr>
          <p:cNvPr id="33" name="Lawyer Text 1"/>
          <p:cNvSpPr>
            <a:spLocks noGrp="1"/>
          </p:cNvSpPr>
          <p:nvPr>
            <p:ph sz="quarter" idx="44"/>
          </p:nvPr>
        </p:nvSpPr>
        <p:spPr>
          <a:xfrm>
            <a:off x="1062776"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2" name="Lawyer Name 1"/>
          <p:cNvSpPr>
            <a:spLocks noGrp="1"/>
          </p:cNvSpPr>
          <p:nvPr>
            <p:ph type="body" sz="quarter" idx="48"/>
          </p:nvPr>
        </p:nvSpPr>
        <p:spPr>
          <a:xfrm>
            <a:off x="1062775"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31" name="Area of Focus 1"/>
          <p:cNvSpPr>
            <a:spLocks noGrp="1"/>
          </p:cNvSpPr>
          <p:nvPr>
            <p:ph type="body" sz="quarter" idx="17"/>
          </p:nvPr>
        </p:nvSpPr>
        <p:spPr>
          <a:xfrm>
            <a:off x="1062775"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30" name="Lawyer Picture 1"/>
          <p:cNvSpPr>
            <a:spLocks noGrp="1" noChangeAspect="1"/>
          </p:cNvSpPr>
          <p:nvPr>
            <p:ph type="pic" sz="quarter" idx="47"/>
          </p:nvPr>
        </p:nvSpPr>
        <p:spPr>
          <a:xfrm>
            <a:off x="287339" y="1496051"/>
            <a:ext cx="720000" cy="720000"/>
          </a:xfrm>
        </p:spPr>
        <p:txBody>
          <a:bodyPr>
            <a:noAutofit/>
          </a:bodyPr>
          <a:lstStyle>
            <a:lvl1pPr marL="0" indent="0">
              <a:buNone/>
              <a:defRPr sz="1000"/>
            </a:lvl1pPr>
          </a:lstStyle>
          <a:p>
            <a:r>
              <a:rPr lang="en-US" smtClean="0"/>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54777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2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1" y="4617965"/>
            <a:ext cx="2504443" cy="315985"/>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5" name="Social Media Heading"/>
          <p:cNvSpPr txBox="1"/>
          <p:nvPr userDrawn="1"/>
        </p:nvSpPr>
        <p:spPr>
          <a:xfrm>
            <a:off x="6376032" y="4436811"/>
            <a:ext cx="678071" cy="246221"/>
          </a:xfrm>
          <a:prstGeom prst="rect">
            <a:avLst/>
          </a:prstGeom>
          <a:noFill/>
        </p:spPr>
        <p:txBody>
          <a:bodyPr wrap="none" lIns="0" rIns="0" rtlCol="0">
            <a:spAutoFit/>
          </a:bodyPr>
          <a:lstStyle/>
          <a:p>
            <a:r>
              <a:rPr lang="en-GB" sz="1000" b="1" smtClean="0">
                <a:solidFill>
                  <a:schemeClr val="accent1"/>
                </a:solidFill>
                <a:latin typeface="+mj-lt"/>
              </a:rPr>
              <a:t>Social Media</a:t>
            </a:r>
            <a:endParaRPr lang="en-GB" sz="1000" b="1">
              <a:solidFill>
                <a:schemeClr val="accent1"/>
              </a:solidFill>
              <a:latin typeface="+mj-lt"/>
            </a:endParaRPr>
          </a:p>
        </p:txBody>
      </p:sp>
      <p:sp>
        <p:nvSpPr>
          <p:cNvPr id="19" name="Education Text"/>
          <p:cNvSpPr>
            <a:spLocks noGrp="1"/>
          </p:cNvSpPr>
          <p:nvPr>
            <p:ph type="body" sz="quarter" idx="15"/>
          </p:nvPr>
        </p:nvSpPr>
        <p:spPr>
          <a:xfrm>
            <a:off x="6376031" y="3807084"/>
            <a:ext cx="2504443" cy="652779"/>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1" name="Education Heading"/>
          <p:cNvSpPr txBox="1"/>
          <p:nvPr userDrawn="1"/>
        </p:nvSpPr>
        <p:spPr>
          <a:xfrm>
            <a:off x="6376032" y="3625930"/>
            <a:ext cx="530594" cy="246221"/>
          </a:xfrm>
          <a:prstGeom prst="rect">
            <a:avLst/>
          </a:prstGeom>
          <a:noFill/>
        </p:spPr>
        <p:txBody>
          <a:bodyPr wrap="none" lIns="0" rIns="0" rtlCol="0">
            <a:spAutoFit/>
          </a:bodyPr>
          <a:lstStyle/>
          <a:p>
            <a:r>
              <a:rPr lang="en-GB" sz="1000" b="1" smtClean="0">
                <a:solidFill>
                  <a:schemeClr val="accent1"/>
                </a:solidFill>
                <a:latin typeface="+mj-lt"/>
              </a:rPr>
              <a:t>Education</a:t>
            </a:r>
            <a:endParaRPr lang="en-GB" sz="1000" b="1">
              <a:solidFill>
                <a:schemeClr val="accent1"/>
              </a:solidFill>
              <a:latin typeface="+mj-lt"/>
            </a:endParaRPr>
          </a:p>
        </p:txBody>
      </p:sp>
      <p:sp>
        <p:nvSpPr>
          <p:cNvPr id="9" name="Areas of Focus Text"/>
          <p:cNvSpPr>
            <a:spLocks noGrp="1"/>
          </p:cNvSpPr>
          <p:nvPr>
            <p:ph type="body" sz="quarter" idx="14"/>
          </p:nvPr>
        </p:nvSpPr>
        <p:spPr>
          <a:xfrm>
            <a:off x="6376031" y="3007705"/>
            <a:ext cx="2504443" cy="641813"/>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6" name="Areas of Focus Heading"/>
          <p:cNvSpPr txBox="1"/>
          <p:nvPr userDrawn="1"/>
        </p:nvSpPr>
        <p:spPr>
          <a:xfrm>
            <a:off x="6376032" y="2826551"/>
            <a:ext cx="748603" cy="246221"/>
          </a:xfrm>
          <a:prstGeom prst="rect">
            <a:avLst/>
          </a:prstGeom>
          <a:noFill/>
        </p:spPr>
        <p:txBody>
          <a:bodyPr wrap="none" lIns="0" rIns="0" rtlCol="0">
            <a:spAutoFit/>
          </a:bodyPr>
          <a:lstStyle/>
          <a:p>
            <a:r>
              <a:rPr lang="en-GB" sz="1000" b="1" smtClean="0">
                <a:solidFill>
                  <a:schemeClr val="accent1"/>
                </a:solidFill>
                <a:latin typeface="+mj-lt"/>
              </a:rPr>
              <a:t>Areas</a:t>
            </a:r>
            <a:r>
              <a:rPr lang="en-GB" sz="1000" b="1" baseline="0" smtClean="0">
                <a:solidFill>
                  <a:schemeClr val="accent1"/>
                </a:solidFill>
                <a:latin typeface="+mj-lt"/>
              </a:rPr>
              <a:t> of focus</a:t>
            </a:r>
            <a:endParaRPr lang="en-GB" sz="1000" b="1">
              <a:solidFill>
                <a:schemeClr val="accent1"/>
              </a:solidFill>
              <a:latin typeface="+mj-lt"/>
            </a:endParaRPr>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smtClean="0">
                <a:solidFill>
                  <a:schemeClr val="accent6"/>
                </a:solidFill>
                <a:latin typeface="+mj-lt"/>
              </a:rPr>
              <a:t>T</a:t>
            </a:r>
            <a:endParaRPr lang="en-GB" sz="900" b="1">
              <a:solidFill>
                <a:schemeClr val="accent6"/>
              </a:solidFill>
              <a:latin typeface="+mj-lt"/>
            </a:endParaRPr>
          </a:p>
        </p:txBody>
      </p:sp>
      <p:sp>
        <p:nvSpPr>
          <p:cNvPr id="5" name="Lawyer Picture"/>
          <p:cNvSpPr>
            <a:spLocks noGrp="1" noChangeAspect="1"/>
          </p:cNvSpPr>
          <p:nvPr>
            <p:ph type="pic" sz="quarter" idx="11"/>
          </p:nvPr>
        </p:nvSpPr>
        <p:spPr>
          <a:xfrm>
            <a:off x="6367260" y="735227"/>
            <a:ext cx="1584000" cy="1585278"/>
          </a:xfrm>
        </p:spPr>
        <p:txBody>
          <a:bodyPr/>
          <a:lstStyle/>
          <a:p>
            <a:r>
              <a:rPr lang="en-US" smtClean="0"/>
              <a:t>Click icon to add picture</a:t>
            </a:r>
            <a:endParaRPr lang="en-GB"/>
          </a:p>
        </p:txBody>
      </p:sp>
      <p:sp>
        <p:nvSpPr>
          <p:cNvPr id="18" name="Biography Content"/>
          <p:cNvSpPr>
            <a:spLocks noGrp="1"/>
          </p:cNvSpPr>
          <p:nvPr>
            <p:ph sz="quarter" idx="44"/>
          </p:nvPr>
        </p:nvSpPr>
        <p:spPr>
          <a:xfrm>
            <a:off x="289165"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smtClean="0"/>
              <a:t>Click to edit Master text styles</a:t>
            </a:r>
          </a:p>
        </p:txBody>
      </p:sp>
      <p:sp>
        <p:nvSpPr>
          <p:cNvPr id="24" name="Lawyer Nam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14891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5"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39"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418166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70" name="Social Media Heading 2"/>
          <p:cNvSpPr txBox="1"/>
          <p:nvPr userDrawn="1"/>
        </p:nvSpPr>
        <p:spPr>
          <a:xfrm>
            <a:off x="7175786" y="4005880"/>
            <a:ext cx="678071" cy="246221"/>
          </a:xfrm>
          <a:prstGeom prst="rect">
            <a:avLst/>
          </a:prstGeom>
          <a:noFill/>
        </p:spPr>
        <p:txBody>
          <a:bodyPr wrap="none" lIns="0" rIns="0" rtlCol="0">
            <a:spAutoFit/>
          </a:bodyPr>
          <a:lstStyle/>
          <a:p>
            <a:r>
              <a:rPr lang="en-GB" sz="1000" b="1" smtClean="0">
                <a:solidFill>
                  <a:schemeClr val="accent1"/>
                </a:solidFill>
                <a:latin typeface="+mj-lt"/>
              </a:rPr>
              <a:t>Social Media</a:t>
            </a:r>
            <a:endParaRPr lang="en-GB" sz="1000" b="1">
              <a:solidFill>
                <a:schemeClr val="accent1"/>
              </a:solidFill>
              <a:latin typeface="+mj-lt"/>
            </a:endParaRPr>
          </a:p>
        </p:txBody>
      </p:sp>
      <p:sp>
        <p:nvSpPr>
          <p:cNvPr id="69" name="Area of Focus Text 2"/>
          <p:cNvSpPr>
            <a:spLocks noGrp="1"/>
          </p:cNvSpPr>
          <p:nvPr>
            <p:ph type="body" sz="quarter" idx="53"/>
          </p:nvPr>
        </p:nvSpPr>
        <p:spPr>
          <a:xfrm>
            <a:off x="7172325" y="331171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2" name="Area of Focus Heading 2"/>
          <p:cNvSpPr txBox="1"/>
          <p:nvPr userDrawn="1"/>
        </p:nvSpPr>
        <p:spPr>
          <a:xfrm>
            <a:off x="7188227" y="3166094"/>
            <a:ext cx="767839" cy="246221"/>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smtClean="0">
                <a:ln>
                  <a:noFill/>
                </a:ln>
                <a:solidFill>
                  <a:srgbClr val="58A618"/>
                </a:solidFill>
                <a:effectLst/>
                <a:uLnTx/>
                <a:uFillTx/>
                <a:latin typeface="Calibri"/>
              </a:rPr>
              <a:t>Areas of Focus</a:t>
            </a:r>
            <a:endParaRPr kumimoji="0" lang="en-GB" sz="1000" b="1" i="0" u="none" strike="noStrike" kern="1200" cap="none" spc="0" normalizeH="0" baseline="0" noProof="0">
              <a:ln>
                <a:noFill/>
              </a:ln>
              <a:solidFill>
                <a:srgbClr val="58A618"/>
              </a:solidFill>
              <a:effectLst/>
              <a:uLnTx/>
              <a:uFillTx/>
              <a:latin typeface="Calibri"/>
            </a:endParaRPr>
          </a:p>
        </p:txBody>
      </p:sp>
      <p:sp>
        <p:nvSpPr>
          <p:cNvPr id="71" name="Biography Text 2"/>
          <p:cNvSpPr>
            <a:spLocks noGrp="1"/>
          </p:cNvSpPr>
          <p:nvPr>
            <p:ph type="body" sz="quarter" idx="54"/>
          </p:nvPr>
        </p:nvSpPr>
        <p:spPr>
          <a:xfrm>
            <a:off x="284163" y="4081218"/>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Email 2"/>
          <p:cNvSpPr>
            <a:spLocks noGrp="1"/>
          </p:cNvSpPr>
          <p:nvPr>
            <p:ph type="body" sz="quarter" idx="50"/>
          </p:nvPr>
        </p:nvSpPr>
        <p:spPr>
          <a:xfrm>
            <a:off x="1216800" y="3815078"/>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4" name="Phone No 2"/>
          <p:cNvSpPr>
            <a:spLocks noGrp="1"/>
          </p:cNvSpPr>
          <p:nvPr>
            <p:ph type="body" sz="quarter" idx="49"/>
          </p:nvPr>
        </p:nvSpPr>
        <p:spPr>
          <a:xfrm>
            <a:off x="1332000" y="365544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6" name="T2"/>
          <p:cNvSpPr txBox="1"/>
          <p:nvPr userDrawn="1"/>
        </p:nvSpPr>
        <p:spPr>
          <a:xfrm>
            <a:off x="1216800" y="3593348"/>
            <a:ext cx="51296" cy="248400"/>
          </a:xfrm>
          <a:prstGeom prst="rect">
            <a:avLst/>
          </a:prstGeom>
          <a:noFill/>
        </p:spPr>
        <p:txBody>
          <a:bodyPr wrap="none" lIns="0" rIns="0" rtlCol="0" anchor="ctr" anchorCtr="0">
            <a:noAutofit/>
          </a:bodyPr>
          <a:lstStyle/>
          <a:p>
            <a:r>
              <a:rPr lang="en-GB" sz="1000" b="0" smtClean="0">
                <a:solidFill>
                  <a:schemeClr val="accent6"/>
                </a:solidFill>
                <a:latin typeface="+mj-lt"/>
              </a:rPr>
              <a:t>T</a:t>
            </a:r>
            <a:endParaRPr lang="en-GB" sz="1000" b="0">
              <a:solidFill>
                <a:schemeClr val="accent6"/>
              </a:solidFill>
              <a:latin typeface="+mj-lt"/>
            </a:endParaRPr>
          </a:p>
        </p:txBody>
      </p:sp>
      <p:sp>
        <p:nvSpPr>
          <p:cNvPr id="68" name="Role Location 2"/>
          <p:cNvSpPr>
            <a:spLocks noGrp="1"/>
          </p:cNvSpPr>
          <p:nvPr>
            <p:ph type="body" sz="quarter" idx="52"/>
          </p:nvPr>
        </p:nvSpPr>
        <p:spPr>
          <a:xfrm>
            <a:off x="1216800" y="3382903"/>
            <a:ext cx="5455522" cy="171173"/>
          </a:xfrm>
        </p:spPr>
        <p:txBody>
          <a:bodyPr lIns="0" rIns="0">
            <a:noAutofit/>
          </a:bodyPr>
          <a:lstStyle>
            <a:lvl1pPr marL="0" indent="0">
              <a:buNone/>
              <a:defRPr sz="1000" b="0">
                <a:latin typeface="+mj-lt"/>
              </a:defRPr>
            </a:lvl1pPr>
          </a:lstStyle>
          <a:p>
            <a:pPr lvl="0"/>
            <a:r>
              <a:rPr lang="en-US" smtClean="0"/>
              <a:t>Click to edit Master text styles</a:t>
            </a:r>
          </a:p>
        </p:txBody>
      </p:sp>
      <p:sp>
        <p:nvSpPr>
          <p:cNvPr id="67" name="Lawyer Name 2"/>
          <p:cNvSpPr>
            <a:spLocks noGrp="1"/>
          </p:cNvSpPr>
          <p:nvPr>
            <p:ph type="body" sz="quarter" idx="51"/>
          </p:nvPr>
        </p:nvSpPr>
        <p:spPr>
          <a:xfrm>
            <a:off x="1216800" y="3139188"/>
            <a:ext cx="5455522" cy="154230"/>
          </a:xfrm>
        </p:spPr>
        <p:txBody>
          <a:bodyPr lIns="0" rIns="0">
            <a:noAutofit/>
          </a:bodyPr>
          <a:lstStyle>
            <a:lvl1pPr marL="0" indent="0">
              <a:buNone/>
              <a:defRPr sz="1200" b="0">
                <a:latin typeface="+mj-lt"/>
              </a:defRPr>
            </a:lvl1pPr>
          </a:lstStyle>
          <a:p>
            <a:pPr lvl="0"/>
            <a:r>
              <a:rPr lang="en-US" smtClean="0"/>
              <a:t>Click to edit Master text styles</a:t>
            </a:r>
          </a:p>
        </p:txBody>
      </p:sp>
      <p:sp>
        <p:nvSpPr>
          <p:cNvPr id="63" name="Lawyer Picture 2"/>
          <p:cNvSpPr>
            <a:spLocks noGrp="1" noChangeAspect="1"/>
          </p:cNvSpPr>
          <p:nvPr>
            <p:ph type="pic" sz="quarter" idx="48"/>
          </p:nvPr>
        </p:nvSpPr>
        <p:spPr>
          <a:xfrm>
            <a:off x="284162" y="3156742"/>
            <a:ext cx="864000" cy="865394"/>
          </a:xfrm>
        </p:spPr>
        <p:txBody>
          <a:bodyPr>
            <a:noAutofit/>
          </a:bodyPr>
          <a:lstStyle>
            <a:lvl1pPr>
              <a:defRPr sz="1000"/>
            </a:lvl1pPr>
          </a:lstStyle>
          <a:p>
            <a:r>
              <a:rPr lang="en-US" smtClean="0"/>
              <a:t>Click icon to add picture</a:t>
            </a:r>
            <a:endParaRPr lang="en-GB"/>
          </a:p>
        </p:txBody>
      </p:sp>
      <p:cxnSp>
        <p:nvCxnSpPr>
          <p:cNvPr id="60" name="Line between Bios"/>
          <p:cNvCxnSpPr/>
          <p:nvPr userDrawn="1"/>
        </p:nvCxnSpPr>
        <p:spPr>
          <a:xfrm flipH="1">
            <a:off x="288000" y="3072981"/>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21484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38" name="Social Media Heading 1"/>
          <p:cNvSpPr txBox="1"/>
          <p:nvPr userDrawn="1"/>
        </p:nvSpPr>
        <p:spPr>
          <a:xfrm>
            <a:off x="7172325" y="2042145"/>
            <a:ext cx="678071" cy="246221"/>
          </a:xfrm>
          <a:prstGeom prst="rect">
            <a:avLst/>
          </a:prstGeom>
          <a:noFill/>
        </p:spPr>
        <p:txBody>
          <a:bodyPr wrap="none" lIns="0" rIns="0" rtlCol="0">
            <a:spAutoFit/>
          </a:bodyPr>
          <a:lstStyle/>
          <a:p>
            <a:r>
              <a:rPr lang="en-GB" sz="1000" b="1" smtClean="0">
                <a:solidFill>
                  <a:schemeClr val="accent1"/>
                </a:solidFill>
                <a:latin typeface="+mj-lt"/>
              </a:rPr>
              <a:t>Social Media</a:t>
            </a:r>
            <a:endParaRPr lang="en-GB" sz="1000" b="1">
              <a:solidFill>
                <a:schemeClr val="accent1"/>
              </a:solidFill>
              <a:latin typeface="+mj-lt"/>
            </a:endParaRPr>
          </a:p>
        </p:txBody>
      </p:sp>
      <p:sp>
        <p:nvSpPr>
          <p:cNvPr id="37" name="Area of Focus Text 1"/>
          <p:cNvSpPr>
            <a:spLocks noGrp="1"/>
          </p:cNvSpPr>
          <p:nvPr>
            <p:ph type="body" sz="quarter" idx="45"/>
          </p:nvPr>
        </p:nvSpPr>
        <p:spPr>
          <a:xfrm>
            <a:off x="7172325" y="134489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6" name="Area of Focus Heading 1"/>
          <p:cNvSpPr txBox="1"/>
          <p:nvPr userDrawn="1"/>
        </p:nvSpPr>
        <p:spPr>
          <a:xfrm>
            <a:off x="7172325" y="1179150"/>
            <a:ext cx="767839" cy="246221"/>
          </a:xfrm>
          <a:prstGeom prst="rect">
            <a:avLst/>
          </a:prstGeom>
          <a:noFill/>
        </p:spPr>
        <p:txBody>
          <a:bodyPr wrap="none" lIns="0" rIns="0" rtlCol="0">
            <a:spAutoFit/>
          </a:bodyPr>
          <a:lstStyle/>
          <a:p>
            <a:r>
              <a:rPr lang="en-GB" sz="1000" b="1" smtClean="0">
                <a:solidFill>
                  <a:schemeClr val="accent1"/>
                </a:solidFill>
                <a:latin typeface="+mj-lt"/>
              </a:rPr>
              <a:t>Areas</a:t>
            </a:r>
            <a:r>
              <a:rPr lang="en-GB" sz="1000" b="1" baseline="0" smtClean="0">
                <a:solidFill>
                  <a:schemeClr val="accent1"/>
                </a:solidFill>
                <a:latin typeface="+mj-lt"/>
              </a:rPr>
              <a:t> of Focus</a:t>
            </a:r>
            <a:endParaRPr lang="en-GB" sz="1000" b="1">
              <a:solidFill>
                <a:schemeClr val="accent1"/>
              </a:solidFill>
              <a:latin typeface="+mj-lt"/>
            </a:endParaRPr>
          </a:p>
        </p:txBody>
      </p:sp>
      <p:sp>
        <p:nvSpPr>
          <p:cNvPr id="5" name="Biography Text 1"/>
          <p:cNvSpPr>
            <a:spLocks noGrp="1"/>
          </p:cNvSpPr>
          <p:nvPr>
            <p:ph type="body" sz="quarter" idx="46"/>
          </p:nvPr>
        </p:nvSpPr>
        <p:spPr>
          <a:xfrm>
            <a:off x="284163" y="2114397"/>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0" name="Email 1"/>
          <p:cNvSpPr>
            <a:spLocks noGrp="1"/>
          </p:cNvSpPr>
          <p:nvPr>
            <p:ph type="body" sz="quarter" idx="13"/>
          </p:nvPr>
        </p:nvSpPr>
        <p:spPr>
          <a:xfrm>
            <a:off x="1216800" y="1848257"/>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9" name="Phone No 1"/>
          <p:cNvSpPr>
            <a:spLocks noGrp="1"/>
          </p:cNvSpPr>
          <p:nvPr>
            <p:ph type="body" sz="quarter" idx="12"/>
          </p:nvPr>
        </p:nvSpPr>
        <p:spPr>
          <a:xfrm>
            <a:off x="1332000" y="1688627"/>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31" name="T1"/>
          <p:cNvSpPr txBox="1"/>
          <p:nvPr userDrawn="1"/>
        </p:nvSpPr>
        <p:spPr>
          <a:xfrm>
            <a:off x="1216800" y="1626527"/>
            <a:ext cx="51296" cy="248400"/>
          </a:xfrm>
          <a:prstGeom prst="rect">
            <a:avLst/>
          </a:prstGeom>
          <a:noFill/>
        </p:spPr>
        <p:txBody>
          <a:bodyPr wrap="none" lIns="0" rIns="0" rtlCol="0" anchor="ctr" anchorCtr="0">
            <a:noAutofit/>
          </a:bodyPr>
          <a:lstStyle/>
          <a:p>
            <a:r>
              <a:rPr lang="en-GB" sz="1000" b="0" smtClean="0">
                <a:solidFill>
                  <a:schemeClr val="accent6"/>
                </a:solidFill>
                <a:latin typeface="+mj-lt"/>
              </a:rPr>
              <a:t>T</a:t>
            </a:r>
            <a:endParaRPr lang="en-GB" sz="1000" b="0">
              <a:solidFill>
                <a:schemeClr val="accent6"/>
              </a:solidFill>
              <a:latin typeface="+mj-lt"/>
            </a:endParaRPr>
          </a:p>
        </p:txBody>
      </p:sp>
      <p:sp>
        <p:nvSpPr>
          <p:cNvPr id="33" name="Role Location 1"/>
          <p:cNvSpPr>
            <a:spLocks noGrp="1"/>
          </p:cNvSpPr>
          <p:nvPr>
            <p:ph type="body" sz="quarter" idx="19"/>
          </p:nvPr>
        </p:nvSpPr>
        <p:spPr>
          <a:xfrm>
            <a:off x="1216800" y="1416082"/>
            <a:ext cx="5455522" cy="171173"/>
          </a:xfrm>
        </p:spPr>
        <p:txBody>
          <a:bodyPr lIns="0" rIns="0">
            <a:noAutofit/>
          </a:bodyPr>
          <a:lstStyle>
            <a:lvl1pPr marL="0" indent="0">
              <a:buNone/>
              <a:defRPr sz="1000" b="0">
                <a:latin typeface="+mj-lt"/>
              </a:defRPr>
            </a:lvl1pPr>
          </a:lstStyle>
          <a:p>
            <a:pPr lvl="0"/>
            <a:r>
              <a:rPr lang="en-US" smtClean="0"/>
              <a:t>Click to edit Master text styles</a:t>
            </a:r>
          </a:p>
        </p:txBody>
      </p:sp>
      <p:sp>
        <p:nvSpPr>
          <p:cNvPr id="32" name="Lawyer Name 1"/>
          <p:cNvSpPr>
            <a:spLocks noGrp="1"/>
          </p:cNvSpPr>
          <p:nvPr>
            <p:ph type="body" sz="quarter" idx="17"/>
          </p:nvPr>
        </p:nvSpPr>
        <p:spPr>
          <a:xfrm>
            <a:off x="1216800" y="1172367"/>
            <a:ext cx="5455522" cy="154230"/>
          </a:xfrm>
        </p:spPr>
        <p:txBody>
          <a:bodyPr lIns="0" rIns="0">
            <a:noAutofit/>
          </a:bodyPr>
          <a:lstStyle>
            <a:lvl1pPr marL="0" indent="0">
              <a:buNone/>
              <a:defRPr sz="1200" b="0">
                <a:latin typeface="+mj-lt"/>
              </a:defRPr>
            </a:lvl1pPr>
          </a:lstStyle>
          <a:p>
            <a:pPr lvl="0"/>
            <a:r>
              <a:rPr lang="en-US" smtClean="0"/>
              <a:t>Click to edit Master text styles</a:t>
            </a:r>
          </a:p>
        </p:txBody>
      </p:sp>
      <p:sp>
        <p:nvSpPr>
          <p:cNvPr id="28" name="Lawyer Picture 1"/>
          <p:cNvSpPr>
            <a:spLocks noGrp="1" noChangeAspect="1"/>
          </p:cNvSpPr>
          <p:nvPr>
            <p:ph type="pic" sz="quarter" idx="11"/>
          </p:nvPr>
        </p:nvSpPr>
        <p:spPr>
          <a:xfrm>
            <a:off x="284162" y="1189921"/>
            <a:ext cx="864000" cy="865394"/>
          </a:xfrm>
        </p:spPr>
        <p:txBody>
          <a:bodyPr>
            <a:noAutofit/>
          </a:bodyPr>
          <a:lstStyle>
            <a:lvl1pPr>
              <a:defRPr sz="1000"/>
            </a:lvl1pPr>
          </a:lstStyle>
          <a:p>
            <a:r>
              <a:rPr lang="en-US" smtClean="0"/>
              <a:t>Click icon to add picture</a:t>
            </a:r>
            <a:endParaRPr lang="en-GB"/>
          </a:p>
        </p:txBody>
      </p:sp>
      <p:sp>
        <p:nvSpPr>
          <p:cNvPr id="26" name="Slide Subtitl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34" name="Slide Title"/>
          <p:cNvSpPr>
            <a:spLocks noGrp="1"/>
          </p:cNvSpPr>
          <p:nvPr>
            <p:ph type="title"/>
          </p:nvPr>
        </p:nvSpPr>
        <p:spPr>
          <a:xfrm>
            <a:off x="288000" y="288000"/>
            <a:ext cx="8568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2840104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338262"/>
            <a:ext cx="5615668"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Left Small"/>
          <p:cNvSpPr>
            <a:spLocks noGrp="1"/>
          </p:cNvSpPr>
          <p:nvPr>
            <p:ph sz="quarter" idx="12"/>
          </p:nvPr>
        </p:nvSpPr>
        <p:spPr>
          <a:xfrm>
            <a:off x="288000" y="1338262"/>
            <a:ext cx="2664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9917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10"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13"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2"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32062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05970"/>
            <a:ext cx="5615668" cy="3196230"/>
          </a:xfrm>
        </p:spPr>
        <p:txBody>
          <a:bodyPr/>
          <a:lstStyle>
            <a:lvl1pPr>
              <a:defRPr sz="2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Right Large"/>
          <p:cNvSpPr>
            <a:spLocks noGrp="1"/>
          </p:cNvSpPr>
          <p:nvPr>
            <p:ph type="body" sz="quarter" idx="17"/>
          </p:nvPr>
        </p:nvSpPr>
        <p:spPr>
          <a:xfrm>
            <a:off x="3240332" y="1338262"/>
            <a:ext cx="5615668" cy="360000"/>
          </a:xfrm>
        </p:spPr>
        <p:txBody>
          <a:bodyPr anchor="ctr" anchorCtr="0">
            <a:noAutofit/>
          </a:bodyPr>
          <a:lstStyle>
            <a:lvl1pPr marL="0" indent="0" algn="l" rtl="1">
              <a:buNone/>
              <a:defRPr sz="2200">
                <a:solidFill>
                  <a:schemeClr val="accent1"/>
                </a:solidFill>
                <a:latin typeface="+mj-lt"/>
              </a:defRPr>
            </a:lvl1pPr>
          </a:lstStyle>
          <a:p>
            <a:pPr lvl="0"/>
            <a:r>
              <a:rPr lang="en-US" smtClean="0"/>
              <a:t>Click to edit Master text styles</a:t>
            </a:r>
          </a:p>
        </p:txBody>
      </p:sp>
      <p:sp>
        <p:nvSpPr>
          <p:cNvPr id="6" name="Content Left Small"/>
          <p:cNvSpPr>
            <a:spLocks noGrp="1"/>
          </p:cNvSpPr>
          <p:nvPr>
            <p:ph sz="quarter" idx="12"/>
          </p:nvPr>
        </p:nvSpPr>
        <p:spPr>
          <a:xfrm>
            <a:off x="288000" y="1705970"/>
            <a:ext cx="2664000" cy="3196230"/>
          </a:xfrm>
        </p:spPr>
        <p:txBody>
          <a:bodyPr/>
          <a:lstStyle>
            <a:lvl1pPr>
              <a:defRPr sz="2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Small"/>
          <p:cNvSpPr>
            <a:spLocks noGrp="1"/>
          </p:cNvSpPr>
          <p:nvPr>
            <p:ph type="body" sz="quarter" idx="15"/>
          </p:nvPr>
        </p:nvSpPr>
        <p:spPr>
          <a:xfrm>
            <a:off x="288000" y="1338262"/>
            <a:ext cx="2664000" cy="360000"/>
          </a:xfrm>
        </p:spPr>
        <p:txBody>
          <a:bodyPr anchor="ctr" anchorCtr="0">
            <a:noAutofit/>
          </a:bodyPr>
          <a:lstStyle>
            <a:lvl1pPr marL="0" indent="0" algn="l" rtl="1">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7757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338262"/>
            <a:ext cx="2664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Left Large"/>
          <p:cNvSpPr>
            <a:spLocks noGrp="1"/>
          </p:cNvSpPr>
          <p:nvPr>
            <p:ph sz="quarter" idx="16"/>
          </p:nvPr>
        </p:nvSpPr>
        <p:spPr>
          <a:xfrm>
            <a:off x="288000" y="1338262"/>
            <a:ext cx="5616332"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02514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05970"/>
            <a:ext cx="2664000" cy="3196230"/>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Small"/>
          <p:cNvSpPr>
            <a:spLocks noGrp="1"/>
          </p:cNvSpPr>
          <p:nvPr>
            <p:ph type="body" sz="quarter" idx="19"/>
          </p:nvPr>
        </p:nvSpPr>
        <p:spPr>
          <a:xfrm>
            <a:off x="6192663" y="1338262"/>
            <a:ext cx="2664000" cy="360000"/>
          </a:xfrm>
        </p:spPr>
        <p:txBody>
          <a:bodyPr anchor="ctr" anchorCtr="0">
            <a:noAutofit/>
          </a:bodyPr>
          <a:lstStyle>
            <a:lvl1pPr marL="0" indent="0" algn="l" rtl="1">
              <a:buNone/>
              <a:defRPr sz="2200">
                <a:solidFill>
                  <a:schemeClr val="accent1"/>
                </a:solidFill>
                <a:latin typeface="+mj-lt"/>
              </a:defRPr>
            </a:lvl1pPr>
          </a:lstStyle>
          <a:p>
            <a:pPr lvl="0"/>
            <a:r>
              <a:rPr lang="en-US" smtClean="0"/>
              <a:t>Click to edit Master text styles</a:t>
            </a:r>
          </a:p>
        </p:txBody>
      </p:sp>
      <p:sp>
        <p:nvSpPr>
          <p:cNvPr id="12" name="Content Left Large"/>
          <p:cNvSpPr>
            <a:spLocks noGrp="1"/>
          </p:cNvSpPr>
          <p:nvPr>
            <p:ph sz="quarter" idx="16"/>
          </p:nvPr>
        </p:nvSpPr>
        <p:spPr>
          <a:xfrm>
            <a:off x="288000" y="1705970"/>
            <a:ext cx="5616332" cy="3196230"/>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Left Large"/>
          <p:cNvSpPr>
            <a:spLocks noGrp="1"/>
          </p:cNvSpPr>
          <p:nvPr>
            <p:ph type="body" sz="quarter" idx="17"/>
          </p:nvPr>
        </p:nvSpPr>
        <p:spPr>
          <a:xfrm>
            <a:off x="288000" y="1338262"/>
            <a:ext cx="5616332" cy="360000"/>
          </a:xfrm>
        </p:spPr>
        <p:txBody>
          <a:bodyPr anchor="ctr" anchorCtr="0">
            <a:noAutofit/>
          </a:bodyPr>
          <a:lstStyle>
            <a:lvl1pPr marL="0" indent="0" algn="l" rtl="1">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0113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98367" y="989945"/>
            <a:ext cx="2814175" cy="660400"/>
          </a:xfrm>
        </p:spPr>
        <p:txBody>
          <a:bodyPr/>
          <a:lstStyle>
            <a:lvl1pPr marL="0" indent="0">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498366" y="505884"/>
            <a:ext cx="3149685" cy="4464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154422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5932087" y="1412657"/>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5934974" y="857297"/>
            <a:ext cx="281128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114887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93929" y="4069593"/>
            <a:ext cx="2814175" cy="660400"/>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396816" y="3514233"/>
            <a:ext cx="2811288"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5643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5932087" y="3543381"/>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5" name="Section Divider Title"/>
          <p:cNvSpPr>
            <a:spLocks noGrp="1"/>
          </p:cNvSpPr>
          <p:nvPr>
            <p:ph type="title"/>
          </p:nvPr>
        </p:nvSpPr>
        <p:spPr>
          <a:xfrm>
            <a:off x="5934974" y="2988021"/>
            <a:ext cx="281128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568619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696517" y="938204"/>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Title"/>
          <p:cNvSpPr>
            <a:spLocks noGrp="1"/>
          </p:cNvSpPr>
          <p:nvPr>
            <p:ph type="title"/>
          </p:nvPr>
        </p:nvSpPr>
        <p:spPr>
          <a:xfrm>
            <a:off x="431321" y="382844"/>
            <a:ext cx="4079371"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890120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431321" y="938204"/>
            <a:ext cx="8384875" cy="1804996"/>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ubsection Divider Title"/>
          <p:cNvSpPr>
            <a:spLocks noGrp="1"/>
          </p:cNvSpPr>
          <p:nvPr>
            <p:ph type="title"/>
          </p:nvPr>
        </p:nvSpPr>
        <p:spPr>
          <a:xfrm>
            <a:off x="431321" y="382844"/>
            <a:ext cx="8376249"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897832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4839891"/>
            <a:ext cx="8496300" cy="108347"/>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117314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5" y="0"/>
            <a:ext cx="9134977"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smtClean="0"/>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smtClean="0"/>
              <a:t>Click to edit Master title style</a:t>
            </a:r>
            <a:endParaRPr lang="en-GB" dirty="0"/>
          </a:p>
        </p:txBody>
      </p:sp>
    </p:spTree>
    <p:extLst>
      <p:ext uri="{BB962C8B-B14F-4D97-AF65-F5344CB8AC3E}">
        <p14:creationId xmlns:p14="http://schemas.microsoft.com/office/powerpoint/2010/main" val="2886073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4839891"/>
            <a:ext cx="8496300" cy="108347"/>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417939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ready for Picture">
    <p:spTree>
      <p:nvGrpSpPr>
        <p:cNvPr id="1" name=""/>
        <p:cNvGrpSpPr/>
        <p:nvPr/>
      </p:nvGrpSpPr>
      <p:grpSpPr>
        <a:xfrm>
          <a:off x="0" y="0"/>
          <a:ext cx="0" cy="0"/>
          <a:chOff x="0" y="0"/>
          <a:chExt cx="0" cy="0"/>
        </a:xfrm>
      </p:grpSpPr>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smtClean="0"/>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smtClean="0"/>
              <a:t>Click to edit Master title style</a:t>
            </a:r>
            <a:endParaRPr lang="en-GB" dirty="0"/>
          </a:p>
        </p:txBody>
      </p:sp>
    </p:spTree>
    <p:extLst>
      <p:ext uri="{BB962C8B-B14F-4D97-AF65-F5344CB8AC3E}">
        <p14:creationId xmlns:p14="http://schemas.microsoft.com/office/powerpoint/2010/main" val="268373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05676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smtClean="0"/>
              <a:t>Click to edit Master title style</a:t>
            </a:r>
            <a:endParaRPr lang="en-GB"/>
          </a:p>
        </p:txBody>
      </p:sp>
    </p:spTree>
    <p:extLst>
      <p:ext uri="{BB962C8B-B14F-4D97-AF65-F5344CB8AC3E}">
        <p14:creationId xmlns:p14="http://schemas.microsoft.com/office/powerpoint/2010/main" val="328605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889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346400"/>
            <a:ext cx="8568000" cy="3480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95559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346399"/>
            <a:ext cx="4068000" cy="34914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88000" y="1346400"/>
            <a:ext cx="4068000" cy="3491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2869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sp>
        <p:nvSpPr>
          <p:cNvPr id="5"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 name="Content"/>
          <p:cNvSpPr>
            <a:spLocks noGrp="1"/>
          </p:cNvSpPr>
          <p:nvPr>
            <p:ph type="body" idx="1"/>
          </p:nvPr>
        </p:nvSpPr>
        <p:spPr>
          <a:xfrm>
            <a:off x="288000" y="899999"/>
            <a:ext cx="8568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dirty="0"/>
          </a:p>
        </p:txBody>
      </p:sp>
      <p:sp>
        <p:nvSpPr>
          <p:cNvPr id="2" name="Title"/>
          <p:cNvSpPr>
            <a:spLocks noGrp="1"/>
          </p:cNvSpPr>
          <p:nvPr>
            <p:ph type="title"/>
          </p:nvPr>
        </p:nvSpPr>
        <p:spPr>
          <a:xfrm>
            <a:off x="288000" y="288000"/>
            <a:ext cx="8568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smtClean="0"/>
              <a:t>Click to edit Master title style</a:t>
            </a:r>
            <a:endParaRPr lang="ru-RU" dirty="0"/>
          </a:p>
        </p:txBody>
      </p:sp>
    </p:spTree>
    <p:extLst>
      <p:ext uri="{BB962C8B-B14F-4D97-AF65-F5344CB8AC3E}">
        <p14:creationId xmlns:p14="http://schemas.microsoft.com/office/powerpoint/2010/main" val="1724091991"/>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75" r:id="rId3"/>
    <p:sldLayoutId id="2147483687" r:id="rId4"/>
    <p:sldLayoutId id="2147483649" r:id="rId5"/>
    <p:sldLayoutId id="2147483663" r:id="rId6"/>
    <p:sldLayoutId id="2147483686" r:id="rId7"/>
    <p:sldLayoutId id="2147483650" r:id="rId8"/>
    <p:sldLayoutId id="2147483652" r:id="rId9"/>
    <p:sldLayoutId id="2147483653" r:id="rId10"/>
    <p:sldLayoutId id="2147483654" r:id="rId11"/>
    <p:sldLayoutId id="2147483655" r:id="rId12"/>
    <p:sldLayoutId id="2147483665" r:id="rId13"/>
    <p:sldLayoutId id="2147483684" r:id="rId14"/>
    <p:sldLayoutId id="2147483685" r:id="rId15"/>
    <p:sldLayoutId id="2147483683" r:id="rId16"/>
    <p:sldLayoutId id="2147483666" r:id="rId17"/>
    <p:sldLayoutId id="2147483667" r:id="rId18"/>
    <p:sldLayoutId id="2147483656" r:id="rId19"/>
    <p:sldLayoutId id="2147483657" r:id="rId20"/>
    <p:sldLayoutId id="2147483658" r:id="rId21"/>
    <p:sldLayoutId id="2147483659" r:id="rId22"/>
    <p:sldLayoutId id="2147483661" r:id="rId23"/>
    <p:sldLayoutId id="2147483669" r:id="rId24"/>
    <p:sldLayoutId id="2147483674" r:id="rId25"/>
    <p:sldLayoutId id="2147483672" r:id="rId26"/>
    <p:sldLayoutId id="2147483670" r:id="rId27"/>
    <p:sldLayoutId id="2147483671" r:id="rId28"/>
    <p:sldLayoutId id="2147483689" r:id="rId29"/>
    <p:sldLayoutId id="2147483690" r:id="rId30"/>
  </p:sldLayoutIdLst>
  <p:hf hdr="0" dt="0"/>
  <p:txStyles>
    <p:titleStyle>
      <a:lvl1pPr marL="0" algn="l" defTabSz="914400" rtl="0" eaLnBrk="1" latinLnBrk="0" hangingPunct="1">
        <a:buNone/>
        <a:defRPr sz="2800" b="0" i="0" u="none" kern="1200" cap="none" baseline="0">
          <a:solidFill>
            <a:srgbClr val="4D4D4D"/>
          </a:solidFill>
          <a:uFill>
            <a:solidFill>
              <a:schemeClr val="tx1"/>
            </a:solidFill>
          </a:uFill>
          <a:latin typeface="+mj-lt"/>
          <a:ea typeface="+mj-ea"/>
          <a:cs typeface="+mj-cs"/>
        </a:defRPr>
      </a:lvl1pPr>
    </p:titleStyle>
    <p:body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www.google.com/url?sa=i&amp;rct=j&amp;q=&amp;esrc=s&amp;source=images&amp;cd=&amp;cad=rja&amp;uact=8&amp;ved=0ahUKEwiGi-rnsMLOAhXCbR4KHTRqAesQjRwIBw&amp;url=http://www.chicagotribune.com/business/ct-surgical-gloves-safety-ban-20160321-story.html&amp;bvm=bv.129422649,d.dmo&amp;psig=AFQjCNF8yQUkDZ0QXr6eiSEwM9cRypEiPg&amp;ust=147131447935149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www.google.com/url?sa=i&amp;rct=j&amp;q=&amp;esrc=s&amp;source=images&amp;cd=&amp;cad=rja&amp;uact=8&amp;ved=0ahUKEwiwt8j3i4jMAhWDVh4KHTYsBEEQjRwIBw&amp;url=http://clearskysnow.com/services/health-it/&amp;bvm=bv.119028448,d.amc&amp;psig=AFQjCNHMY0LY6uVpHh0B2CrKqaqHOAKqQQ&amp;ust=1460515919589929" TargetMode="External"/><Relationship Id="rId5" Type="http://schemas.openxmlformats.org/officeDocument/2006/relationships/image" Target="../media/image21.gif"/><Relationship Id="rId4" Type="http://schemas.openxmlformats.org/officeDocument/2006/relationships/hyperlink" Target="https://www.google.com/url?sa=i&amp;rct=j&amp;q=&amp;esrc=s&amp;source=images&amp;cd=&amp;cad=rja&amp;uact=8&amp;ved=0ahUKEwj_3pTussLOAhXD2R4KHecNA7IQjRwIBw&amp;url=https://infogr.am/the-facts-about-dna&amp;bvm=bv.129422649,d.dmo&amp;psig=AFQjCNGAa2Ngx6W71nujeeMmYvO_twVgMg&amp;ust=147131529225265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fda.gov/MedicalDevices/DeviceRegulationandGuidance/UniqueDeviceIdentification/GlobalUDIDatabaseGUDID/ucm444831.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ing.com/images/search?q=mosquito&amp;view=detailv2&amp;&amp;id=D554AB6E366A7B81A2FEE58A45BD93465C0A8617&amp;selectedIndex=15&amp;ccid=m4qguf0U&amp;simid=608021044978322658&amp;thid=OIP.M9b8aa0b9fd14ae99cc2335795a6f0134H0" TargetMode="Externa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hyperlink" Target="http://www.google.com/url?sa=i&amp;rct=j&amp;q=&amp;esrc=s&amp;source=images&amp;cd=&amp;cad=rja&amp;uact=8&amp;ved=&amp;url=http://www.privsecblog.com/2015/02/&amp;ei=HJg_VZqZNIuegwTujYHICQ&amp;psig=AFQjCNExZwRx_FVvdma4mNcFBqwL1GDKEA&amp;ust=1430317469355300"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ver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 y="0"/>
            <a:ext cx="9134974" cy="5143498"/>
          </a:xfrm>
          <a:prstGeom prst="rect">
            <a:avLst/>
          </a:prstGeom>
        </p:spPr>
      </p:pic>
      <p:sp>
        <p:nvSpPr>
          <p:cNvPr id="5" name="Cover Subtitle"/>
          <p:cNvSpPr>
            <a:spLocks noGrp="1"/>
          </p:cNvSpPr>
          <p:nvPr>
            <p:ph type="body" sz="quarter" idx="10"/>
          </p:nvPr>
        </p:nvSpPr>
        <p:spPr>
          <a:xfrm>
            <a:off x="2976813" y="3805216"/>
            <a:ext cx="5819774" cy="833459"/>
          </a:xfrm>
        </p:spPr>
        <p:txBody>
          <a:bodyPr/>
          <a:lstStyle/>
          <a:p>
            <a:pPr>
              <a:spcAft>
                <a:spcPts val="0"/>
              </a:spcAft>
            </a:pPr>
            <a:r>
              <a:rPr lang="en-US" dirty="0"/>
              <a:t>Corporate Counsel Women of Color</a:t>
            </a:r>
          </a:p>
          <a:p>
            <a:pPr>
              <a:spcAft>
                <a:spcPts val="0"/>
              </a:spcAft>
            </a:pPr>
            <a:r>
              <a:rPr lang="en-US" dirty="0"/>
              <a:t>12</a:t>
            </a:r>
            <a:r>
              <a:rPr lang="en-US" baseline="30000" dirty="0"/>
              <a:t>th</a:t>
            </a:r>
            <a:r>
              <a:rPr lang="en-US" dirty="0"/>
              <a:t> Annual Career Strategies Conference</a:t>
            </a:r>
          </a:p>
          <a:p>
            <a:endParaRPr lang="en-US" dirty="0"/>
          </a:p>
        </p:txBody>
      </p:sp>
      <p:sp>
        <p:nvSpPr>
          <p:cNvPr id="6" name="Cover Title"/>
          <p:cNvSpPr>
            <a:spLocks noGrp="1"/>
          </p:cNvSpPr>
          <p:nvPr>
            <p:ph type="title"/>
          </p:nvPr>
        </p:nvSpPr>
        <p:spPr>
          <a:xfrm>
            <a:off x="4808979" y="3392174"/>
            <a:ext cx="3987608" cy="446400"/>
          </a:xfrm>
        </p:spPr>
        <p:txBody>
          <a:bodyPr/>
          <a:lstStyle/>
          <a:p>
            <a:r>
              <a:rPr lang="en-US" dirty="0"/>
              <a:t>Life Sciences Life Cycle: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213" y="1843078"/>
            <a:ext cx="2619374" cy="853848"/>
          </a:xfrm>
          <a:prstGeom prst="rect">
            <a:avLst/>
          </a:prstGeom>
        </p:spPr>
      </p:pic>
      <p:pic>
        <p:nvPicPr>
          <p:cNvPr id="10" name="Picture Placeholder 6"/>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82525" t="71136" r="3600" b="15392"/>
          <a:stretch/>
        </p:blipFill>
        <p:spPr>
          <a:xfrm>
            <a:off x="8414342" y="2666662"/>
            <a:ext cx="550796" cy="312661"/>
          </a:xfrm>
        </p:spPr>
      </p:pic>
      <p:pic>
        <p:nvPicPr>
          <p:cNvPr id="12" name="Picture Placeholder 6"/>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289" t="76269" r="55802" b="15392"/>
          <a:stretch/>
        </p:blipFill>
        <p:spPr>
          <a:xfrm>
            <a:off x="5238750" y="2788262"/>
            <a:ext cx="1490386" cy="163319"/>
          </a:xfrm>
        </p:spPr>
      </p:pic>
      <p:sp>
        <p:nvSpPr>
          <p:cNvPr id="13" name="TextBox 12"/>
          <p:cNvSpPr txBox="1"/>
          <p:nvPr/>
        </p:nvSpPr>
        <p:spPr>
          <a:xfrm>
            <a:off x="6734175" y="2764459"/>
            <a:ext cx="1740413" cy="246221"/>
          </a:xfrm>
          <a:prstGeom prst="rect">
            <a:avLst/>
          </a:prstGeom>
          <a:noFill/>
        </p:spPr>
        <p:txBody>
          <a:bodyPr wrap="square" rtlCol="0">
            <a:spAutoFit/>
          </a:bodyPr>
          <a:lstStyle/>
          <a:p>
            <a:r>
              <a:rPr lang="en-US" sz="1000" b="1" spc="300" dirty="0" smtClean="0">
                <a:solidFill>
                  <a:schemeClr val="tx1">
                    <a:lumMod val="50000"/>
                  </a:schemeClr>
                </a:solidFill>
                <a:latin typeface="+mj-lt"/>
              </a:rPr>
              <a:t>Women of Color</a:t>
            </a:r>
            <a:endParaRPr lang="en-US" sz="1000" b="1" spc="300" dirty="0">
              <a:solidFill>
                <a:schemeClr val="tx1">
                  <a:lumMod val="50000"/>
                </a:schemeClr>
              </a:solidFill>
              <a:latin typeface="+mj-lt"/>
            </a:endParaRPr>
          </a:p>
        </p:txBody>
      </p:sp>
      <p:sp>
        <p:nvSpPr>
          <p:cNvPr id="14" name="TextBox 13"/>
          <p:cNvSpPr txBox="1"/>
          <p:nvPr/>
        </p:nvSpPr>
        <p:spPr>
          <a:xfrm>
            <a:off x="6492241" y="4572000"/>
            <a:ext cx="2223134" cy="338554"/>
          </a:xfrm>
          <a:prstGeom prst="rect">
            <a:avLst/>
          </a:prstGeom>
          <a:noFill/>
        </p:spPr>
        <p:txBody>
          <a:bodyPr wrap="square" rtlCol="0">
            <a:spAutoFit/>
          </a:bodyPr>
          <a:lstStyle/>
          <a:p>
            <a:r>
              <a:rPr lang="en-US" sz="1600" dirty="0" smtClean="0">
                <a:latin typeface="+mj-lt"/>
              </a:rPr>
              <a:t>September 21, 2016</a:t>
            </a:r>
            <a:endParaRPr lang="en-US" sz="1600" dirty="0">
              <a:latin typeface="+mj-lt"/>
            </a:endParaRPr>
          </a:p>
        </p:txBody>
      </p:sp>
    </p:spTree>
    <p:extLst>
      <p:ext uri="{BB962C8B-B14F-4D97-AF65-F5344CB8AC3E}">
        <p14:creationId xmlns:p14="http://schemas.microsoft.com/office/powerpoint/2010/main" val="411498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dirty="0" smtClean="0"/>
              <a:t>|  </a:t>
            </a:r>
            <a:fld id="{6967D197-2218-4700-B211-63EF06F51A7E}" type="slidenum">
              <a:rPr lang="en-GB" smtClean="0"/>
              <a:pPr/>
              <a:t>10</a:t>
            </a:fld>
            <a:endParaRPr lang="en-GB" dirty="0"/>
          </a:p>
        </p:txBody>
      </p:sp>
      <p:sp>
        <p:nvSpPr>
          <p:cNvPr id="9" name="Content Right"/>
          <p:cNvSpPr>
            <a:spLocks noGrp="1"/>
          </p:cNvSpPr>
          <p:nvPr>
            <p:ph sz="quarter" idx="14"/>
          </p:nvPr>
        </p:nvSpPr>
        <p:spPr/>
        <p:txBody>
          <a:bodyPr/>
          <a:lstStyle/>
          <a:p>
            <a:pPr marL="0" indent="0">
              <a:lnSpc>
                <a:spcPct val="90000"/>
              </a:lnSpc>
              <a:buNone/>
            </a:pPr>
            <a:r>
              <a:rPr lang="en-GB" dirty="0">
                <a:solidFill>
                  <a:schemeClr val="accent3">
                    <a:lumMod val="60000"/>
                    <a:lumOff val="40000"/>
                  </a:schemeClr>
                </a:solidFill>
              </a:rPr>
              <a:t>Prophylaxis</a:t>
            </a:r>
          </a:p>
          <a:p>
            <a:pPr marL="270000" lvl="1">
              <a:lnSpc>
                <a:spcPct val="90000"/>
              </a:lnSpc>
              <a:buClr>
                <a:schemeClr val="accent3">
                  <a:lumMod val="60000"/>
                  <a:lumOff val="40000"/>
                </a:schemeClr>
              </a:buClr>
              <a:buFont typeface="Arial" panose="020B0604020202020204" pitchFamily="34" charset="0"/>
              <a:buChar char="•"/>
            </a:pPr>
            <a:r>
              <a:rPr lang="en-GB" sz="2000" dirty="0"/>
              <a:t>Imaging technologies</a:t>
            </a:r>
          </a:p>
          <a:p>
            <a:pPr marL="270000" lvl="1">
              <a:lnSpc>
                <a:spcPct val="90000"/>
              </a:lnSpc>
              <a:buClr>
                <a:schemeClr val="accent3">
                  <a:lumMod val="60000"/>
                  <a:lumOff val="40000"/>
                </a:schemeClr>
              </a:buClr>
              <a:buFont typeface="Arial" panose="020B0604020202020204" pitchFamily="34" charset="0"/>
              <a:buChar char="•"/>
            </a:pPr>
            <a:r>
              <a:rPr lang="en-GB" sz="2000" dirty="0"/>
              <a:t>Treating causes before they become intractable or expensive-to-treat outcomes</a:t>
            </a:r>
          </a:p>
        </p:txBody>
      </p:sp>
      <p:sp>
        <p:nvSpPr>
          <p:cNvPr id="7" name="Content Left"/>
          <p:cNvSpPr>
            <a:spLocks noGrp="1"/>
          </p:cNvSpPr>
          <p:nvPr>
            <p:ph sz="quarter" idx="12"/>
          </p:nvPr>
        </p:nvSpPr>
        <p:spPr/>
        <p:txBody>
          <a:bodyPr>
            <a:normAutofit/>
          </a:bodyPr>
          <a:lstStyle/>
          <a:p>
            <a:pPr marL="0" indent="0">
              <a:lnSpc>
                <a:spcPct val="90000"/>
              </a:lnSpc>
              <a:buNone/>
            </a:pPr>
            <a:r>
              <a:rPr lang="en-GB" dirty="0">
                <a:solidFill>
                  <a:schemeClr val="accent3">
                    <a:lumMod val="60000"/>
                    <a:lumOff val="40000"/>
                  </a:schemeClr>
                </a:solidFill>
              </a:rPr>
              <a:t>Diagnosis</a:t>
            </a:r>
          </a:p>
          <a:p>
            <a:pPr marL="270000" lvl="1">
              <a:lnSpc>
                <a:spcPct val="90000"/>
              </a:lnSpc>
              <a:buClr>
                <a:srgbClr val="AC4BA4"/>
              </a:buClr>
              <a:buFont typeface="Arial" panose="020B0604020202020204" pitchFamily="34" charset="0"/>
              <a:buChar char="•"/>
            </a:pPr>
            <a:r>
              <a:rPr lang="en-GB" sz="2000" dirty="0"/>
              <a:t>Genetics (in populations and individuals) through “next generation sequencing” – what is your genotype?</a:t>
            </a:r>
          </a:p>
          <a:p>
            <a:pPr marL="270000" lvl="1">
              <a:lnSpc>
                <a:spcPct val="90000"/>
              </a:lnSpc>
              <a:buClr>
                <a:srgbClr val="AC4BA4"/>
              </a:buClr>
              <a:buFont typeface="Arial" panose="020B0604020202020204" pitchFamily="34" charset="0"/>
              <a:buChar char="•"/>
            </a:pPr>
            <a:r>
              <a:rPr lang="en-GB" sz="2000" dirty="0"/>
              <a:t>Proteomics – so you have nice genes; are they “expressed?”</a:t>
            </a:r>
          </a:p>
        </p:txBody>
      </p:sp>
      <p:sp>
        <p:nvSpPr>
          <p:cNvPr id="6" name="Slide Title"/>
          <p:cNvSpPr>
            <a:spLocks noGrp="1"/>
          </p:cNvSpPr>
          <p:nvPr>
            <p:ph type="title"/>
          </p:nvPr>
        </p:nvSpPr>
        <p:spPr/>
        <p:txBody>
          <a:bodyPr/>
          <a:lstStyle/>
          <a:p>
            <a:r>
              <a:rPr lang="en-GB" dirty="0"/>
              <a:t>US Medical Devices – New Technologies</a:t>
            </a:r>
          </a:p>
        </p:txBody>
      </p:sp>
    </p:spTree>
    <p:extLst>
      <p:ext uri="{BB962C8B-B14F-4D97-AF65-F5344CB8AC3E}">
        <p14:creationId xmlns:p14="http://schemas.microsoft.com/office/powerpoint/2010/main" val="614011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dirty="0" smtClean="0"/>
              <a:t>|  </a:t>
            </a:r>
            <a:fld id="{6967D197-2218-4700-B211-63EF06F51A7E}" type="slidenum">
              <a:rPr lang="en-GB" smtClean="0"/>
              <a:pPr/>
              <a:t>11</a:t>
            </a:fld>
            <a:endParaRPr lang="en-GB" dirty="0"/>
          </a:p>
        </p:txBody>
      </p:sp>
      <p:sp>
        <p:nvSpPr>
          <p:cNvPr id="7" name="Content Left"/>
          <p:cNvSpPr>
            <a:spLocks noGrp="1"/>
          </p:cNvSpPr>
          <p:nvPr>
            <p:ph sz="quarter" idx="12"/>
          </p:nvPr>
        </p:nvSpPr>
        <p:spPr>
          <a:xfrm>
            <a:off x="287999" y="1346400"/>
            <a:ext cx="5227430" cy="3491414"/>
          </a:xfrm>
        </p:spPr>
        <p:txBody>
          <a:bodyPr>
            <a:noAutofit/>
          </a:bodyPr>
          <a:lstStyle/>
          <a:p>
            <a:pPr marL="0" indent="0">
              <a:lnSpc>
                <a:spcPct val="90000"/>
              </a:lnSpc>
              <a:spcBef>
                <a:spcPts val="0"/>
              </a:spcBef>
              <a:buNone/>
            </a:pPr>
            <a:r>
              <a:rPr lang="en-US" dirty="0">
                <a:solidFill>
                  <a:schemeClr val="accent3">
                    <a:lumMod val="60000"/>
                    <a:lumOff val="40000"/>
                  </a:schemeClr>
                </a:solidFill>
              </a:rPr>
              <a:t>Treatment</a:t>
            </a:r>
          </a:p>
          <a:p>
            <a:pPr marL="270000" lvl="1">
              <a:lnSpc>
                <a:spcPct val="90000"/>
              </a:lnSpc>
              <a:spcBef>
                <a:spcPts val="0"/>
              </a:spcBef>
              <a:buClr>
                <a:schemeClr val="accent3">
                  <a:lumMod val="60000"/>
                  <a:lumOff val="40000"/>
                </a:schemeClr>
              </a:buClr>
              <a:buFont typeface="Arial" panose="020B0604020202020204" pitchFamily="34" charset="0"/>
              <a:buChar char="•"/>
            </a:pPr>
            <a:r>
              <a:rPr lang="en-US" sz="2000" dirty="0"/>
              <a:t>Personalized or </a:t>
            </a:r>
            <a:r>
              <a:rPr lang="en-US" sz="2000" dirty="0" err="1"/>
              <a:t>pharmacogenomic</a:t>
            </a:r>
            <a:r>
              <a:rPr lang="en-US" sz="2000" dirty="0"/>
              <a:t>-tailored treatments</a:t>
            </a:r>
          </a:p>
          <a:p>
            <a:pPr marL="270000" lvl="1">
              <a:lnSpc>
                <a:spcPct val="90000"/>
              </a:lnSpc>
              <a:spcBef>
                <a:spcPts val="0"/>
              </a:spcBef>
              <a:buClr>
                <a:schemeClr val="accent3">
                  <a:lumMod val="60000"/>
                  <a:lumOff val="40000"/>
                </a:schemeClr>
              </a:buClr>
              <a:buFont typeface="Arial" panose="020B0604020202020204" pitchFamily="34" charset="0"/>
              <a:buChar char="•"/>
            </a:pPr>
            <a:r>
              <a:rPr lang="en-US" sz="2000" dirty="0"/>
              <a:t>2016 State of the Union call for cancer vaccines and patient-specific treatments</a:t>
            </a:r>
          </a:p>
          <a:p>
            <a:pPr marL="270000" lvl="1">
              <a:lnSpc>
                <a:spcPct val="90000"/>
              </a:lnSpc>
              <a:spcBef>
                <a:spcPts val="0"/>
              </a:spcBef>
              <a:buClr>
                <a:schemeClr val="accent3">
                  <a:lumMod val="60000"/>
                  <a:lumOff val="40000"/>
                </a:schemeClr>
              </a:buClr>
              <a:buFont typeface="Arial" panose="020B0604020202020204" pitchFamily="34" charset="0"/>
              <a:buChar char="•"/>
            </a:pPr>
            <a:r>
              <a:rPr lang="en-US" sz="2000" dirty="0"/>
              <a:t>Tools for biotechnology, like 3D printers for dental, cellular, and reconstructive uses [Doctors 3D-print 'living' body parts, James Gallagher, BBC News </a:t>
            </a:r>
            <a:r>
              <a:rPr lang="en-US" sz="2000" dirty="0" smtClean="0"/>
              <a:t>website:  </a:t>
            </a:r>
            <a:r>
              <a:rPr lang="en-US" sz="2000" dirty="0" smtClean="0">
                <a:solidFill>
                  <a:schemeClr val="accent3">
                    <a:lumMod val="60000"/>
                    <a:lumOff val="40000"/>
                  </a:schemeClr>
                </a:solidFill>
              </a:rPr>
              <a:t>http://</a:t>
            </a:r>
            <a:r>
              <a:rPr lang="en-US" sz="2000" dirty="0" err="1" smtClean="0">
                <a:solidFill>
                  <a:schemeClr val="accent3">
                    <a:lumMod val="60000"/>
                    <a:lumOff val="40000"/>
                  </a:schemeClr>
                </a:solidFill>
              </a:rPr>
              <a:t>www.bbc.com</a:t>
            </a:r>
            <a:r>
              <a:rPr lang="en-US" sz="2000" dirty="0" smtClean="0">
                <a:solidFill>
                  <a:schemeClr val="accent3">
                    <a:lumMod val="60000"/>
                    <a:lumOff val="40000"/>
                  </a:schemeClr>
                </a:solidFill>
              </a:rPr>
              <a:t>/news/health-35581454</a:t>
            </a:r>
            <a:endParaRPr lang="en-US" sz="2000" dirty="0">
              <a:solidFill>
                <a:schemeClr val="accent3">
                  <a:lumMod val="60000"/>
                  <a:lumOff val="40000"/>
                </a:schemeClr>
              </a:solidFill>
            </a:endParaRPr>
          </a:p>
        </p:txBody>
      </p:sp>
      <p:sp>
        <p:nvSpPr>
          <p:cNvPr id="6" name="Slide Title"/>
          <p:cNvSpPr>
            <a:spLocks noGrp="1"/>
          </p:cNvSpPr>
          <p:nvPr>
            <p:ph type="title"/>
          </p:nvPr>
        </p:nvSpPr>
        <p:spPr/>
        <p:txBody>
          <a:bodyPr/>
          <a:lstStyle/>
          <a:p>
            <a:r>
              <a:rPr lang="en-GB" dirty="0"/>
              <a:t>US Medical Devices – New Technologies</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5675443" y="2082714"/>
            <a:ext cx="3059892" cy="1720030"/>
          </a:xfrm>
          <a:prstGeom prst="rect">
            <a:avLst/>
          </a:prstGeom>
        </p:spPr>
      </p:pic>
    </p:spTree>
    <p:extLst>
      <p:ext uri="{BB962C8B-B14F-4D97-AF65-F5344CB8AC3E}">
        <p14:creationId xmlns:p14="http://schemas.microsoft.com/office/powerpoint/2010/main" val="1612243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12</a:t>
            </a:fld>
            <a:endParaRPr lang="en-GB"/>
          </a:p>
        </p:txBody>
      </p:sp>
      <p:sp>
        <p:nvSpPr>
          <p:cNvPr id="4" name="Content Placeholder 3"/>
          <p:cNvSpPr>
            <a:spLocks noGrp="1"/>
          </p:cNvSpPr>
          <p:nvPr>
            <p:ph sz="quarter" idx="12"/>
          </p:nvPr>
        </p:nvSpPr>
        <p:spPr>
          <a:xfrm>
            <a:off x="304800" y="989013"/>
            <a:ext cx="4591050" cy="3052875"/>
          </a:xfrm>
        </p:spPr>
        <p:txBody>
          <a:bodyPr>
            <a:normAutofit/>
          </a:bodyPr>
          <a:lstStyle/>
          <a:p>
            <a:pPr>
              <a:buClr>
                <a:schemeClr val="accent3">
                  <a:lumMod val="60000"/>
                  <a:lumOff val="40000"/>
                </a:schemeClr>
              </a:buClr>
            </a:pPr>
            <a:r>
              <a:rPr lang="en-US" sz="1800" dirty="0" smtClean="0"/>
              <a:t>Changes to 510(k) - cleared devices</a:t>
            </a:r>
          </a:p>
          <a:p>
            <a:pPr>
              <a:buClr>
                <a:schemeClr val="accent3">
                  <a:lumMod val="60000"/>
                  <a:lumOff val="40000"/>
                </a:schemeClr>
              </a:buClr>
            </a:pPr>
            <a:r>
              <a:rPr lang="en-US" sz="1800" dirty="0" smtClean="0"/>
              <a:t>Human factors</a:t>
            </a:r>
          </a:p>
          <a:p>
            <a:pPr>
              <a:buClr>
                <a:schemeClr val="accent3">
                  <a:lumMod val="60000"/>
                  <a:lumOff val="40000"/>
                </a:schemeClr>
              </a:buClr>
            </a:pPr>
            <a:r>
              <a:rPr lang="en-US" sz="1800" dirty="0" smtClean="0"/>
              <a:t>Unique device </a:t>
            </a:r>
            <a:r>
              <a:rPr lang="en-US" sz="1800" dirty="0"/>
              <a:t>i</a:t>
            </a:r>
            <a:r>
              <a:rPr lang="en-US" sz="1800" dirty="0" smtClean="0"/>
              <a:t>dentification</a:t>
            </a:r>
          </a:p>
          <a:p>
            <a:pPr>
              <a:buClr>
                <a:schemeClr val="accent3">
                  <a:lumMod val="60000"/>
                  <a:lumOff val="40000"/>
                </a:schemeClr>
              </a:buClr>
            </a:pPr>
            <a:r>
              <a:rPr lang="en-US" sz="1800" dirty="0"/>
              <a:t>Device classifications/reclassifications</a:t>
            </a:r>
          </a:p>
          <a:p>
            <a:pPr lvl="1">
              <a:buClr>
                <a:schemeClr val="accent3">
                  <a:lumMod val="60000"/>
                  <a:lumOff val="40000"/>
                </a:schemeClr>
              </a:buClr>
            </a:pPr>
            <a:r>
              <a:rPr lang="en-US" dirty="0" err="1" smtClean="0"/>
              <a:t>Preamendments</a:t>
            </a:r>
            <a:r>
              <a:rPr lang="en-US" dirty="0" smtClean="0"/>
              <a:t> devices</a:t>
            </a:r>
          </a:p>
          <a:p>
            <a:pPr lvl="1">
              <a:buClr>
                <a:schemeClr val="accent3">
                  <a:lumMod val="60000"/>
                  <a:lumOff val="40000"/>
                </a:schemeClr>
              </a:buClr>
            </a:pPr>
            <a:r>
              <a:rPr lang="en-US" dirty="0" smtClean="0"/>
              <a:t>Device bans</a:t>
            </a:r>
          </a:p>
          <a:p>
            <a:pPr lvl="1">
              <a:buClr>
                <a:schemeClr val="accent3">
                  <a:lumMod val="60000"/>
                  <a:lumOff val="40000"/>
                </a:schemeClr>
              </a:buClr>
            </a:pPr>
            <a:r>
              <a:rPr lang="en-US" dirty="0" smtClean="0"/>
              <a:t>Reclassifications to address safety issues</a:t>
            </a:r>
          </a:p>
          <a:p>
            <a:pPr>
              <a:buClr>
                <a:schemeClr val="accent3">
                  <a:lumMod val="60000"/>
                  <a:lumOff val="40000"/>
                </a:schemeClr>
              </a:buClr>
            </a:pPr>
            <a:r>
              <a:rPr lang="en-US" sz="1800" i="1" dirty="0" smtClean="0">
                <a:solidFill>
                  <a:schemeClr val="tx1"/>
                </a:solidFill>
              </a:rPr>
              <a:t>De novo </a:t>
            </a:r>
            <a:r>
              <a:rPr lang="en-US" sz="1800" dirty="0" smtClean="0">
                <a:solidFill>
                  <a:schemeClr val="tx1"/>
                </a:solidFill>
              </a:rPr>
              <a:t>petitions</a:t>
            </a:r>
          </a:p>
        </p:txBody>
      </p:sp>
      <p:sp>
        <p:nvSpPr>
          <p:cNvPr id="5" name="Title 4"/>
          <p:cNvSpPr>
            <a:spLocks noGrp="1"/>
          </p:cNvSpPr>
          <p:nvPr>
            <p:ph type="title"/>
          </p:nvPr>
        </p:nvSpPr>
        <p:spPr/>
        <p:txBody>
          <a:bodyPr/>
          <a:lstStyle/>
          <a:p>
            <a:r>
              <a:rPr lang="en-US" dirty="0" smtClean="0"/>
              <a:t>CDRH Activity in FY 2016	</a:t>
            </a:r>
            <a:endParaRPr lang="en-US" dirty="0"/>
          </a:p>
        </p:txBody>
      </p:sp>
      <p:sp>
        <p:nvSpPr>
          <p:cNvPr id="6" name="AutoShape 4" descr="Image result for powdered gloves ba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owdered gloves ba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descr="http://www.medintim-shop.de/out/pictures/master/product/2/aet_elektr_bre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351" y="2660700"/>
            <a:ext cx="3648167" cy="167005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8" descr="http://www.trbimg.com/img-56f03418/turbine/chi-img-sc-health-latex-alle-3-1-2778ipl9-wre0023366029-20160321/650/650x36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983" y="989013"/>
            <a:ext cx="3459405" cy="194791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09028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13</a:t>
            </a:fld>
            <a:endParaRPr lang="en-GB"/>
          </a:p>
        </p:txBody>
      </p:sp>
      <p:sp>
        <p:nvSpPr>
          <p:cNvPr id="4" name="Content Placeholder 3"/>
          <p:cNvSpPr>
            <a:spLocks noGrp="1"/>
          </p:cNvSpPr>
          <p:nvPr>
            <p:ph sz="quarter" idx="12"/>
          </p:nvPr>
        </p:nvSpPr>
        <p:spPr>
          <a:xfrm>
            <a:off x="288000" y="957150"/>
            <a:ext cx="4236375" cy="3937814"/>
          </a:xfrm>
        </p:spPr>
        <p:txBody>
          <a:bodyPr>
            <a:normAutofit/>
          </a:bodyPr>
          <a:lstStyle/>
          <a:p>
            <a:pPr>
              <a:buClr>
                <a:srgbClr val="AC4BA4"/>
              </a:buClr>
            </a:pPr>
            <a:r>
              <a:rPr lang="en-US" sz="1800" i="1" dirty="0"/>
              <a:t>In vitro </a:t>
            </a:r>
            <a:r>
              <a:rPr lang="en-US" sz="1800" dirty="0"/>
              <a:t>diagnostics</a:t>
            </a:r>
          </a:p>
          <a:p>
            <a:pPr lvl="1">
              <a:buClr>
                <a:srgbClr val="AC4BA4"/>
              </a:buClr>
            </a:pPr>
            <a:r>
              <a:rPr lang="en-US" dirty="0"/>
              <a:t>Next generation </a:t>
            </a:r>
            <a:r>
              <a:rPr lang="en-US" dirty="0" smtClean="0"/>
              <a:t>sequencing </a:t>
            </a:r>
          </a:p>
          <a:p>
            <a:pPr lvl="1">
              <a:buClr>
                <a:srgbClr val="AC4BA4"/>
              </a:buClr>
            </a:pPr>
            <a:r>
              <a:rPr lang="en-US" dirty="0" smtClean="0"/>
              <a:t>Precision medicine</a:t>
            </a:r>
            <a:endParaRPr lang="en-US" dirty="0"/>
          </a:p>
          <a:p>
            <a:pPr lvl="1">
              <a:buClr>
                <a:srgbClr val="AC4BA4"/>
              </a:buClr>
            </a:pPr>
            <a:r>
              <a:rPr lang="en-US" dirty="0"/>
              <a:t>Direct-to-consumer marketing</a:t>
            </a:r>
          </a:p>
          <a:p>
            <a:pPr lvl="1">
              <a:buClr>
                <a:srgbClr val="AC4BA4"/>
              </a:buClr>
            </a:pPr>
            <a:r>
              <a:rPr lang="en-US" dirty="0"/>
              <a:t>Laboratory developed tests</a:t>
            </a:r>
          </a:p>
          <a:p>
            <a:pPr>
              <a:buClr>
                <a:srgbClr val="AC4BA4"/>
              </a:buClr>
            </a:pPr>
            <a:r>
              <a:rPr lang="en-US" sz="1800" dirty="0" smtClean="0"/>
              <a:t>The </a:t>
            </a:r>
            <a:r>
              <a:rPr lang="en-US" sz="1800" dirty="0"/>
              <a:t>digitization of device </a:t>
            </a:r>
            <a:r>
              <a:rPr lang="en-US" sz="1800" dirty="0" smtClean="0"/>
              <a:t>technology</a:t>
            </a:r>
          </a:p>
          <a:p>
            <a:pPr lvl="2">
              <a:buClr>
                <a:srgbClr val="AC4BA4"/>
              </a:buClr>
            </a:pPr>
            <a:r>
              <a:rPr lang="en-US" dirty="0"/>
              <a:t>Cybersecurity</a:t>
            </a:r>
          </a:p>
          <a:p>
            <a:pPr lvl="2">
              <a:buClr>
                <a:srgbClr val="AC4BA4"/>
              </a:buClr>
            </a:pPr>
            <a:r>
              <a:rPr lang="en-US" dirty="0"/>
              <a:t>Digital health</a:t>
            </a:r>
          </a:p>
          <a:p>
            <a:pPr>
              <a:buClr>
                <a:srgbClr val="AC4BA4"/>
              </a:buClr>
            </a:pPr>
            <a:r>
              <a:rPr lang="en-US" sz="1800" dirty="0" smtClean="0"/>
              <a:t>Postmarket compliance</a:t>
            </a:r>
          </a:p>
          <a:p>
            <a:pPr lvl="1"/>
            <a:endParaRPr lang="en-US" dirty="0"/>
          </a:p>
          <a:p>
            <a:endParaRPr lang="en-US" dirty="0"/>
          </a:p>
        </p:txBody>
      </p:sp>
      <p:sp>
        <p:nvSpPr>
          <p:cNvPr id="5" name="Title 4"/>
          <p:cNvSpPr>
            <a:spLocks noGrp="1"/>
          </p:cNvSpPr>
          <p:nvPr>
            <p:ph type="title"/>
          </p:nvPr>
        </p:nvSpPr>
        <p:spPr/>
        <p:txBody>
          <a:bodyPr/>
          <a:lstStyle/>
          <a:p>
            <a:r>
              <a:rPr lang="en-US" dirty="0"/>
              <a:t>CDRH Activity in FY 2016</a:t>
            </a:r>
          </a:p>
        </p:txBody>
      </p:sp>
      <p:grpSp>
        <p:nvGrpSpPr>
          <p:cNvPr id="6" name="Group 5"/>
          <p:cNvGrpSpPr/>
          <p:nvPr/>
        </p:nvGrpSpPr>
        <p:grpSpPr>
          <a:xfrm>
            <a:off x="4819650" y="1100138"/>
            <a:ext cx="3810000" cy="3709987"/>
            <a:chOff x="4762500" y="823913"/>
            <a:chExt cx="3810000" cy="3709987"/>
          </a:xfrm>
        </p:grpSpPr>
        <p:pic>
          <p:nvPicPr>
            <p:cNvPr id="1026" name="Picture 2" descr="Image result for laboratory te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320" y="823913"/>
              <a:ext cx="3596180" cy="197643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https://encrypted-tbn2.gstatic.com/images?q=tbn:ANd9GcSRE0zefNVLoixITcckBjNNGI39V480odjPdW1dgbN3JmTUjNlFjw"/>
            <p:cNvPicPr>
              <a:picLocks noChangeAspect="1" noChangeArrowheads="1"/>
            </p:cNvPicPr>
            <p:nvPr/>
          </p:nvPicPr>
          <p:blipFill>
            <a:blip r:embed="rId4" cstate="print"/>
            <a:srcRect/>
            <a:stretch>
              <a:fillRect/>
            </a:stretch>
          </p:blipFill>
          <p:spPr bwMode="auto">
            <a:xfrm>
              <a:off x="4762500" y="2590801"/>
              <a:ext cx="3276599" cy="1943099"/>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544537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14</a:t>
            </a:fld>
            <a:endParaRPr lang="en-GB"/>
          </a:p>
        </p:txBody>
      </p:sp>
      <p:sp>
        <p:nvSpPr>
          <p:cNvPr id="4" name="Content Placeholder 3"/>
          <p:cNvSpPr>
            <a:spLocks noGrp="1"/>
          </p:cNvSpPr>
          <p:nvPr>
            <p:ph sz="quarter" idx="12"/>
          </p:nvPr>
        </p:nvSpPr>
        <p:spPr>
          <a:xfrm>
            <a:off x="288000" y="1014300"/>
            <a:ext cx="8568000" cy="3937814"/>
          </a:xfrm>
        </p:spPr>
        <p:txBody>
          <a:bodyPr/>
          <a:lstStyle/>
          <a:p>
            <a:pPr>
              <a:buClr>
                <a:srgbClr val="AC4BA4"/>
              </a:buClr>
            </a:pPr>
            <a:r>
              <a:rPr lang="en-US" sz="1800" dirty="0" smtClean="0">
                <a:solidFill>
                  <a:schemeClr val="accent3">
                    <a:lumMod val="60000"/>
                    <a:lumOff val="40000"/>
                  </a:schemeClr>
                </a:solidFill>
              </a:rPr>
              <a:t>Establish a National Evaluation System </a:t>
            </a:r>
            <a:r>
              <a:rPr lang="en-US" sz="1800" dirty="0" smtClean="0"/>
              <a:t>for Medical Devices</a:t>
            </a:r>
          </a:p>
          <a:p>
            <a:pPr lvl="1">
              <a:buClr>
                <a:srgbClr val="AC4BA4"/>
              </a:buClr>
            </a:pPr>
            <a:r>
              <a:rPr lang="en-US" dirty="0" smtClean="0"/>
              <a:t>Increase </a:t>
            </a:r>
            <a:r>
              <a:rPr lang="en-US" i="1" dirty="0" smtClean="0"/>
              <a:t>access to </a:t>
            </a:r>
            <a:r>
              <a:rPr lang="en-US" dirty="0" smtClean="0"/>
              <a:t>real-world evidence to support regulatory decision making</a:t>
            </a:r>
          </a:p>
          <a:p>
            <a:pPr lvl="1">
              <a:buClr>
                <a:srgbClr val="AC4BA4"/>
              </a:buClr>
            </a:pPr>
            <a:r>
              <a:rPr lang="en-US" dirty="0" smtClean="0"/>
              <a:t>Increase </a:t>
            </a:r>
            <a:r>
              <a:rPr lang="en-US" i="1" dirty="0" smtClean="0"/>
              <a:t>the use of </a:t>
            </a:r>
            <a:r>
              <a:rPr lang="en-US" dirty="0" smtClean="0"/>
              <a:t>real-world evidence to support regulatory decision making</a:t>
            </a:r>
          </a:p>
          <a:p>
            <a:pPr>
              <a:buClr>
                <a:srgbClr val="AC4BA4"/>
              </a:buClr>
            </a:pPr>
            <a:r>
              <a:rPr lang="en-US" sz="1800" dirty="0" smtClean="0">
                <a:solidFill>
                  <a:schemeClr val="accent3">
                    <a:lumMod val="60000"/>
                    <a:lumOff val="40000"/>
                  </a:schemeClr>
                </a:solidFill>
              </a:rPr>
              <a:t>Partner with Patients</a:t>
            </a:r>
          </a:p>
          <a:p>
            <a:pPr lvl="1">
              <a:buClr>
                <a:srgbClr val="AC4BA4"/>
              </a:buClr>
            </a:pPr>
            <a:r>
              <a:rPr lang="en-US" dirty="0" smtClean="0"/>
              <a:t>Promote a culture of meaningful patient engagement by facilitating CDRH interaction with patients</a:t>
            </a:r>
          </a:p>
          <a:p>
            <a:pPr lvl="1">
              <a:buClr>
                <a:srgbClr val="AC4BA4"/>
              </a:buClr>
            </a:pPr>
            <a:r>
              <a:rPr lang="en-US" dirty="0" smtClean="0"/>
              <a:t>Increase use and transparency of patient input as evidence in our decision making</a:t>
            </a:r>
          </a:p>
          <a:p>
            <a:pPr>
              <a:buClr>
                <a:srgbClr val="AC4BA4"/>
              </a:buClr>
            </a:pPr>
            <a:r>
              <a:rPr lang="en-US" sz="1800" dirty="0" smtClean="0"/>
              <a:t>Promote a </a:t>
            </a:r>
            <a:r>
              <a:rPr lang="en-US" sz="1800" dirty="0" smtClean="0">
                <a:solidFill>
                  <a:schemeClr val="accent3">
                    <a:lumMod val="60000"/>
                    <a:lumOff val="40000"/>
                  </a:schemeClr>
                </a:solidFill>
              </a:rPr>
              <a:t>Culture of Quality and Organizational Excellence</a:t>
            </a:r>
          </a:p>
          <a:p>
            <a:pPr lvl="1">
              <a:buClr>
                <a:srgbClr val="AC4BA4"/>
              </a:buClr>
            </a:pPr>
            <a:r>
              <a:rPr lang="en-US" dirty="0" smtClean="0"/>
              <a:t>Strengthen FDA’s culture of quality within CDRH</a:t>
            </a:r>
          </a:p>
          <a:p>
            <a:pPr lvl="1">
              <a:buClr>
                <a:srgbClr val="AC4BA4"/>
              </a:buClr>
            </a:pPr>
            <a:r>
              <a:rPr lang="en-US" dirty="0" smtClean="0"/>
              <a:t>Strengthen product and manufacturing quality within the medical device ecosystem</a:t>
            </a:r>
            <a:endParaRPr lang="en-US" dirty="0"/>
          </a:p>
        </p:txBody>
      </p:sp>
      <p:sp>
        <p:nvSpPr>
          <p:cNvPr id="5" name="Title 4"/>
          <p:cNvSpPr>
            <a:spLocks noGrp="1"/>
          </p:cNvSpPr>
          <p:nvPr>
            <p:ph type="title"/>
          </p:nvPr>
        </p:nvSpPr>
        <p:spPr/>
        <p:txBody>
          <a:bodyPr/>
          <a:lstStyle/>
          <a:p>
            <a:r>
              <a:rPr lang="en-US" dirty="0" smtClean="0"/>
              <a:t>CDRH Strategic priorities 2016-2017</a:t>
            </a:r>
            <a:endParaRPr lang="en-US" dirty="0"/>
          </a:p>
        </p:txBody>
      </p:sp>
    </p:spTree>
    <p:extLst>
      <p:ext uri="{BB962C8B-B14F-4D97-AF65-F5344CB8AC3E}">
        <p14:creationId xmlns:p14="http://schemas.microsoft.com/office/powerpoint/2010/main" val="3923352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mp014885\AppData\Local\Microsoft\Windows\Temporary Internet Files\Content.IE5\ENH5F2FY\found_art_robot_sculptures_by_andrea_petrachi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931" y="2740383"/>
            <a:ext cx="2316194" cy="198356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15</a:t>
            </a:fld>
            <a:endParaRPr lang="en-GB"/>
          </a:p>
        </p:txBody>
      </p:sp>
      <p:sp>
        <p:nvSpPr>
          <p:cNvPr id="4" name="Content Placeholder 3"/>
          <p:cNvSpPr>
            <a:spLocks noGrp="1"/>
          </p:cNvSpPr>
          <p:nvPr>
            <p:ph sz="quarter" idx="12"/>
          </p:nvPr>
        </p:nvSpPr>
        <p:spPr>
          <a:xfrm>
            <a:off x="297525" y="1100386"/>
            <a:ext cx="3788700" cy="2561924"/>
          </a:xfrm>
        </p:spPr>
        <p:txBody>
          <a:bodyPr/>
          <a:lstStyle/>
          <a:p>
            <a:pPr>
              <a:buClr>
                <a:srgbClr val="AC4BA4"/>
              </a:buClr>
            </a:pPr>
            <a:r>
              <a:rPr lang="en-US" sz="1800" dirty="0" smtClean="0"/>
              <a:t>Digital health</a:t>
            </a:r>
          </a:p>
          <a:p>
            <a:pPr>
              <a:buClr>
                <a:srgbClr val="AC4BA4"/>
              </a:buClr>
            </a:pPr>
            <a:r>
              <a:rPr lang="en-US" sz="1800" dirty="0" smtClean="0"/>
              <a:t>Clinical decision support</a:t>
            </a:r>
          </a:p>
          <a:p>
            <a:pPr>
              <a:buClr>
                <a:srgbClr val="AC4BA4"/>
              </a:buClr>
            </a:pPr>
            <a:r>
              <a:rPr lang="en-US" sz="1800" dirty="0" smtClean="0"/>
              <a:t>Next generations sequencing</a:t>
            </a:r>
          </a:p>
          <a:p>
            <a:pPr>
              <a:buClr>
                <a:srgbClr val="AC4BA4"/>
              </a:buClr>
            </a:pPr>
            <a:r>
              <a:rPr lang="en-US" sz="1800" dirty="0" smtClean="0"/>
              <a:t>Personalized medicine</a:t>
            </a:r>
          </a:p>
          <a:p>
            <a:pPr>
              <a:buClr>
                <a:srgbClr val="AC4BA4"/>
              </a:buClr>
            </a:pPr>
            <a:r>
              <a:rPr lang="en-US" sz="1800" dirty="0" smtClean="0"/>
              <a:t>3D printing</a:t>
            </a:r>
          </a:p>
          <a:p>
            <a:pPr>
              <a:buClr>
                <a:srgbClr val="AC4BA4"/>
              </a:buClr>
            </a:pPr>
            <a:r>
              <a:rPr lang="en-US" sz="1800" dirty="0" smtClean="0"/>
              <a:t>Robotics</a:t>
            </a:r>
          </a:p>
          <a:p>
            <a:endParaRPr lang="en-US" dirty="0" smtClean="0"/>
          </a:p>
          <a:p>
            <a:endParaRPr lang="en-US" dirty="0"/>
          </a:p>
        </p:txBody>
      </p:sp>
      <p:sp>
        <p:nvSpPr>
          <p:cNvPr id="5" name="Title 4"/>
          <p:cNvSpPr>
            <a:spLocks noGrp="1"/>
          </p:cNvSpPr>
          <p:nvPr>
            <p:ph type="title"/>
          </p:nvPr>
        </p:nvSpPr>
        <p:spPr/>
        <p:txBody>
          <a:bodyPr/>
          <a:lstStyle/>
          <a:p>
            <a:r>
              <a:rPr lang="en-US" dirty="0" smtClean="0"/>
              <a:t>Trends – Novel and evolving </a:t>
            </a:r>
            <a:r>
              <a:rPr lang="en-US" dirty="0"/>
              <a:t>t</a:t>
            </a:r>
            <a:r>
              <a:rPr lang="en-US" dirty="0" smtClean="0"/>
              <a:t>echnologies	</a:t>
            </a:r>
            <a:endParaRPr lang="en-US" dirty="0"/>
          </a:p>
        </p:txBody>
      </p:sp>
      <p:pic>
        <p:nvPicPr>
          <p:cNvPr id="3074" name="Picture 2" descr="https://s3-eu-west-1.amazonaws.com/infogram-particles-700/1797967_1418930131227.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8919" y="1096037"/>
            <a:ext cx="2556431" cy="191638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8" descr="http://clearskysnow.com/wp-content/uploads/2012/09/laptop_stethoscop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0775" y="2558915"/>
            <a:ext cx="2602600" cy="1806019"/>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49639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16</a:t>
            </a:fld>
            <a:endParaRPr lang="en-GB"/>
          </a:p>
        </p:txBody>
      </p:sp>
      <p:sp>
        <p:nvSpPr>
          <p:cNvPr id="4" name="Content Placeholder 3"/>
          <p:cNvSpPr>
            <a:spLocks noGrp="1"/>
          </p:cNvSpPr>
          <p:nvPr>
            <p:ph sz="quarter" idx="12"/>
          </p:nvPr>
        </p:nvSpPr>
        <p:spPr>
          <a:xfrm>
            <a:off x="276225" y="1070239"/>
            <a:ext cx="5103150" cy="2282561"/>
          </a:xfrm>
        </p:spPr>
        <p:txBody>
          <a:bodyPr/>
          <a:lstStyle/>
          <a:p>
            <a:pPr>
              <a:buClr>
                <a:srgbClr val="AC4BA4"/>
              </a:buClr>
            </a:pPr>
            <a:r>
              <a:rPr lang="en-US" sz="1800" dirty="0"/>
              <a:t>Direct-to-consumer </a:t>
            </a:r>
            <a:r>
              <a:rPr lang="en-US" sz="1800" dirty="0" smtClean="0"/>
              <a:t>health, increased consumer demand for health formation</a:t>
            </a:r>
            <a:endParaRPr lang="en-US" sz="1800" dirty="0"/>
          </a:p>
          <a:p>
            <a:pPr>
              <a:buClr>
                <a:srgbClr val="AC4BA4"/>
              </a:buClr>
            </a:pPr>
            <a:r>
              <a:rPr lang="en-US" sz="1800" dirty="0"/>
              <a:t>Increased entry of non-traditional device </a:t>
            </a:r>
            <a:r>
              <a:rPr lang="en-US" sz="1800" dirty="0" smtClean="0"/>
              <a:t>companies</a:t>
            </a:r>
          </a:p>
          <a:p>
            <a:pPr>
              <a:buClr>
                <a:srgbClr val="AC4BA4"/>
              </a:buClr>
            </a:pPr>
            <a:r>
              <a:rPr lang="en-US" sz="1800" dirty="0" smtClean="0"/>
              <a:t>Continued push to deregulate of low risk technologies</a:t>
            </a:r>
            <a:endParaRPr lang="en-US" sz="1800" dirty="0"/>
          </a:p>
          <a:p>
            <a:endParaRPr lang="en-US" dirty="0"/>
          </a:p>
        </p:txBody>
      </p:sp>
      <p:sp>
        <p:nvSpPr>
          <p:cNvPr id="5" name="Title 4"/>
          <p:cNvSpPr>
            <a:spLocks noGrp="1"/>
          </p:cNvSpPr>
          <p:nvPr>
            <p:ph type="title"/>
          </p:nvPr>
        </p:nvSpPr>
        <p:spPr/>
        <p:txBody>
          <a:bodyPr/>
          <a:lstStyle/>
          <a:p>
            <a:r>
              <a:rPr lang="en-US" dirty="0" smtClean="0"/>
              <a:t>Trends – Market </a:t>
            </a:r>
            <a:endParaRPr lang="en-US" dirty="0"/>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84262" y="999833"/>
            <a:ext cx="1367803" cy="197327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C:\Users\mp014885\AppData\Local\Microsoft\Windows\Temporary Internet Files\Content.IE5\6ZNJUUFO\1.21776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3619" y="2973103"/>
            <a:ext cx="2511488" cy="183928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56276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dirty="0" smtClean="0"/>
              <a:t>|  </a:t>
            </a:r>
            <a:fld id="{6967D197-2218-4700-B211-63EF06F51A7E}" type="slidenum">
              <a:rPr lang="en-GB" smtClean="0"/>
              <a:pPr/>
              <a:t>17</a:t>
            </a:fld>
            <a:endParaRPr lang="en-GB" dirty="0"/>
          </a:p>
        </p:txBody>
      </p:sp>
      <p:sp>
        <p:nvSpPr>
          <p:cNvPr id="3" name="Content"/>
          <p:cNvSpPr>
            <a:spLocks noGrp="1"/>
          </p:cNvSpPr>
          <p:nvPr>
            <p:ph sz="quarter" idx="12"/>
          </p:nvPr>
        </p:nvSpPr>
        <p:spPr>
          <a:xfrm>
            <a:off x="250445" y="1209674"/>
            <a:ext cx="5912775" cy="2319450"/>
          </a:xfrm>
        </p:spPr>
        <p:txBody>
          <a:bodyPr>
            <a:noAutofit/>
          </a:bodyPr>
          <a:lstStyle/>
          <a:p>
            <a:pPr>
              <a:lnSpc>
                <a:spcPct val="90000"/>
              </a:lnSpc>
              <a:buClr>
                <a:srgbClr val="AC4BA4"/>
              </a:buClr>
            </a:pPr>
            <a:r>
              <a:rPr lang="en-GB" sz="1800" dirty="0"/>
              <a:t>Increased emphasis on </a:t>
            </a:r>
            <a:r>
              <a:rPr lang="en-GB" sz="1800" dirty="0">
                <a:solidFill>
                  <a:schemeClr val="accent3">
                    <a:lumMod val="60000"/>
                    <a:lumOff val="40000"/>
                  </a:schemeClr>
                </a:solidFill>
              </a:rPr>
              <a:t>individual patient </a:t>
            </a:r>
            <a:r>
              <a:rPr lang="en-GB" sz="1800" dirty="0" smtClean="0">
                <a:solidFill>
                  <a:schemeClr val="accent3">
                    <a:lumMod val="60000"/>
                    <a:lumOff val="40000"/>
                  </a:schemeClr>
                </a:solidFill>
              </a:rPr>
              <a:t>safety</a:t>
            </a:r>
            <a:endParaRPr lang="en-GB" sz="1800" dirty="0">
              <a:solidFill>
                <a:schemeClr val="accent3">
                  <a:lumMod val="60000"/>
                  <a:lumOff val="40000"/>
                </a:schemeClr>
              </a:solidFill>
            </a:endParaRPr>
          </a:p>
          <a:p>
            <a:pPr>
              <a:lnSpc>
                <a:spcPct val="90000"/>
              </a:lnSpc>
              <a:buClr>
                <a:srgbClr val="AC4BA4"/>
              </a:buClr>
            </a:pPr>
            <a:r>
              <a:rPr lang="en-GB" sz="1800" dirty="0" smtClean="0">
                <a:solidFill>
                  <a:schemeClr val="accent3">
                    <a:lumMod val="60000"/>
                    <a:lumOff val="40000"/>
                  </a:schemeClr>
                </a:solidFill>
              </a:rPr>
              <a:t>Coordination</a:t>
            </a:r>
            <a:r>
              <a:rPr lang="en-GB" sz="1800" dirty="0" smtClean="0"/>
              <a:t> </a:t>
            </a:r>
            <a:r>
              <a:rPr lang="en-GB" sz="1800" dirty="0"/>
              <a:t>across technologies and </a:t>
            </a:r>
            <a:r>
              <a:rPr lang="en-GB" sz="1800" dirty="0" smtClean="0"/>
              <a:t>platforms</a:t>
            </a:r>
            <a:endParaRPr lang="en-GB" sz="1800" dirty="0"/>
          </a:p>
          <a:p>
            <a:pPr>
              <a:lnSpc>
                <a:spcPct val="90000"/>
              </a:lnSpc>
              <a:buClr>
                <a:srgbClr val="AC4BA4"/>
              </a:buClr>
            </a:pPr>
            <a:r>
              <a:rPr lang="en-GB" sz="1800" dirty="0" smtClean="0">
                <a:solidFill>
                  <a:schemeClr val="accent3">
                    <a:lumMod val="60000"/>
                    <a:lumOff val="40000"/>
                  </a:schemeClr>
                </a:solidFill>
              </a:rPr>
              <a:t>Software</a:t>
            </a:r>
            <a:r>
              <a:rPr lang="en-GB" sz="1800" dirty="0" smtClean="0"/>
              <a:t> as a medical device</a:t>
            </a:r>
          </a:p>
          <a:p>
            <a:pPr>
              <a:lnSpc>
                <a:spcPct val="90000"/>
              </a:lnSpc>
              <a:buClr>
                <a:srgbClr val="AC4BA4"/>
              </a:buClr>
            </a:pPr>
            <a:r>
              <a:rPr lang="en-GB" sz="1800" dirty="0" smtClean="0"/>
              <a:t>Long-awaited </a:t>
            </a:r>
            <a:r>
              <a:rPr lang="en-GB" sz="1800" dirty="0" smtClean="0">
                <a:solidFill>
                  <a:schemeClr val="accent3">
                    <a:lumMod val="60000"/>
                    <a:lumOff val="40000"/>
                  </a:schemeClr>
                </a:solidFill>
              </a:rPr>
              <a:t>clinical decision support guidance</a:t>
            </a:r>
          </a:p>
          <a:p>
            <a:pPr>
              <a:lnSpc>
                <a:spcPct val="90000"/>
              </a:lnSpc>
              <a:buClr>
                <a:srgbClr val="AC4BA4"/>
              </a:buClr>
            </a:pPr>
            <a:r>
              <a:rPr lang="en-GB" sz="1800" dirty="0" smtClean="0"/>
              <a:t>Anticipated </a:t>
            </a:r>
            <a:r>
              <a:rPr lang="en-GB" sz="1800" dirty="0" smtClean="0">
                <a:solidFill>
                  <a:schemeClr val="accent3">
                    <a:lumMod val="60000"/>
                    <a:lumOff val="40000"/>
                  </a:schemeClr>
                </a:solidFill>
              </a:rPr>
              <a:t>final guidance for device accessories</a:t>
            </a:r>
            <a:endParaRPr lang="en-GB" sz="1800" dirty="0">
              <a:solidFill>
                <a:schemeClr val="accent3">
                  <a:lumMod val="60000"/>
                  <a:lumOff val="40000"/>
                </a:schemeClr>
              </a:solidFill>
            </a:endParaRPr>
          </a:p>
          <a:p>
            <a:pPr marL="0" indent="0">
              <a:lnSpc>
                <a:spcPct val="90000"/>
              </a:lnSpc>
              <a:buNone/>
            </a:pPr>
            <a:endParaRPr lang="en-GB" dirty="0" smtClean="0"/>
          </a:p>
        </p:txBody>
      </p:sp>
      <p:sp>
        <p:nvSpPr>
          <p:cNvPr id="2" name="Slide Title"/>
          <p:cNvSpPr>
            <a:spLocks noGrp="1"/>
          </p:cNvSpPr>
          <p:nvPr>
            <p:ph type="title"/>
          </p:nvPr>
        </p:nvSpPr>
        <p:spPr/>
        <p:txBody>
          <a:bodyPr/>
          <a:lstStyle/>
          <a:p>
            <a:r>
              <a:rPr lang="en-GB" dirty="0" smtClean="0"/>
              <a:t>Medical </a:t>
            </a:r>
            <a:r>
              <a:rPr lang="en-GB" dirty="0"/>
              <a:t>d</a:t>
            </a:r>
            <a:r>
              <a:rPr lang="en-GB" dirty="0" smtClean="0"/>
              <a:t>evices </a:t>
            </a:r>
            <a:r>
              <a:rPr lang="en-GB" dirty="0"/>
              <a:t>– What’s </a:t>
            </a:r>
            <a:r>
              <a:rPr lang="en-GB" dirty="0" smtClean="0"/>
              <a:t>next?</a:t>
            </a:r>
            <a:endParaRPr lang="en-GB" dirty="0"/>
          </a:p>
        </p:txBody>
      </p:sp>
      <p:pic>
        <p:nvPicPr>
          <p:cNvPr id="8" name="Picture 2" descr="placeholde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3220" y="1209674"/>
            <a:ext cx="2124487" cy="263436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13067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dirty="0" smtClean="0"/>
              <a:t>|  </a:t>
            </a:r>
            <a:fld id="{6967D197-2218-4700-B211-63EF06F51A7E}" type="slidenum">
              <a:rPr lang="en-GB" smtClean="0"/>
              <a:pPr/>
              <a:t>18</a:t>
            </a:fld>
            <a:endParaRPr lang="en-GB" dirty="0"/>
          </a:p>
        </p:txBody>
      </p:sp>
      <p:sp>
        <p:nvSpPr>
          <p:cNvPr id="3" name="Content"/>
          <p:cNvSpPr>
            <a:spLocks noGrp="1"/>
          </p:cNvSpPr>
          <p:nvPr>
            <p:ph sz="quarter" idx="12"/>
          </p:nvPr>
        </p:nvSpPr>
        <p:spPr>
          <a:xfrm>
            <a:off x="283712" y="1177564"/>
            <a:ext cx="5284125" cy="1862250"/>
          </a:xfrm>
        </p:spPr>
        <p:txBody>
          <a:bodyPr>
            <a:noAutofit/>
          </a:bodyPr>
          <a:lstStyle/>
          <a:p>
            <a:pPr>
              <a:lnSpc>
                <a:spcPct val="90000"/>
              </a:lnSpc>
              <a:buClr>
                <a:srgbClr val="AC4BA4"/>
              </a:buClr>
            </a:pPr>
            <a:r>
              <a:rPr lang="en-GB" sz="1800" dirty="0" smtClean="0"/>
              <a:t>Policy for regulatory oversight of laboratory developed tests</a:t>
            </a:r>
          </a:p>
          <a:p>
            <a:pPr>
              <a:lnSpc>
                <a:spcPct val="90000"/>
              </a:lnSpc>
              <a:buClr>
                <a:srgbClr val="AC4BA4"/>
              </a:buClr>
            </a:pPr>
            <a:r>
              <a:rPr lang="en-GB" sz="1800" dirty="0" smtClean="0"/>
              <a:t>March forward with UDI implementation</a:t>
            </a:r>
          </a:p>
          <a:p>
            <a:pPr>
              <a:lnSpc>
                <a:spcPct val="90000"/>
              </a:lnSpc>
              <a:buClr>
                <a:srgbClr val="AC4BA4"/>
              </a:buClr>
            </a:pPr>
            <a:r>
              <a:rPr lang="en-GB" sz="1800" dirty="0"/>
              <a:t>Ongoing </a:t>
            </a:r>
            <a:r>
              <a:rPr lang="en-GB" sz="1800" dirty="0" err="1"/>
              <a:t>MDUFA</a:t>
            </a:r>
            <a:r>
              <a:rPr lang="en-GB" sz="1800" dirty="0"/>
              <a:t> negotiations</a:t>
            </a:r>
          </a:p>
          <a:p>
            <a:pPr>
              <a:lnSpc>
                <a:spcPct val="90000"/>
              </a:lnSpc>
              <a:buClr>
                <a:srgbClr val="AC4BA4"/>
              </a:buClr>
            </a:pPr>
            <a:r>
              <a:rPr lang="en-GB" sz="1800" dirty="0" smtClean="0"/>
              <a:t>Other legislation?</a:t>
            </a:r>
          </a:p>
          <a:p>
            <a:pPr>
              <a:lnSpc>
                <a:spcPct val="90000"/>
              </a:lnSpc>
            </a:pPr>
            <a:endParaRPr lang="en-GB" dirty="0" smtClean="0"/>
          </a:p>
        </p:txBody>
      </p:sp>
      <p:sp>
        <p:nvSpPr>
          <p:cNvPr id="2" name="Slide Title"/>
          <p:cNvSpPr>
            <a:spLocks noGrp="1"/>
          </p:cNvSpPr>
          <p:nvPr>
            <p:ph type="title"/>
          </p:nvPr>
        </p:nvSpPr>
        <p:spPr/>
        <p:txBody>
          <a:bodyPr/>
          <a:lstStyle/>
          <a:p>
            <a:r>
              <a:rPr lang="en-GB" dirty="0" smtClean="0"/>
              <a:t>Medical </a:t>
            </a:r>
            <a:r>
              <a:rPr lang="en-GB" dirty="0"/>
              <a:t>d</a:t>
            </a:r>
            <a:r>
              <a:rPr lang="en-GB" dirty="0" smtClean="0"/>
              <a:t>evices </a:t>
            </a:r>
            <a:r>
              <a:rPr lang="en-GB" dirty="0"/>
              <a:t>– What’s </a:t>
            </a:r>
            <a:r>
              <a:rPr lang="en-GB" dirty="0" smtClean="0"/>
              <a:t>next?</a:t>
            </a:r>
            <a:endParaRPr lang="en-GB" dirty="0"/>
          </a:p>
        </p:txBody>
      </p:sp>
      <p:pic>
        <p:nvPicPr>
          <p:cNvPr id="9" name="Picture 5" descr="C:\Users\mp014885\AppData\Local\Microsoft\Windows\Temporary Internet Files\Content.IE5\FM7WS28X\legislation-7352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306" y="2957083"/>
            <a:ext cx="1740814" cy="1740814"/>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0" name="Picture 2" descr="Access GUDI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213" y="1287707"/>
            <a:ext cx="1905000" cy="1143001"/>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descr="Image result for fe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9438" y="2108689"/>
            <a:ext cx="2316799" cy="153938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73241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445" b="12222"/>
          <a:stretch/>
        </p:blipFill>
        <p:spPr>
          <a:xfrm>
            <a:off x="122664" y="139700"/>
            <a:ext cx="8894336" cy="4876800"/>
          </a:xfrm>
          <a:prstGeom prst="rect">
            <a:avLst/>
          </a:prstGeom>
        </p:spPr>
      </p:pic>
      <p:sp>
        <p:nvSpPr>
          <p:cNvPr id="8" name="2D Shape"/>
          <p:cNvSpPr/>
          <p:nvPr/>
        </p:nvSpPr>
        <p:spPr>
          <a:xfrm>
            <a:off x="275536" y="1792330"/>
            <a:ext cx="4525064" cy="3088277"/>
          </a:xfrm>
          <a:custGeom>
            <a:avLst/>
            <a:gdLst>
              <a:gd name="connsiteX0" fmla="*/ 0 w 3390690"/>
              <a:gd name="connsiteY0" fmla="*/ 0 h 3088277"/>
              <a:gd name="connsiteX1" fmla="*/ 3390690 w 3390690"/>
              <a:gd name="connsiteY1" fmla="*/ 0 h 3088277"/>
              <a:gd name="connsiteX2" fmla="*/ 3390690 w 3390690"/>
              <a:gd name="connsiteY2" fmla="*/ 3088277 h 3088277"/>
              <a:gd name="connsiteX3" fmla="*/ 0 w 3390690"/>
              <a:gd name="connsiteY3" fmla="*/ 3088277 h 3088277"/>
              <a:gd name="connsiteX4" fmla="*/ 0 w 3390690"/>
              <a:gd name="connsiteY4" fmla="*/ 0 h 3088277"/>
              <a:gd name="connsiteX0" fmla="*/ 0 w 3390690"/>
              <a:gd name="connsiteY0" fmla="*/ 0 h 3088277"/>
              <a:gd name="connsiteX1" fmla="*/ 2001838 w 3390690"/>
              <a:gd name="connsiteY1" fmla="*/ 1069675 h 3088277"/>
              <a:gd name="connsiteX2" fmla="*/ 3390690 w 3390690"/>
              <a:gd name="connsiteY2" fmla="*/ 3088277 h 3088277"/>
              <a:gd name="connsiteX3" fmla="*/ 0 w 3390690"/>
              <a:gd name="connsiteY3" fmla="*/ 3088277 h 3088277"/>
              <a:gd name="connsiteX4" fmla="*/ 0 w 3390690"/>
              <a:gd name="connsiteY4" fmla="*/ 0 h 3088277"/>
              <a:gd name="connsiteX0" fmla="*/ 0 w 3390690"/>
              <a:gd name="connsiteY0" fmla="*/ 0 h 3088277"/>
              <a:gd name="connsiteX1" fmla="*/ 2571181 w 3390690"/>
              <a:gd name="connsiteY1" fmla="*/ 0 h 3088277"/>
              <a:gd name="connsiteX2" fmla="*/ 3390690 w 3390690"/>
              <a:gd name="connsiteY2" fmla="*/ 3088277 h 3088277"/>
              <a:gd name="connsiteX3" fmla="*/ 0 w 3390690"/>
              <a:gd name="connsiteY3" fmla="*/ 3088277 h 3088277"/>
              <a:gd name="connsiteX4" fmla="*/ 0 w 3390690"/>
              <a:gd name="connsiteY4" fmla="*/ 0 h 3088277"/>
              <a:gd name="connsiteX0" fmla="*/ 500332 w 3390690"/>
              <a:gd name="connsiteY0" fmla="*/ 1268083 h 3088277"/>
              <a:gd name="connsiteX1" fmla="*/ 2571181 w 3390690"/>
              <a:gd name="connsiteY1" fmla="*/ 0 h 3088277"/>
              <a:gd name="connsiteX2" fmla="*/ 3390690 w 3390690"/>
              <a:gd name="connsiteY2" fmla="*/ 3088277 h 3088277"/>
              <a:gd name="connsiteX3" fmla="*/ 0 w 3390690"/>
              <a:gd name="connsiteY3" fmla="*/ 3088277 h 3088277"/>
              <a:gd name="connsiteX4" fmla="*/ 500332 w 3390690"/>
              <a:gd name="connsiteY4" fmla="*/ 1268083 h 3088277"/>
              <a:gd name="connsiteX0" fmla="*/ 0 w 3399317"/>
              <a:gd name="connsiteY0" fmla="*/ 698740 h 3088277"/>
              <a:gd name="connsiteX1" fmla="*/ 2579808 w 3399317"/>
              <a:gd name="connsiteY1" fmla="*/ 0 h 3088277"/>
              <a:gd name="connsiteX2" fmla="*/ 3399317 w 3399317"/>
              <a:gd name="connsiteY2" fmla="*/ 3088277 h 3088277"/>
              <a:gd name="connsiteX3" fmla="*/ 8627 w 3399317"/>
              <a:gd name="connsiteY3" fmla="*/ 3088277 h 3088277"/>
              <a:gd name="connsiteX4" fmla="*/ 0 w 3399317"/>
              <a:gd name="connsiteY4" fmla="*/ 698740 h 3088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317" h="3088277">
                <a:moveTo>
                  <a:pt x="0" y="698740"/>
                </a:moveTo>
                <a:lnTo>
                  <a:pt x="2579808" y="0"/>
                </a:lnTo>
                <a:lnTo>
                  <a:pt x="3399317" y="3088277"/>
                </a:lnTo>
                <a:lnTo>
                  <a:pt x="8627" y="3088277"/>
                </a:lnTo>
                <a:cubicBezTo>
                  <a:pt x="5751" y="2291765"/>
                  <a:pt x="2876" y="1495252"/>
                  <a:pt x="0" y="698740"/>
                </a:cubicBezTo>
                <a:close/>
              </a:path>
            </a:pathLst>
          </a:custGeom>
          <a:solidFill>
            <a:srgbClr val="585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Section Divider Title"/>
          <p:cNvSpPr>
            <a:spLocks noGrp="1"/>
          </p:cNvSpPr>
          <p:nvPr>
            <p:ph type="title"/>
          </p:nvPr>
        </p:nvSpPr>
        <p:spPr>
          <a:xfrm>
            <a:off x="536516" y="2654300"/>
            <a:ext cx="2811288" cy="1306333"/>
          </a:xfrm>
        </p:spPr>
        <p:txBody>
          <a:bodyPr/>
          <a:lstStyle/>
          <a:p>
            <a:r>
              <a:rPr lang="en-GB" dirty="0"/>
              <a:t>Outside Pressure Encouraging Agency Action</a:t>
            </a:r>
            <a:endParaRPr 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8995" b="8766"/>
          <a:stretch/>
        </p:blipFill>
        <p:spPr>
          <a:xfrm>
            <a:off x="120556" y="134620"/>
            <a:ext cx="8896444" cy="4876800"/>
          </a:xfrm>
          <a:prstGeom prst="rect">
            <a:avLst/>
          </a:prstGeom>
        </p:spPr>
      </p:pic>
      <p:sp>
        <p:nvSpPr>
          <p:cNvPr id="6" name="2D Shape"/>
          <p:cNvSpPr/>
          <p:nvPr/>
        </p:nvSpPr>
        <p:spPr>
          <a:xfrm flipH="1">
            <a:off x="252413" y="168275"/>
            <a:ext cx="4002086" cy="2988246"/>
          </a:xfrm>
          <a:custGeom>
            <a:avLst/>
            <a:gdLst>
              <a:gd name="connsiteX0" fmla="*/ 0 w 3209026"/>
              <a:gd name="connsiteY0" fmla="*/ 0 h 2724001"/>
              <a:gd name="connsiteX1" fmla="*/ 3209026 w 3209026"/>
              <a:gd name="connsiteY1" fmla="*/ 0 h 2724001"/>
              <a:gd name="connsiteX2" fmla="*/ 3209026 w 3209026"/>
              <a:gd name="connsiteY2" fmla="*/ 2724001 h 2724001"/>
              <a:gd name="connsiteX3" fmla="*/ 0 w 3209026"/>
              <a:gd name="connsiteY3" fmla="*/ 2724001 h 2724001"/>
              <a:gd name="connsiteX4" fmla="*/ 0 w 3209026"/>
              <a:gd name="connsiteY4" fmla="*/ 0 h 2724001"/>
              <a:gd name="connsiteX0" fmla="*/ 1000664 w 3209026"/>
              <a:gd name="connsiteY0" fmla="*/ 828136 h 2724001"/>
              <a:gd name="connsiteX1" fmla="*/ 3209026 w 3209026"/>
              <a:gd name="connsiteY1" fmla="*/ 0 h 2724001"/>
              <a:gd name="connsiteX2" fmla="*/ 3209026 w 3209026"/>
              <a:gd name="connsiteY2" fmla="*/ 2724001 h 2724001"/>
              <a:gd name="connsiteX3" fmla="*/ 0 w 3209026"/>
              <a:gd name="connsiteY3" fmla="*/ 2724001 h 2724001"/>
              <a:gd name="connsiteX4" fmla="*/ 1000664 w 3209026"/>
              <a:gd name="connsiteY4" fmla="*/ 828136 h 2724001"/>
              <a:gd name="connsiteX0" fmla="*/ 8627 w 3209026"/>
              <a:gd name="connsiteY0" fmla="*/ 414068 h 2724001"/>
              <a:gd name="connsiteX1" fmla="*/ 3209026 w 3209026"/>
              <a:gd name="connsiteY1" fmla="*/ 0 h 2724001"/>
              <a:gd name="connsiteX2" fmla="*/ 3209026 w 3209026"/>
              <a:gd name="connsiteY2" fmla="*/ 2724001 h 2724001"/>
              <a:gd name="connsiteX3" fmla="*/ 0 w 3209026"/>
              <a:gd name="connsiteY3" fmla="*/ 2724001 h 2724001"/>
              <a:gd name="connsiteX4" fmla="*/ 8627 w 3209026"/>
              <a:gd name="connsiteY4" fmla="*/ 414068 h 2724001"/>
              <a:gd name="connsiteX0" fmla="*/ 10 w 3200409"/>
              <a:gd name="connsiteY0" fmla="*/ 414068 h 2724001"/>
              <a:gd name="connsiteX1" fmla="*/ 3200409 w 3200409"/>
              <a:gd name="connsiteY1" fmla="*/ 0 h 2724001"/>
              <a:gd name="connsiteX2" fmla="*/ 3200409 w 3200409"/>
              <a:gd name="connsiteY2" fmla="*/ 2724001 h 2724001"/>
              <a:gd name="connsiteX3" fmla="*/ 672869 w 3200409"/>
              <a:gd name="connsiteY3" fmla="*/ 2646363 h 2724001"/>
              <a:gd name="connsiteX4" fmla="*/ 10 w 3200409"/>
              <a:gd name="connsiteY4" fmla="*/ 414068 h 2724001"/>
              <a:gd name="connsiteX0" fmla="*/ 0 w 3200399"/>
              <a:gd name="connsiteY0" fmla="*/ 414068 h 2724001"/>
              <a:gd name="connsiteX1" fmla="*/ 3200399 w 3200399"/>
              <a:gd name="connsiteY1" fmla="*/ 0 h 2724001"/>
              <a:gd name="connsiteX2" fmla="*/ 3200399 w 3200399"/>
              <a:gd name="connsiteY2" fmla="*/ 2724001 h 2724001"/>
              <a:gd name="connsiteX3" fmla="*/ 672859 w 3200399"/>
              <a:gd name="connsiteY3" fmla="*/ 2646363 h 2724001"/>
              <a:gd name="connsiteX4" fmla="*/ 0 w 3200399"/>
              <a:gd name="connsiteY4" fmla="*/ 414068 h 2724001"/>
              <a:gd name="connsiteX0" fmla="*/ 0 w 3200399"/>
              <a:gd name="connsiteY0" fmla="*/ 414068 h 2724001"/>
              <a:gd name="connsiteX1" fmla="*/ 3200399 w 3200399"/>
              <a:gd name="connsiteY1" fmla="*/ 0 h 2724001"/>
              <a:gd name="connsiteX2" fmla="*/ 3200399 w 3200399"/>
              <a:gd name="connsiteY2" fmla="*/ 2724001 h 2724001"/>
              <a:gd name="connsiteX3" fmla="*/ 293297 w 3200399"/>
              <a:gd name="connsiteY3" fmla="*/ 2672242 h 2724001"/>
              <a:gd name="connsiteX4" fmla="*/ 0 w 3200399"/>
              <a:gd name="connsiteY4" fmla="*/ 414068 h 2724001"/>
              <a:gd name="connsiteX0" fmla="*/ 0 w 3200399"/>
              <a:gd name="connsiteY0" fmla="*/ 414068 h 2732627"/>
              <a:gd name="connsiteX1" fmla="*/ 3200399 w 3200399"/>
              <a:gd name="connsiteY1" fmla="*/ 0 h 2732627"/>
              <a:gd name="connsiteX2" fmla="*/ 3200399 w 3200399"/>
              <a:gd name="connsiteY2" fmla="*/ 2724001 h 2732627"/>
              <a:gd name="connsiteX3" fmla="*/ 319176 w 3200399"/>
              <a:gd name="connsiteY3" fmla="*/ 2732627 h 2732627"/>
              <a:gd name="connsiteX4" fmla="*/ 0 w 3200399"/>
              <a:gd name="connsiteY4" fmla="*/ 414068 h 2732627"/>
              <a:gd name="connsiteX0" fmla="*/ 0 w 3200399"/>
              <a:gd name="connsiteY0" fmla="*/ 414068 h 2732627"/>
              <a:gd name="connsiteX1" fmla="*/ 3200399 w 3200399"/>
              <a:gd name="connsiteY1" fmla="*/ 0 h 2732627"/>
              <a:gd name="connsiteX2" fmla="*/ 3200399 w 3200399"/>
              <a:gd name="connsiteY2" fmla="*/ 2724001 h 2732627"/>
              <a:gd name="connsiteX3" fmla="*/ 301924 w 3200399"/>
              <a:gd name="connsiteY3" fmla="*/ 2732627 h 2732627"/>
              <a:gd name="connsiteX4" fmla="*/ 0 w 3200399"/>
              <a:gd name="connsiteY4" fmla="*/ 414068 h 2732627"/>
              <a:gd name="connsiteX0" fmla="*/ 370937 w 2898475"/>
              <a:gd name="connsiteY0" fmla="*/ 0 h 2732627"/>
              <a:gd name="connsiteX1" fmla="*/ 2898475 w 2898475"/>
              <a:gd name="connsiteY1" fmla="*/ 0 h 2732627"/>
              <a:gd name="connsiteX2" fmla="*/ 2898475 w 2898475"/>
              <a:gd name="connsiteY2" fmla="*/ 2724001 h 2732627"/>
              <a:gd name="connsiteX3" fmla="*/ 0 w 2898475"/>
              <a:gd name="connsiteY3" fmla="*/ 2732627 h 2732627"/>
              <a:gd name="connsiteX4" fmla="*/ 370937 w 2898475"/>
              <a:gd name="connsiteY4" fmla="*/ 0 h 2732627"/>
              <a:gd name="connsiteX0" fmla="*/ 448575 w 2976113"/>
              <a:gd name="connsiteY0" fmla="*/ 0 h 2724001"/>
              <a:gd name="connsiteX1" fmla="*/ 2976113 w 2976113"/>
              <a:gd name="connsiteY1" fmla="*/ 0 h 2724001"/>
              <a:gd name="connsiteX2" fmla="*/ 2976113 w 2976113"/>
              <a:gd name="connsiteY2" fmla="*/ 2724001 h 2724001"/>
              <a:gd name="connsiteX3" fmla="*/ 0 w 2976113"/>
              <a:gd name="connsiteY3" fmla="*/ 1680204 h 2724001"/>
              <a:gd name="connsiteX4" fmla="*/ 448575 w 2976113"/>
              <a:gd name="connsiteY4" fmla="*/ 0 h 2724001"/>
              <a:gd name="connsiteX0" fmla="*/ 448575 w 2976113"/>
              <a:gd name="connsiteY0" fmla="*/ 0 h 1680204"/>
              <a:gd name="connsiteX1" fmla="*/ 2976113 w 2976113"/>
              <a:gd name="connsiteY1" fmla="*/ 0 h 1680204"/>
              <a:gd name="connsiteX2" fmla="*/ 2932980 w 2976113"/>
              <a:gd name="connsiteY2" fmla="*/ 1533555 h 1680204"/>
              <a:gd name="connsiteX3" fmla="*/ 0 w 2976113"/>
              <a:gd name="connsiteY3" fmla="*/ 1680204 h 1680204"/>
              <a:gd name="connsiteX4" fmla="*/ 448575 w 2976113"/>
              <a:gd name="connsiteY4" fmla="*/ 0 h 1680204"/>
              <a:gd name="connsiteX0" fmla="*/ 448575 w 2976113"/>
              <a:gd name="connsiteY0" fmla="*/ 0 h 2473835"/>
              <a:gd name="connsiteX1" fmla="*/ 2976113 w 2976113"/>
              <a:gd name="connsiteY1" fmla="*/ 0 h 2473835"/>
              <a:gd name="connsiteX2" fmla="*/ 2967485 w 2976113"/>
              <a:gd name="connsiteY2" fmla="*/ 2473835 h 2473835"/>
              <a:gd name="connsiteX3" fmla="*/ 0 w 2976113"/>
              <a:gd name="connsiteY3" fmla="*/ 1680204 h 2473835"/>
              <a:gd name="connsiteX4" fmla="*/ 448575 w 2976113"/>
              <a:gd name="connsiteY4" fmla="*/ 0 h 2473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13" h="2473835">
                <a:moveTo>
                  <a:pt x="448575" y="0"/>
                </a:moveTo>
                <a:lnTo>
                  <a:pt x="2976113" y="0"/>
                </a:lnTo>
                <a:lnTo>
                  <a:pt x="2967485" y="2473835"/>
                </a:lnTo>
                <a:lnTo>
                  <a:pt x="0" y="1680204"/>
                </a:lnTo>
                <a:lnTo>
                  <a:pt x="448575" y="0"/>
                </a:lnTo>
                <a:close/>
              </a:path>
            </a:pathLst>
          </a:custGeom>
          <a:solidFill>
            <a:srgbClr val="207F96">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7" name="Title 5"/>
          <p:cNvSpPr txBox="1">
            <a:spLocks/>
          </p:cNvSpPr>
          <p:nvPr/>
        </p:nvSpPr>
        <p:spPr>
          <a:xfrm>
            <a:off x="508000" y="88900"/>
            <a:ext cx="4978400" cy="1504021"/>
          </a:xfrm>
          <a:prstGeom prst="rect">
            <a:avLst/>
          </a:prstGeom>
          <a:ln w="12700" cap="rnd" cmpd="sng" algn="ctr">
            <a:noFill/>
            <a:prstDash val="solid"/>
          </a:ln>
        </p:spPr>
        <p:txBody>
          <a:bodyPr vert="horz" wrap="square" lIns="0" tIns="36000" rIns="0" bIns="36000" rtlCol="0" anchor="b" anchorCtr="0">
            <a:noAutofit/>
          </a:bodyPr>
          <a:lstStyle>
            <a:lvl1pPr marL="0" algn="l" defTabSz="914400" rtl="0" eaLnBrk="1" latinLnBrk="0" hangingPunct="1">
              <a:buNone/>
              <a:defRPr sz="2800" b="0" i="0" u="none" kern="1200" cap="none" baseline="0">
                <a:solidFill>
                  <a:schemeClr val="bg1"/>
                </a:solidFill>
                <a:uFill>
                  <a:solidFill>
                    <a:schemeClr val="tx1"/>
                  </a:solidFill>
                </a:uFill>
                <a:latin typeface="+mj-lt"/>
                <a:ea typeface="+mj-ea"/>
                <a:cs typeface="+mj-cs"/>
              </a:defRPr>
            </a:lvl1pPr>
          </a:lstStyle>
          <a:p>
            <a:r>
              <a:rPr lang="en-GB" dirty="0" smtClean="0"/>
              <a:t>Enforcement Priorities</a:t>
            </a:r>
          </a:p>
          <a:p>
            <a:r>
              <a:rPr lang="en-GB" dirty="0"/>
              <a:t>a</a:t>
            </a:r>
            <a:r>
              <a:rPr lang="en-GB" dirty="0" smtClean="0"/>
              <a:t>nd Trends</a:t>
            </a:r>
            <a:endParaRPr lang="en-US" dirty="0"/>
          </a:p>
        </p:txBody>
      </p:sp>
    </p:spTree>
    <p:extLst>
      <p:ext uri="{BB962C8B-B14F-4D97-AF65-F5344CB8AC3E}">
        <p14:creationId xmlns:p14="http://schemas.microsoft.com/office/powerpoint/2010/main" val="39610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9" y="4834959"/>
            <a:ext cx="286296" cy="215444"/>
          </a:xfrm>
        </p:spPr>
        <p:txBody>
          <a:bodyPr/>
          <a:lstStyle/>
          <a:p>
            <a:r>
              <a:rPr lang="en-US" dirty="0" smtClean="0"/>
              <a:t>|  </a:t>
            </a:r>
            <a:fld id="{6967D197-2218-4700-B211-63EF06F51A7E}" type="slidenum">
              <a:rPr lang="en-US" smtClean="0"/>
              <a:pPr/>
              <a:t>2</a:t>
            </a:fld>
            <a:endParaRPr lang="en-US" dirty="0"/>
          </a:p>
        </p:txBody>
      </p:sp>
      <p:sp>
        <p:nvSpPr>
          <p:cNvPr id="17" name="Slide Title"/>
          <p:cNvSpPr>
            <a:spLocks noGrp="1"/>
          </p:cNvSpPr>
          <p:nvPr>
            <p:ph type="title"/>
          </p:nvPr>
        </p:nvSpPr>
        <p:spPr>
          <a:xfrm>
            <a:off x="288000" y="288000"/>
            <a:ext cx="8568000" cy="446400"/>
          </a:xfrm>
        </p:spPr>
        <p:txBody>
          <a:bodyPr/>
          <a:lstStyle/>
          <a:p>
            <a:r>
              <a:rPr lang="en-GB" dirty="0" err="1" smtClean="0"/>
              <a:t>Panelists</a:t>
            </a:r>
            <a:endParaRPr lang="en-GB" dirty="0"/>
          </a:p>
        </p:txBody>
      </p:sp>
      <p:cxnSp>
        <p:nvCxnSpPr>
          <p:cNvPr id="20" name="Straight Connector 19"/>
          <p:cNvCxnSpPr/>
          <p:nvPr/>
        </p:nvCxnSpPr>
        <p:spPr>
          <a:xfrm>
            <a:off x="4430959" y="960647"/>
            <a:ext cx="5786" cy="3839159"/>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061582" y="1022912"/>
            <a:ext cx="3230238" cy="3711444"/>
            <a:chOff x="5061582" y="1022912"/>
            <a:chExt cx="3230238" cy="3711444"/>
          </a:xfrm>
        </p:grpSpPr>
        <p:sp>
          <p:nvSpPr>
            <p:cNvPr id="21" name="TextBox 20"/>
            <p:cNvSpPr txBox="1"/>
            <p:nvPr/>
          </p:nvSpPr>
          <p:spPr>
            <a:xfrm>
              <a:off x="5061582" y="4118803"/>
              <a:ext cx="3230238" cy="615553"/>
            </a:xfrm>
            <a:prstGeom prst="rect">
              <a:avLst/>
            </a:prstGeom>
            <a:noFill/>
          </p:spPr>
          <p:txBody>
            <a:bodyPr wrap="square" rtlCol="0">
              <a:spAutoFit/>
            </a:bodyPr>
            <a:lstStyle/>
            <a:p>
              <a:pPr algn="ctr"/>
              <a:r>
                <a:rPr lang="en-US" b="1" spc="300" dirty="0" smtClean="0">
                  <a:solidFill>
                    <a:srgbClr val="E5AC02"/>
                  </a:solidFill>
                </a:rPr>
                <a:t>Adrienne Gonzales</a:t>
              </a:r>
            </a:p>
            <a:p>
              <a:pPr algn="ctr"/>
              <a:r>
                <a:rPr lang="en-US" sz="1600" dirty="0" smtClean="0"/>
                <a:t>Bristol-Myers Squibb</a:t>
              </a:r>
            </a:p>
          </p:txBody>
        </p:sp>
        <p:sp>
          <p:nvSpPr>
            <p:cNvPr id="22" name="Rectangle 21"/>
            <p:cNvSpPr/>
            <p:nvPr/>
          </p:nvSpPr>
          <p:spPr>
            <a:xfrm>
              <a:off x="5508369" y="3404100"/>
              <a:ext cx="2336665" cy="615553"/>
            </a:xfrm>
            <a:prstGeom prst="rect">
              <a:avLst/>
            </a:prstGeom>
          </p:spPr>
          <p:txBody>
            <a:bodyPr wrap="square">
              <a:spAutoFit/>
            </a:bodyPr>
            <a:lstStyle/>
            <a:p>
              <a:pPr algn="ctr"/>
              <a:r>
                <a:rPr lang="en-US" b="1" spc="300" dirty="0" smtClean="0">
                  <a:solidFill>
                    <a:schemeClr val="bg1">
                      <a:lumMod val="50000"/>
                    </a:schemeClr>
                  </a:solidFill>
                </a:rPr>
                <a:t>Shirell Gross</a:t>
              </a:r>
            </a:p>
            <a:p>
              <a:pPr algn="ctr"/>
              <a:r>
                <a:rPr lang="en-US" sz="1600" dirty="0" smtClean="0"/>
                <a:t>Bayer</a:t>
              </a:r>
              <a:endParaRPr lang="en-US" sz="1600" dirty="0"/>
            </a:p>
          </p:txBody>
        </p:sp>
        <p:sp>
          <p:nvSpPr>
            <p:cNvPr id="23" name="Rectangle 22"/>
            <p:cNvSpPr/>
            <p:nvPr/>
          </p:nvSpPr>
          <p:spPr>
            <a:xfrm>
              <a:off x="5519974" y="1796885"/>
              <a:ext cx="2313454" cy="615553"/>
            </a:xfrm>
            <a:prstGeom prst="rect">
              <a:avLst/>
            </a:prstGeom>
          </p:spPr>
          <p:txBody>
            <a:bodyPr wrap="none">
              <a:spAutoFit/>
            </a:bodyPr>
            <a:lstStyle/>
            <a:p>
              <a:r>
                <a:rPr lang="en-US" b="1" spc="300" dirty="0">
                  <a:solidFill>
                    <a:srgbClr val="AC4BA4"/>
                  </a:solidFill>
                </a:rPr>
                <a:t>Cara </a:t>
              </a:r>
              <a:r>
                <a:rPr lang="en-US" b="1" spc="300" dirty="0" smtClean="0">
                  <a:solidFill>
                    <a:srgbClr val="AC4BA4"/>
                  </a:solidFill>
                </a:rPr>
                <a:t>Edwards</a:t>
              </a:r>
            </a:p>
            <a:p>
              <a:pPr algn="ctr"/>
              <a:r>
                <a:rPr lang="en-US" sz="1600" dirty="0" smtClean="0"/>
                <a:t>DLA Piper</a:t>
              </a:r>
              <a:endParaRPr lang="en-US" sz="1600" dirty="0"/>
            </a:p>
          </p:txBody>
        </p:sp>
        <p:sp>
          <p:nvSpPr>
            <p:cNvPr id="26" name="Rectangle 25"/>
            <p:cNvSpPr/>
            <p:nvPr/>
          </p:nvSpPr>
          <p:spPr>
            <a:xfrm>
              <a:off x="5480701" y="2570858"/>
              <a:ext cx="2392001" cy="615553"/>
            </a:xfrm>
            <a:prstGeom prst="rect">
              <a:avLst/>
            </a:prstGeom>
          </p:spPr>
          <p:txBody>
            <a:bodyPr wrap="none">
              <a:spAutoFit/>
            </a:bodyPr>
            <a:lstStyle/>
            <a:p>
              <a:r>
                <a:rPr lang="en-US" b="1" spc="300" dirty="0">
                  <a:solidFill>
                    <a:srgbClr val="207F96"/>
                  </a:solidFill>
                </a:rPr>
                <a:t>Melanie </a:t>
              </a:r>
              <a:r>
                <a:rPr lang="en-US" b="1" spc="300" dirty="0" smtClean="0">
                  <a:solidFill>
                    <a:srgbClr val="207F96"/>
                  </a:solidFill>
                </a:rPr>
                <a:t>Gross</a:t>
              </a:r>
            </a:p>
            <a:p>
              <a:pPr algn="ctr"/>
              <a:r>
                <a:rPr lang="en-US" sz="1600" dirty="0" smtClean="0"/>
                <a:t>Genentech</a:t>
              </a:r>
              <a:endParaRPr lang="en-US" sz="1600" dirty="0"/>
            </a:p>
          </p:txBody>
        </p:sp>
        <p:sp>
          <p:nvSpPr>
            <p:cNvPr id="27" name="Rectangle 26"/>
            <p:cNvSpPr/>
            <p:nvPr/>
          </p:nvSpPr>
          <p:spPr>
            <a:xfrm>
              <a:off x="5305171" y="1022912"/>
              <a:ext cx="2743060" cy="615553"/>
            </a:xfrm>
            <a:prstGeom prst="rect">
              <a:avLst/>
            </a:prstGeom>
          </p:spPr>
          <p:txBody>
            <a:bodyPr wrap="none">
              <a:spAutoFit/>
            </a:bodyPr>
            <a:lstStyle/>
            <a:p>
              <a:pPr algn="ctr"/>
              <a:r>
                <a:rPr lang="en-US" b="1" spc="300" dirty="0">
                  <a:solidFill>
                    <a:srgbClr val="3F6280"/>
                  </a:solidFill>
                </a:rPr>
                <a:t>Michele </a:t>
              </a:r>
              <a:r>
                <a:rPr lang="en-US" b="1" spc="300" dirty="0" smtClean="0">
                  <a:solidFill>
                    <a:srgbClr val="3F6280"/>
                  </a:solidFill>
                </a:rPr>
                <a:t>Buenafe</a:t>
              </a:r>
            </a:p>
            <a:p>
              <a:pPr algn="ctr"/>
              <a:r>
                <a:rPr lang="en-US" sz="1600" dirty="0" smtClean="0"/>
                <a:t>Morgan, Lewis &amp; Bockius</a:t>
              </a:r>
              <a:endParaRPr lang="en-US" sz="1600" dirty="0"/>
            </a:p>
          </p:txBody>
        </p:sp>
      </p:grpSp>
      <p:grpSp>
        <p:nvGrpSpPr>
          <p:cNvPr id="7" name="Group 6"/>
          <p:cNvGrpSpPr/>
          <p:nvPr/>
        </p:nvGrpSpPr>
        <p:grpSpPr>
          <a:xfrm>
            <a:off x="6173781" y="1757599"/>
            <a:ext cx="1005840" cy="2361204"/>
            <a:chOff x="6474769" y="1757599"/>
            <a:chExt cx="1005840" cy="2361204"/>
          </a:xfrm>
        </p:grpSpPr>
        <p:cxnSp>
          <p:nvCxnSpPr>
            <p:cNvPr id="19" name="Straight Connector 18"/>
            <p:cNvCxnSpPr/>
            <p:nvPr/>
          </p:nvCxnSpPr>
          <p:spPr>
            <a:xfrm flipH="1">
              <a:off x="6474769" y="1757599"/>
              <a:ext cx="1005840"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474769" y="2552959"/>
              <a:ext cx="1005840"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474769" y="3282950"/>
              <a:ext cx="1005840"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474769" y="4118803"/>
              <a:ext cx="1005840"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418686" y="1167682"/>
            <a:ext cx="3162714" cy="1072120"/>
            <a:chOff x="418686" y="1167682"/>
            <a:chExt cx="3162714" cy="107212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378" y="1167682"/>
              <a:ext cx="1453330" cy="303243"/>
            </a:xfrm>
            <a:prstGeom prst="rect">
              <a:avLst/>
            </a:prstGeom>
          </p:spPr>
        </p:pic>
        <p:sp>
          <p:nvSpPr>
            <p:cNvPr id="5" name="Rectangle 4"/>
            <p:cNvSpPr/>
            <p:nvPr/>
          </p:nvSpPr>
          <p:spPr>
            <a:xfrm>
              <a:off x="418686" y="1624249"/>
              <a:ext cx="3162714" cy="615553"/>
            </a:xfrm>
            <a:prstGeom prst="rect">
              <a:avLst/>
            </a:prstGeom>
          </p:spPr>
          <p:txBody>
            <a:bodyPr wrap="square">
              <a:spAutoFit/>
            </a:bodyPr>
            <a:lstStyle/>
            <a:p>
              <a:r>
                <a:rPr lang="en-US" b="1" spc="300" dirty="0" smtClean="0">
                  <a:solidFill>
                    <a:schemeClr val="accent4">
                      <a:lumMod val="50000"/>
                    </a:schemeClr>
                  </a:solidFill>
                </a:rPr>
                <a:t>Jennifer Malatesta</a:t>
              </a:r>
              <a:endParaRPr lang="en-US" b="1" spc="300" dirty="0">
                <a:solidFill>
                  <a:schemeClr val="accent4">
                    <a:lumMod val="50000"/>
                  </a:schemeClr>
                </a:solidFill>
              </a:endParaRPr>
            </a:p>
            <a:p>
              <a:pPr algn="ctr"/>
              <a:r>
                <a:rPr lang="en-US" sz="1600" dirty="0" smtClean="0"/>
                <a:t>Industry Expert</a:t>
              </a:r>
              <a:endParaRPr lang="en-US" dirty="0"/>
            </a:p>
          </p:txBody>
        </p:sp>
      </p:grpSp>
      <p:grpSp>
        <p:nvGrpSpPr>
          <p:cNvPr id="10" name="Group 9"/>
          <p:cNvGrpSpPr/>
          <p:nvPr/>
        </p:nvGrpSpPr>
        <p:grpSpPr>
          <a:xfrm>
            <a:off x="765602" y="2754959"/>
            <a:ext cx="2724358" cy="1835795"/>
            <a:chOff x="692530" y="2754959"/>
            <a:chExt cx="2724358" cy="1835795"/>
          </a:xfrm>
        </p:grpSpPr>
        <p:sp>
          <p:nvSpPr>
            <p:cNvPr id="2" name="Rectangle 1"/>
            <p:cNvSpPr/>
            <p:nvPr/>
          </p:nvSpPr>
          <p:spPr>
            <a:xfrm>
              <a:off x="692530" y="3975201"/>
              <a:ext cx="2724358" cy="615553"/>
            </a:xfrm>
            <a:prstGeom prst="rect">
              <a:avLst/>
            </a:prstGeom>
          </p:spPr>
          <p:txBody>
            <a:bodyPr wrap="square">
              <a:spAutoFit/>
            </a:bodyPr>
            <a:lstStyle/>
            <a:p>
              <a:r>
                <a:rPr lang="en-US" b="1" spc="300" dirty="0" smtClean="0">
                  <a:solidFill>
                    <a:schemeClr val="bg2"/>
                  </a:solidFill>
                </a:rPr>
                <a:t>Lillian S. Hardy</a:t>
              </a:r>
              <a:endParaRPr lang="en-US" b="1" spc="300" dirty="0">
                <a:solidFill>
                  <a:schemeClr val="bg2"/>
                </a:solidFill>
              </a:endParaRPr>
            </a:p>
            <a:p>
              <a:pPr algn="ctr"/>
              <a:r>
                <a:rPr lang="en-US" sz="1600" dirty="0" smtClean="0"/>
                <a:t>Moderator</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6719" y="2754959"/>
              <a:ext cx="1055981" cy="1055981"/>
            </a:xfrm>
            <a:prstGeom prst="rect">
              <a:avLst/>
            </a:prstGeom>
          </p:spPr>
        </p:pic>
      </p:grpSp>
    </p:spTree>
    <p:extLst>
      <p:ext uri="{BB962C8B-B14F-4D97-AF65-F5344CB8AC3E}">
        <p14:creationId xmlns:p14="http://schemas.microsoft.com/office/powerpoint/2010/main" val="2878319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cNvSpPr>
            <a:spLocks noGrp="1"/>
          </p:cNvSpPr>
          <p:nvPr>
            <p:ph type="sldNum" sz="quarter" idx="4"/>
          </p:nvPr>
        </p:nvSpPr>
        <p:spPr>
          <a:xfrm>
            <a:off x="8695779" y="4834959"/>
            <a:ext cx="286296" cy="215444"/>
          </a:xfrm>
        </p:spPr>
        <p:txBody>
          <a:bodyPr/>
          <a:lstStyle/>
          <a:p>
            <a:r>
              <a:rPr lang="en-US" dirty="0" smtClean="0"/>
              <a:t>|  </a:t>
            </a:r>
            <a:fld id="{6967D197-2218-4700-B211-63EF06F51A7E}" type="slidenum">
              <a:rPr lang="en-US" smtClean="0"/>
              <a:pPr/>
              <a:t>20</a:t>
            </a:fld>
            <a:endParaRPr lang="en-US" dirty="0"/>
          </a:p>
        </p:txBody>
      </p:sp>
      <p:pic>
        <p:nvPicPr>
          <p:cNvPr id="8" name="Content Right"/>
          <p:cNvPicPr>
            <a:picLocks noGrp="1" noChangeAspect="1"/>
          </p:cNvPicPr>
          <p:nvPr>
            <p:ph sz="quarter" idx="18"/>
          </p:nvPr>
        </p:nvPicPr>
        <p:blipFill>
          <a:blip r:embed="rId2" cstate="print">
            <a:extLst>
              <a:ext uri="{28A0092B-C50C-407E-A947-70E740481C1C}">
                <a14:useLocalDpi xmlns:a14="http://schemas.microsoft.com/office/drawing/2010/main" val="0"/>
              </a:ext>
            </a:extLst>
          </a:blip>
          <a:stretch>
            <a:fillRect/>
          </a:stretch>
        </p:blipFill>
        <p:spPr>
          <a:xfrm>
            <a:off x="6026116" y="2044182"/>
            <a:ext cx="2692514" cy="1835805"/>
          </a:xfrm>
        </p:spPr>
      </p:pic>
      <p:sp>
        <p:nvSpPr>
          <p:cNvPr id="4" name="Content Middle"/>
          <p:cNvSpPr>
            <a:spLocks noGrp="1"/>
          </p:cNvSpPr>
          <p:nvPr>
            <p:ph sz="quarter" idx="16"/>
          </p:nvPr>
        </p:nvSpPr>
        <p:spPr/>
        <p:txBody>
          <a:bodyPr>
            <a:normAutofit fontScale="92500"/>
          </a:bodyPr>
          <a:lstStyle/>
          <a:p>
            <a:pPr marL="285750" indent="-285750">
              <a:buClr>
                <a:srgbClr val="207F96"/>
              </a:buClr>
            </a:pPr>
            <a:r>
              <a:rPr lang="en-US" dirty="0"/>
              <a:t>FDA under </a:t>
            </a:r>
            <a:r>
              <a:rPr lang="en-US" dirty="0">
                <a:solidFill>
                  <a:srgbClr val="207F96"/>
                </a:solidFill>
              </a:rPr>
              <a:t>increased scrutiny from Congress</a:t>
            </a:r>
          </a:p>
          <a:p>
            <a:pPr marL="285750" indent="-285750">
              <a:buClr>
                <a:srgbClr val="207F96"/>
              </a:buClr>
            </a:pPr>
            <a:r>
              <a:rPr lang="en-US" dirty="0">
                <a:solidFill>
                  <a:srgbClr val="207F96"/>
                </a:solidFill>
              </a:rPr>
              <a:t>Influence of media and perceived threats</a:t>
            </a:r>
            <a:r>
              <a:rPr lang="en-US" dirty="0">
                <a:solidFill>
                  <a:schemeClr val="accent1"/>
                </a:solidFill>
              </a:rPr>
              <a:t> </a:t>
            </a:r>
            <a:r>
              <a:rPr lang="en-US" dirty="0"/>
              <a:t>on FDA enforcement priorities</a:t>
            </a:r>
          </a:p>
          <a:p>
            <a:pPr marL="285750" indent="-285750">
              <a:buClr>
                <a:srgbClr val="207F96"/>
              </a:buClr>
            </a:pPr>
            <a:r>
              <a:rPr lang="en-US" dirty="0"/>
              <a:t>Department of Health and Human Services has </a:t>
            </a:r>
            <a:r>
              <a:rPr lang="en-US" dirty="0">
                <a:solidFill>
                  <a:srgbClr val="207F96"/>
                </a:solidFill>
              </a:rPr>
              <a:t>ordered coordination among FDA, CDC, Department of Justice</a:t>
            </a:r>
            <a:r>
              <a:rPr lang="en-US" dirty="0"/>
              <a:t>, and other agencies in their investigations, particularly in cases of public scrutiny</a:t>
            </a:r>
          </a:p>
          <a:p>
            <a:endParaRPr lang="en-US" dirty="0"/>
          </a:p>
        </p:txBody>
      </p:sp>
      <p:sp>
        <p:nvSpPr>
          <p:cNvPr id="3" name="Content Left"/>
          <p:cNvSpPr>
            <a:spLocks noGrp="1"/>
          </p:cNvSpPr>
          <p:nvPr>
            <p:ph sz="quarter" idx="12"/>
          </p:nvPr>
        </p:nvSpPr>
        <p:spPr/>
        <p:txBody>
          <a:bodyPr>
            <a:normAutofit/>
          </a:bodyPr>
          <a:lstStyle/>
          <a:p>
            <a:pPr marL="285750" indent="-285750">
              <a:buClr>
                <a:srgbClr val="207F96"/>
              </a:buClr>
            </a:pPr>
            <a:r>
              <a:rPr lang="en-US" dirty="0"/>
              <a:t>FDA compliance and enforcement has received additional </a:t>
            </a:r>
            <a:r>
              <a:rPr lang="en-US" dirty="0">
                <a:solidFill>
                  <a:srgbClr val="207F96"/>
                </a:solidFill>
              </a:rPr>
              <a:t>funding from Congress</a:t>
            </a:r>
          </a:p>
          <a:p>
            <a:pPr marL="285750" indent="-285750">
              <a:buClr>
                <a:srgbClr val="207F96"/>
              </a:buClr>
            </a:pPr>
            <a:r>
              <a:rPr lang="en-US" dirty="0"/>
              <a:t>FDA has been using this to beef up its </a:t>
            </a:r>
            <a:r>
              <a:rPr lang="en-US" dirty="0">
                <a:solidFill>
                  <a:srgbClr val="207F96"/>
                </a:solidFill>
              </a:rPr>
              <a:t>enforcement pool of investigators</a:t>
            </a:r>
          </a:p>
          <a:p>
            <a:pPr marL="285750" indent="-285750">
              <a:buClr>
                <a:srgbClr val="207F96"/>
              </a:buClr>
            </a:pPr>
            <a:r>
              <a:rPr lang="en-US" dirty="0">
                <a:solidFill>
                  <a:srgbClr val="207F96"/>
                </a:solidFill>
              </a:rPr>
              <a:t>Investigators are better trained </a:t>
            </a:r>
            <a:r>
              <a:rPr lang="en-US" dirty="0"/>
              <a:t>and more technologically sophisticated</a:t>
            </a:r>
          </a:p>
          <a:p>
            <a:endParaRPr lang="en-US" dirty="0"/>
          </a:p>
        </p:txBody>
      </p:sp>
      <p:sp>
        <p:nvSpPr>
          <p:cNvPr id="2" name="Slide Title"/>
          <p:cNvSpPr>
            <a:spLocks noGrp="1"/>
          </p:cNvSpPr>
          <p:nvPr>
            <p:ph type="title"/>
          </p:nvPr>
        </p:nvSpPr>
        <p:spPr/>
        <p:txBody>
          <a:bodyPr/>
          <a:lstStyle/>
          <a:p>
            <a:r>
              <a:rPr lang="en-US" dirty="0"/>
              <a:t>Compliance Focus and Priorities</a:t>
            </a:r>
          </a:p>
        </p:txBody>
      </p:sp>
    </p:spTree>
    <p:extLst>
      <p:ext uri="{BB962C8B-B14F-4D97-AF65-F5344CB8AC3E}">
        <p14:creationId xmlns:p14="http://schemas.microsoft.com/office/powerpoint/2010/main" val="1350515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21</a:t>
            </a:fld>
            <a:endParaRPr lang="en-GB"/>
          </a:p>
        </p:txBody>
      </p:sp>
      <p:sp>
        <p:nvSpPr>
          <p:cNvPr id="5" name="Text Placeholder 4"/>
          <p:cNvSpPr>
            <a:spLocks noGrp="1"/>
          </p:cNvSpPr>
          <p:nvPr>
            <p:ph type="body" sz="quarter" idx="13"/>
          </p:nvPr>
        </p:nvSpPr>
        <p:spPr/>
        <p:txBody>
          <a:bodyPr>
            <a:normAutofit fontScale="85000" lnSpcReduction="10000"/>
          </a:bodyPr>
          <a:lstStyle/>
          <a:p>
            <a:r>
              <a:rPr lang="de-DE" dirty="0"/>
              <a:t>Routine Medical Device Quality System </a:t>
            </a:r>
            <a:r>
              <a:rPr lang="de-DE" dirty="0" err="1"/>
              <a:t>Surveillance</a:t>
            </a:r>
            <a:r>
              <a:rPr lang="de-DE" dirty="0"/>
              <a:t> </a:t>
            </a:r>
            <a:r>
              <a:rPr lang="de-DE" dirty="0" err="1"/>
              <a:t>Inspections</a:t>
            </a:r>
            <a:r>
              <a:rPr lang="de-DE" dirty="0"/>
              <a:t> CY2008 – CY2014</a:t>
            </a:r>
          </a:p>
        </p:txBody>
      </p:sp>
      <p:sp>
        <p:nvSpPr>
          <p:cNvPr id="6" name="Title 5"/>
          <p:cNvSpPr>
            <a:spLocks noGrp="1"/>
          </p:cNvSpPr>
          <p:nvPr>
            <p:ph type="title"/>
          </p:nvPr>
        </p:nvSpPr>
        <p:spPr/>
        <p:txBody>
          <a:bodyPr/>
          <a:lstStyle/>
          <a:p>
            <a:pPr>
              <a:tabLst>
                <a:tab pos="4124325" algn="l"/>
              </a:tabLst>
            </a:pPr>
            <a:r>
              <a:rPr lang="en-US" dirty="0"/>
              <a:t>QSR Inspections</a:t>
            </a:r>
            <a:endParaRPr lang="en-GB" dirty="0"/>
          </a:p>
        </p:txBody>
      </p:sp>
      <p:pic>
        <p:nvPicPr>
          <p:cNvPr id="2050" name="Picture 2"/>
          <p:cNvPicPr>
            <a:picLocks noChangeAspect="1" noChangeArrowheads="1"/>
          </p:cNvPicPr>
          <p:nvPr/>
        </p:nvPicPr>
        <p:blipFill>
          <a:blip r:embed="rId3">
            <a:duotone>
              <a:prstClr val="black"/>
              <a:srgbClr val="207F96">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81089" y="1312863"/>
            <a:ext cx="6862762" cy="348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759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22</a:t>
            </a:fld>
            <a:endParaRPr lang="en-GB"/>
          </a:p>
        </p:txBody>
      </p:sp>
      <p:sp>
        <p:nvSpPr>
          <p:cNvPr id="6" name="Title 5"/>
          <p:cNvSpPr>
            <a:spLocks noGrp="1"/>
          </p:cNvSpPr>
          <p:nvPr>
            <p:ph type="title"/>
          </p:nvPr>
        </p:nvSpPr>
        <p:spPr/>
        <p:txBody>
          <a:bodyPr/>
          <a:lstStyle/>
          <a:p>
            <a:pPr>
              <a:tabLst>
                <a:tab pos="4124325" algn="l"/>
              </a:tabLst>
            </a:pPr>
            <a:r>
              <a:rPr lang="en-US" dirty="0"/>
              <a:t>Inspections OUS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31227893"/>
              </p:ext>
            </p:extLst>
          </p:nvPr>
        </p:nvGraphicFramePr>
        <p:xfrm>
          <a:off x="2809872" y="964257"/>
          <a:ext cx="5400677" cy="3731570"/>
        </p:xfrm>
        <a:graphic>
          <a:graphicData uri="http://schemas.openxmlformats.org/drawingml/2006/table">
            <a:tbl>
              <a:tblPr firstRow="1" bandRow="1">
                <a:tableStyleId>{3FD0621C-DD2D-4F94-8DB7-DDE1EBF4787F}</a:tableStyleId>
              </a:tblPr>
              <a:tblGrid>
                <a:gridCol w="3201025"/>
                <a:gridCol w="2199652"/>
              </a:tblGrid>
              <a:tr h="364740">
                <a:tc>
                  <a:txBody>
                    <a:bodyPr/>
                    <a:lstStyle/>
                    <a:p>
                      <a:pPr algn="ctr"/>
                      <a:r>
                        <a:rPr lang="en-US" sz="1600" dirty="0" smtClean="0">
                          <a:solidFill>
                            <a:srgbClr val="207F96"/>
                          </a:solidFill>
                        </a:rPr>
                        <a:t>Country Name</a:t>
                      </a:r>
                      <a:endParaRPr lang="en-US" sz="1600" dirty="0">
                        <a:solidFill>
                          <a:srgbClr val="207F96"/>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solidFill>
                            <a:srgbClr val="207F96"/>
                          </a:solidFill>
                        </a:rPr>
                        <a:t>Number</a:t>
                      </a:r>
                      <a:r>
                        <a:rPr lang="en-US" sz="1600" baseline="0" dirty="0" smtClean="0">
                          <a:solidFill>
                            <a:srgbClr val="207F96"/>
                          </a:solidFill>
                        </a:rPr>
                        <a:t> of Inspections</a:t>
                      </a:r>
                      <a:endParaRPr lang="en-US" sz="1600" dirty="0">
                        <a:solidFill>
                          <a:srgbClr val="207F96"/>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36683">
                <a:tc>
                  <a:txBody>
                    <a:bodyPr/>
                    <a:lstStyle/>
                    <a:p>
                      <a:pPr algn="ctr"/>
                      <a:r>
                        <a:rPr lang="en-US" sz="1600" dirty="0" smtClean="0"/>
                        <a:t>China</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t>190</a:t>
                      </a:r>
                      <a:endParaRPr lang="en-US" sz="1600" dirty="0"/>
                    </a:p>
                  </a:txBody>
                  <a:tcPr>
                    <a:lnR w="12700" cap="flat" cmpd="sng" algn="ctr">
                      <a:solidFill>
                        <a:schemeClr val="tx1"/>
                      </a:solidFill>
                      <a:prstDash val="solid"/>
                      <a:round/>
                      <a:headEnd type="none" w="med" len="med"/>
                      <a:tailEnd type="none" w="med" len="med"/>
                    </a:lnR>
                  </a:tcPr>
                </a:tc>
              </a:tr>
              <a:tr h="336683">
                <a:tc>
                  <a:txBody>
                    <a:bodyPr/>
                    <a:lstStyle/>
                    <a:p>
                      <a:pPr algn="ctr"/>
                      <a:r>
                        <a:rPr lang="en-US" sz="1600" dirty="0" smtClean="0"/>
                        <a:t>Germany</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t>72</a:t>
                      </a:r>
                      <a:endParaRPr lang="en-US" sz="1600" dirty="0"/>
                    </a:p>
                  </a:txBody>
                  <a:tcPr>
                    <a:lnR w="12700" cap="flat" cmpd="sng" algn="ctr">
                      <a:solidFill>
                        <a:schemeClr val="tx1"/>
                      </a:solidFill>
                      <a:prstDash val="solid"/>
                      <a:round/>
                      <a:headEnd type="none" w="med" len="med"/>
                      <a:tailEnd type="none" w="med" len="med"/>
                    </a:lnR>
                  </a:tcPr>
                </a:tc>
              </a:tr>
              <a:tr h="336683">
                <a:tc>
                  <a:txBody>
                    <a:bodyPr/>
                    <a:lstStyle/>
                    <a:p>
                      <a:pPr algn="ctr"/>
                      <a:r>
                        <a:rPr lang="en-US" sz="1600" dirty="0" smtClean="0"/>
                        <a:t>Japan</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t>37</a:t>
                      </a:r>
                      <a:endParaRPr lang="en-US" sz="1600" dirty="0"/>
                    </a:p>
                  </a:txBody>
                  <a:tcPr>
                    <a:lnR w="12700" cap="flat" cmpd="sng" algn="ctr">
                      <a:solidFill>
                        <a:schemeClr val="tx1"/>
                      </a:solidFill>
                      <a:prstDash val="solid"/>
                      <a:round/>
                      <a:headEnd type="none" w="med" len="med"/>
                      <a:tailEnd type="none" w="med" len="med"/>
                    </a:lnR>
                  </a:tcPr>
                </a:tc>
              </a:tr>
              <a:tr h="336683">
                <a:tc>
                  <a:txBody>
                    <a:bodyPr/>
                    <a:lstStyle/>
                    <a:p>
                      <a:pPr algn="ctr"/>
                      <a:r>
                        <a:rPr lang="en-US" sz="1600" dirty="0" smtClean="0"/>
                        <a:t>Taiwan</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t>29</a:t>
                      </a:r>
                      <a:endParaRPr lang="en-US" sz="1600" dirty="0"/>
                    </a:p>
                  </a:txBody>
                  <a:tcPr>
                    <a:lnR w="12700" cap="flat" cmpd="sng" algn="ctr">
                      <a:solidFill>
                        <a:schemeClr val="tx1"/>
                      </a:solidFill>
                      <a:prstDash val="solid"/>
                      <a:round/>
                      <a:headEnd type="none" w="med" len="med"/>
                      <a:tailEnd type="none" w="med" len="med"/>
                    </a:lnR>
                  </a:tcPr>
                </a:tc>
              </a:tr>
              <a:tr h="336683">
                <a:tc>
                  <a:txBody>
                    <a:bodyPr/>
                    <a:lstStyle/>
                    <a:p>
                      <a:pPr algn="ctr"/>
                      <a:r>
                        <a:rPr lang="en-US" sz="1600" dirty="0" smtClean="0"/>
                        <a:t>Switzerland</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t>25</a:t>
                      </a:r>
                      <a:endParaRPr lang="en-US" sz="1600" dirty="0"/>
                    </a:p>
                  </a:txBody>
                  <a:tcPr>
                    <a:lnR w="12700" cap="flat" cmpd="sng" algn="ctr">
                      <a:solidFill>
                        <a:schemeClr val="tx1"/>
                      </a:solidFill>
                      <a:prstDash val="solid"/>
                      <a:round/>
                      <a:headEnd type="none" w="med" len="med"/>
                      <a:tailEnd type="none" w="med" len="med"/>
                    </a:lnR>
                  </a:tcPr>
                </a:tc>
              </a:tr>
              <a:tr h="336683">
                <a:tc>
                  <a:txBody>
                    <a:bodyPr/>
                    <a:lstStyle/>
                    <a:p>
                      <a:pPr algn="ctr"/>
                      <a:r>
                        <a:rPr lang="en-US" sz="1600" dirty="0" smtClean="0"/>
                        <a:t>Canada</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t>24</a:t>
                      </a:r>
                      <a:endParaRPr lang="en-US" sz="1600" dirty="0"/>
                    </a:p>
                  </a:txBody>
                  <a:tcPr>
                    <a:lnR w="12700" cap="flat" cmpd="sng" algn="ctr">
                      <a:solidFill>
                        <a:schemeClr val="tx1"/>
                      </a:solidFill>
                      <a:prstDash val="solid"/>
                      <a:round/>
                      <a:headEnd type="none" w="med" len="med"/>
                      <a:tailEnd type="none" w="med" len="med"/>
                    </a:lnR>
                  </a:tcPr>
                </a:tc>
              </a:tr>
              <a:tr h="336683">
                <a:tc>
                  <a:txBody>
                    <a:bodyPr/>
                    <a:lstStyle/>
                    <a:p>
                      <a:pPr algn="ctr"/>
                      <a:r>
                        <a:rPr lang="en-US" sz="1600" dirty="0" smtClean="0"/>
                        <a:t>Ireland</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t>23</a:t>
                      </a:r>
                    </a:p>
                  </a:txBody>
                  <a:tcPr>
                    <a:lnR w="12700" cap="flat" cmpd="sng" algn="ctr">
                      <a:solidFill>
                        <a:schemeClr val="tx1"/>
                      </a:solidFill>
                      <a:prstDash val="solid"/>
                      <a:round/>
                      <a:headEnd type="none" w="med" len="med"/>
                      <a:tailEnd type="none" w="med" len="med"/>
                    </a:lnR>
                  </a:tcPr>
                </a:tc>
              </a:tr>
              <a:tr h="336683">
                <a:tc>
                  <a:txBody>
                    <a:bodyPr/>
                    <a:lstStyle/>
                    <a:p>
                      <a:pPr algn="ctr"/>
                      <a:r>
                        <a:rPr lang="en-US" sz="1600" dirty="0" smtClean="0"/>
                        <a:t>Republic</a:t>
                      </a:r>
                      <a:r>
                        <a:rPr lang="en-US" sz="1600" baseline="0" dirty="0" smtClean="0"/>
                        <a:t> of South Korea</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t>23</a:t>
                      </a:r>
                    </a:p>
                  </a:txBody>
                  <a:tcPr>
                    <a:lnR w="12700" cap="flat" cmpd="sng" algn="ctr">
                      <a:solidFill>
                        <a:schemeClr val="tx1"/>
                      </a:solidFill>
                      <a:prstDash val="solid"/>
                      <a:round/>
                      <a:headEnd type="none" w="med" len="med"/>
                      <a:tailEnd type="none" w="med" len="med"/>
                    </a:lnR>
                  </a:tcPr>
                </a:tc>
              </a:tr>
              <a:tr h="336683">
                <a:tc>
                  <a:txBody>
                    <a:bodyPr/>
                    <a:lstStyle/>
                    <a:p>
                      <a:pPr algn="ctr"/>
                      <a:r>
                        <a:rPr lang="en-US" sz="1600" dirty="0" smtClean="0"/>
                        <a:t>United Kingdom</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t>23</a:t>
                      </a:r>
                    </a:p>
                  </a:txBody>
                  <a:tcPr>
                    <a:lnR w="12700" cap="flat" cmpd="sng" algn="ctr">
                      <a:solidFill>
                        <a:schemeClr val="tx1"/>
                      </a:solidFill>
                      <a:prstDash val="solid"/>
                      <a:round/>
                      <a:headEnd type="none" w="med" len="med"/>
                      <a:tailEnd type="none" w="med" len="med"/>
                    </a:lnR>
                  </a:tcPr>
                </a:tc>
              </a:tr>
              <a:tr h="336683">
                <a:tc>
                  <a:txBody>
                    <a:bodyPr/>
                    <a:lstStyle/>
                    <a:p>
                      <a:pPr algn="ctr"/>
                      <a:r>
                        <a:rPr lang="en-US" sz="1600" dirty="0" smtClean="0"/>
                        <a:t>France</a:t>
                      </a:r>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smtClean="0"/>
                        <a:t>16</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52425" y="1045517"/>
            <a:ext cx="2085975" cy="1200329"/>
          </a:xfrm>
          <a:prstGeom prst="rect">
            <a:avLst/>
          </a:prstGeom>
          <a:noFill/>
        </p:spPr>
        <p:txBody>
          <a:bodyPr wrap="square" rtlCol="0">
            <a:spAutoFit/>
          </a:bodyPr>
          <a:lstStyle/>
          <a:p>
            <a:r>
              <a:rPr lang="en-US" sz="2400" dirty="0" smtClean="0">
                <a:solidFill>
                  <a:srgbClr val="207F96"/>
                </a:solidFill>
                <a:latin typeface="+mj-lt"/>
              </a:rPr>
              <a:t>Top 10 Foreign Inspection Locations</a:t>
            </a:r>
            <a:endParaRPr lang="en-US" sz="2400" dirty="0">
              <a:solidFill>
                <a:srgbClr val="207F96"/>
              </a:solidFill>
              <a:latin typeface="+mj-lt"/>
            </a:endParaRPr>
          </a:p>
        </p:txBody>
      </p:sp>
    </p:spTree>
    <p:extLst>
      <p:ext uri="{BB962C8B-B14F-4D97-AF65-F5344CB8AC3E}">
        <p14:creationId xmlns:p14="http://schemas.microsoft.com/office/powerpoint/2010/main" val="1773709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445" b="12222"/>
          <a:stretch/>
        </p:blipFill>
        <p:spPr>
          <a:xfrm>
            <a:off x="122664" y="139700"/>
            <a:ext cx="8894336" cy="4876800"/>
          </a:xfrm>
          <a:prstGeom prst="rect">
            <a:avLst/>
          </a:prstGeom>
        </p:spPr>
      </p:pic>
      <p:sp>
        <p:nvSpPr>
          <p:cNvPr id="8" name="2D Shape"/>
          <p:cNvSpPr/>
          <p:nvPr/>
        </p:nvSpPr>
        <p:spPr>
          <a:xfrm>
            <a:off x="275536" y="1792330"/>
            <a:ext cx="4525064" cy="3088277"/>
          </a:xfrm>
          <a:custGeom>
            <a:avLst/>
            <a:gdLst>
              <a:gd name="connsiteX0" fmla="*/ 0 w 3390690"/>
              <a:gd name="connsiteY0" fmla="*/ 0 h 3088277"/>
              <a:gd name="connsiteX1" fmla="*/ 3390690 w 3390690"/>
              <a:gd name="connsiteY1" fmla="*/ 0 h 3088277"/>
              <a:gd name="connsiteX2" fmla="*/ 3390690 w 3390690"/>
              <a:gd name="connsiteY2" fmla="*/ 3088277 h 3088277"/>
              <a:gd name="connsiteX3" fmla="*/ 0 w 3390690"/>
              <a:gd name="connsiteY3" fmla="*/ 3088277 h 3088277"/>
              <a:gd name="connsiteX4" fmla="*/ 0 w 3390690"/>
              <a:gd name="connsiteY4" fmla="*/ 0 h 3088277"/>
              <a:gd name="connsiteX0" fmla="*/ 0 w 3390690"/>
              <a:gd name="connsiteY0" fmla="*/ 0 h 3088277"/>
              <a:gd name="connsiteX1" fmla="*/ 2001838 w 3390690"/>
              <a:gd name="connsiteY1" fmla="*/ 1069675 h 3088277"/>
              <a:gd name="connsiteX2" fmla="*/ 3390690 w 3390690"/>
              <a:gd name="connsiteY2" fmla="*/ 3088277 h 3088277"/>
              <a:gd name="connsiteX3" fmla="*/ 0 w 3390690"/>
              <a:gd name="connsiteY3" fmla="*/ 3088277 h 3088277"/>
              <a:gd name="connsiteX4" fmla="*/ 0 w 3390690"/>
              <a:gd name="connsiteY4" fmla="*/ 0 h 3088277"/>
              <a:gd name="connsiteX0" fmla="*/ 0 w 3390690"/>
              <a:gd name="connsiteY0" fmla="*/ 0 h 3088277"/>
              <a:gd name="connsiteX1" fmla="*/ 2571181 w 3390690"/>
              <a:gd name="connsiteY1" fmla="*/ 0 h 3088277"/>
              <a:gd name="connsiteX2" fmla="*/ 3390690 w 3390690"/>
              <a:gd name="connsiteY2" fmla="*/ 3088277 h 3088277"/>
              <a:gd name="connsiteX3" fmla="*/ 0 w 3390690"/>
              <a:gd name="connsiteY3" fmla="*/ 3088277 h 3088277"/>
              <a:gd name="connsiteX4" fmla="*/ 0 w 3390690"/>
              <a:gd name="connsiteY4" fmla="*/ 0 h 3088277"/>
              <a:gd name="connsiteX0" fmla="*/ 500332 w 3390690"/>
              <a:gd name="connsiteY0" fmla="*/ 1268083 h 3088277"/>
              <a:gd name="connsiteX1" fmla="*/ 2571181 w 3390690"/>
              <a:gd name="connsiteY1" fmla="*/ 0 h 3088277"/>
              <a:gd name="connsiteX2" fmla="*/ 3390690 w 3390690"/>
              <a:gd name="connsiteY2" fmla="*/ 3088277 h 3088277"/>
              <a:gd name="connsiteX3" fmla="*/ 0 w 3390690"/>
              <a:gd name="connsiteY3" fmla="*/ 3088277 h 3088277"/>
              <a:gd name="connsiteX4" fmla="*/ 500332 w 3390690"/>
              <a:gd name="connsiteY4" fmla="*/ 1268083 h 3088277"/>
              <a:gd name="connsiteX0" fmla="*/ 0 w 3399317"/>
              <a:gd name="connsiteY0" fmla="*/ 698740 h 3088277"/>
              <a:gd name="connsiteX1" fmla="*/ 2579808 w 3399317"/>
              <a:gd name="connsiteY1" fmla="*/ 0 h 3088277"/>
              <a:gd name="connsiteX2" fmla="*/ 3399317 w 3399317"/>
              <a:gd name="connsiteY2" fmla="*/ 3088277 h 3088277"/>
              <a:gd name="connsiteX3" fmla="*/ 8627 w 3399317"/>
              <a:gd name="connsiteY3" fmla="*/ 3088277 h 3088277"/>
              <a:gd name="connsiteX4" fmla="*/ 0 w 3399317"/>
              <a:gd name="connsiteY4" fmla="*/ 698740 h 3088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317" h="3088277">
                <a:moveTo>
                  <a:pt x="0" y="698740"/>
                </a:moveTo>
                <a:lnTo>
                  <a:pt x="2579808" y="0"/>
                </a:lnTo>
                <a:lnTo>
                  <a:pt x="3399317" y="3088277"/>
                </a:lnTo>
                <a:lnTo>
                  <a:pt x="8627" y="3088277"/>
                </a:lnTo>
                <a:cubicBezTo>
                  <a:pt x="5751" y="2291765"/>
                  <a:pt x="2876" y="1495252"/>
                  <a:pt x="0" y="698740"/>
                </a:cubicBezTo>
                <a:close/>
              </a:path>
            </a:pathLst>
          </a:custGeom>
          <a:solidFill>
            <a:srgbClr val="908F91">
              <a:alpha val="8902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Section Divider Title"/>
          <p:cNvSpPr>
            <a:spLocks noGrp="1"/>
          </p:cNvSpPr>
          <p:nvPr>
            <p:ph type="title"/>
          </p:nvPr>
        </p:nvSpPr>
        <p:spPr>
          <a:xfrm>
            <a:off x="536516" y="2654300"/>
            <a:ext cx="2811288" cy="1306333"/>
          </a:xfrm>
        </p:spPr>
        <p:txBody>
          <a:bodyPr/>
          <a:lstStyle/>
          <a:p>
            <a:r>
              <a:rPr lang="en-GB" dirty="0"/>
              <a:t>Outside P</a:t>
            </a:r>
            <a:r>
              <a:rPr lang="en-GB" dirty="0" smtClean="0"/>
              <a:t>ressure </a:t>
            </a:r>
            <a:r>
              <a:rPr lang="en-GB" dirty="0"/>
              <a:t>E</a:t>
            </a:r>
            <a:r>
              <a:rPr lang="en-GB" dirty="0" smtClean="0"/>
              <a:t>ncouraging </a:t>
            </a:r>
            <a:r>
              <a:rPr lang="en-GB" dirty="0"/>
              <a:t>A</a:t>
            </a:r>
            <a:r>
              <a:rPr lang="en-GB" dirty="0" smtClean="0"/>
              <a:t>gency </a:t>
            </a:r>
            <a:r>
              <a:rPr lang="en-GB" dirty="0"/>
              <a:t>A</a:t>
            </a:r>
            <a:r>
              <a:rPr lang="en-GB" dirty="0" smtClean="0"/>
              <a:t>ction</a:t>
            </a:r>
            <a:endParaRPr lang="en-US" dirty="0"/>
          </a:p>
        </p:txBody>
      </p:sp>
    </p:spTree>
    <p:extLst>
      <p:ext uri="{BB962C8B-B14F-4D97-AF65-F5344CB8AC3E}">
        <p14:creationId xmlns:p14="http://schemas.microsoft.com/office/powerpoint/2010/main" val="1165878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smtClean="0"/>
              <a:t>|  </a:t>
            </a:r>
            <a:fld id="{6967D197-2218-4700-B211-63EF06F51A7E}" type="slidenum">
              <a:rPr lang="en-GB" smtClean="0"/>
              <a:pPr/>
              <a:t>24</a:t>
            </a:fld>
            <a:endParaRPr lang="en-GB"/>
          </a:p>
        </p:txBody>
      </p:sp>
      <p:sp>
        <p:nvSpPr>
          <p:cNvPr id="3" name="Content"/>
          <p:cNvSpPr>
            <a:spLocks noGrp="1"/>
          </p:cNvSpPr>
          <p:nvPr>
            <p:ph sz="quarter" idx="12"/>
          </p:nvPr>
        </p:nvSpPr>
        <p:spPr>
          <a:xfrm>
            <a:off x="20640" y="1090500"/>
            <a:ext cx="5973760" cy="3937814"/>
          </a:xfrm>
        </p:spPr>
        <p:txBody>
          <a:bodyPr>
            <a:normAutofit fontScale="92500" lnSpcReduction="10000"/>
          </a:bodyPr>
          <a:lstStyle/>
          <a:p>
            <a:pPr lvl="1">
              <a:buClr>
                <a:schemeClr val="tx1"/>
              </a:buClr>
              <a:buFont typeface="Arial" panose="020B0604020202020204" pitchFamily="34" charset="0"/>
              <a:buChar char="•"/>
            </a:pPr>
            <a:r>
              <a:rPr lang="en-US" dirty="0" smtClean="0"/>
              <a:t>Patient </a:t>
            </a:r>
            <a:r>
              <a:rPr lang="en-US" dirty="0"/>
              <a:t>deaths reported from contaminated scopes – large press splash</a:t>
            </a:r>
          </a:p>
          <a:p>
            <a:pPr lvl="1">
              <a:buClr>
                <a:schemeClr val="tx1"/>
              </a:buClr>
              <a:buFont typeface="Arial" panose="020B0604020202020204" pitchFamily="34" charset="0"/>
              <a:buChar char="•"/>
            </a:pPr>
            <a:r>
              <a:rPr lang="en-US" dirty="0"/>
              <a:t>Senator Patty Murray (D-WA) criticizes FDA oversight of </a:t>
            </a:r>
            <a:r>
              <a:rPr lang="en-US" b="1" dirty="0">
                <a:solidFill>
                  <a:schemeClr val="tx1"/>
                </a:solidFill>
              </a:rPr>
              <a:t>“superbug” outbreaks </a:t>
            </a:r>
            <a:r>
              <a:rPr lang="en-US" dirty="0"/>
              <a:t>in February 2015.</a:t>
            </a:r>
          </a:p>
          <a:p>
            <a:pPr lvl="1">
              <a:buClr>
                <a:schemeClr val="tx1"/>
              </a:buClr>
              <a:buFont typeface="Arial" panose="020B0604020202020204" pitchFamily="34" charset="0"/>
              <a:buChar char="•"/>
            </a:pPr>
            <a:r>
              <a:rPr lang="en-US" dirty="0"/>
              <a:t>FDA conducted a series of inspections at Fujifilm sites from March – May 2015, issuing 483s for each facility.  </a:t>
            </a:r>
          </a:p>
          <a:p>
            <a:pPr lvl="1">
              <a:buClr>
                <a:schemeClr val="tx1"/>
              </a:buClr>
              <a:buFont typeface="Arial" panose="020B0604020202020204" pitchFamily="34" charset="0"/>
              <a:buChar char="•"/>
            </a:pPr>
            <a:r>
              <a:rPr lang="en-US" dirty="0"/>
              <a:t>Senator Murray launched investigation into “superbugs” including demand for documentation from three </a:t>
            </a:r>
            <a:r>
              <a:rPr lang="en-US" dirty="0" err="1"/>
              <a:t>duodenoscope</a:t>
            </a:r>
            <a:r>
              <a:rPr lang="en-US" dirty="0"/>
              <a:t> manufacturers in June 2015.</a:t>
            </a:r>
          </a:p>
          <a:p>
            <a:pPr lvl="1">
              <a:buClr>
                <a:schemeClr val="tx1"/>
              </a:buClr>
              <a:buFont typeface="Arial" panose="020B0604020202020204" pitchFamily="34" charset="0"/>
              <a:buChar char="•"/>
            </a:pPr>
            <a:r>
              <a:rPr lang="en-US" dirty="0"/>
              <a:t>FDA issued </a:t>
            </a:r>
            <a:r>
              <a:rPr lang="en-US" b="1" dirty="0">
                <a:solidFill>
                  <a:schemeClr val="tx1"/>
                </a:solidFill>
              </a:rPr>
              <a:t>Warning Letters </a:t>
            </a:r>
            <a:r>
              <a:rPr lang="en-US" dirty="0"/>
              <a:t>to all three manufacturers (Hoya, Olympus, and Fujifilm) on August 12, 2015.  </a:t>
            </a:r>
            <a:endParaRPr lang="en-US" dirty="0" smtClean="0"/>
          </a:p>
          <a:p>
            <a:pPr lvl="1">
              <a:buClr>
                <a:schemeClr val="tx1"/>
              </a:buClr>
              <a:buFont typeface="Arial" panose="020B0604020202020204" pitchFamily="34" charset="0"/>
              <a:buChar char="•"/>
            </a:pPr>
            <a:r>
              <a:rPr lang="en-US" dirty="0" smtClean="0"/>
              <a:t>FDA now investigating manufacturers of AERs (Automated Endoscope </a:t>
            </a:r>
            <a:r>
              <a:rPr lang="en-US" dirty="0" err="1" smtClean="0"/>
              <a:t>Reprocessors</a:t>
            </a:r>
            <a:r>
              <a:rPr lang="en-US" dirty="0" smtClean="0"/>
              <a:t>)</a:t>
            </a:r>
          </a:p>
          <a:p>
            <a:pPr lvl="1">
              <a:buClr>
                <a:schemeClr val="tx1"/>
              </a:buClr>
              <a:buFont typeface="Arial" panose="020B0604020202020204" pitchFamily="34" charset="0"/>
              <a:buChar char="•"/>
            </a:pPr>
            <a:r>
              <a:rPr lang="en-US" dirty="0" smtClean="0"/>
              <a:t>Custom </a:t>
            </a:r>
            <a:r>
              <a:rPr lang="en-US" dirty="0" err="1" smtClean="0"/>
              <a:t>UltraSonics</a:t>
            </a:r>
            <a:endParaRPr lang="en-US" dirty="0"/>
          </a:p>
        </p:txBody>
      </p:sp>
      <p:sp>
        <p:nvSpPr>
          <p:cNvPr id="2" name="Slide Title"/>
          <p:cNvSpPr>
            <a:spLocks noGrp="1"/>
          </p:cNvSpPr>
          <p:nvPr>
            <p:ph type="title"/>
          </p:nvPr>
        </p:nvSpPr>
        <p:spPr/>
        <p:txBody>
          <a:bodyPr/>
          <a:lstStyle/>
          <a:p>
            <a:r>
              <a:rPr lang="en-US" dirty="0"/>
              <a:t>FDA Reaction to Perceived Public Health </a:t>
            </a:r>
            <a:r>
              <a:rPr lang="en-US" dirty="0" smtClean="0"/>
              <a:t>Threats (1)</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382" y="3468982"/>
            <a:ext cx="3105618" cy="542601"/>
          </a:xfrm>
          <a:prstGeom prst="rect">
            <a:avLst/>
          </a:prstGeom>
        </p:spPr>
      </p:pic>
      <p:sp>
        <p:nvSpPr>
          <p:cNvPr id="8" name="Slide 5ubtitle"/>
          <p:cNvSpPr txBox="1">
            <a:spLocks/>
          </p:cNvSpPr>
          <p:nvPr/>
        </p:nvSpPr>
        <p:spPr>
          <a:xfrm>
            <a:off x="163515" y="735013"/>
            <a:ext cx="8569324" cy="446400"/>
          </a:xfrm>
          <a:prstGeom prst="rect">
            <a:avLst/>
          </a:prstGeom>
        </p:spPr>
        <p:txBody>
          <a:bodyPr/>
          <a:lst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chemeClr val="tx1"/>
                </a:solidFill>
                <a:latin typeface="+mj-lt"/>
              </a:rPr>
              <a:t>Duodenoscopes</a:t>
            </a:r>
            <a:endParaRPr lang="en-US" b="1" dirty="0">
              <a:solidFill>
                <a:schemeClr val="tx1"/>
              </a:solidFill>
              <a:latin typeface="+mj-lt"/>
            </a:endParaRPr>
          </a:p>
        </p:txBody>
      </p:sp>
    </p:spTree>
    <p:extLst>
      <p:ext uri="{BB962C8B-B14F-4D97-AF65-F5344CB8AC3E}">
        <p14:creationId xmlns:p14="http://schemas.microsoft.com/office/powerpoint/2010/main" val="101415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smtClean="0"/>
              <a:t>|  </a:t>
            </a:r>
            <a:fld id="{6967D197-2218-4700-B211-63EF06F51A7E}" type="slidenum">
              <a:rPr lang="en-GB" smtClean="0"/>
              <a:pPr/>
              <a:t>25</a:t>
            </a:fld>
            <a:endParaRPr lang="en-GB"/>
          </a:p>
        </p:txBody>
      </p:sp>
      <p:sp>
        <p:nvSpPr>
          <p:cNvPr id="3" name="Content"/>
          <p:cNvSpPr>
            <a:spLocks noGrp="1"/>
          </p:cNvSpPr>
          <p:nvPr>
            <p:ph sz="quarter" idx="12"/>
          </p:nvPr>
        </p:nvSpPr>
        <p:spPr>
          <a:xfrm>
            <a:off x="68925" y="957150"/>
            <a:ext cx="5506375" cy="3919650"/>
          </a:xfrm>
        </p:spPr>
        <p:txBody>
          <a:bodyPr>
            <a:normAutofit lnSpcReduction="10000"/>
          </a:bodyPr>
          <a:lstStyle/>
          <a:p>
            <a:pPr lvl="1">
              <a:buClr>
                <a:schemeClr val="tx1"/>
              </a:buClr>
              <a:buFont typeface="Arial" panose="020B0604020202020204" pitchFamily="34" charset="0"/>
              <a:buChar char="•"/>
            </a:pPr>
            <a:r>
              <a:rPr lang="en-US" sz="1800" b="1" dirty="0" smtClean="0"/>
              <a:t>Directed </a:t>
            </a:r>
            <a:r>
              <a:rPr lang="en-US" sz="1800" b="1" dirty="0"/>
              <a:t>inspections of two facilities </a:t>
            </a:r>
            <a:r>
              <a:rPr lang="en-US" sz="1800" dirty="0"/>
              <a:t>in the US related to vena cava filters and removal components in late 2014</a:t>
            </a:r>
          </a:p>
          <a:p>
            <a:pPr lvl="1">
              <a:buClr>
                <a:schemeClr val="tx1"/>
              </a:buClr>
              <a:buFont typeface="Arial" panose="020B0604020202020204" pitchFamily="34" charset="0"/>
              <a:buChar char="•"/>
            </a:pPr>
            <a:r>
              <a:rPr lang="en-US" sz="1800" b="1" dirty="0"/>
              <a:t>Warning Letter issued </a:t>
            </a:r>
            <a:r>
              <a:rPr lang="en-US" sz="1800" dirty="0"/>
              <a:t>in August of 2015</a:t>
            </a:r>
          </a:p>
          <a:p>
            <a:pPr lvl="1">
              <a:buClr>
                <a:schemeClr val="tx1"/>
              </a:buClr>
              <a:buFont typeface="Arial" panose="020B0604020202020204" pitchFamily="34" charset="0"/>
              <a:buChar char="•"/>
            </a:pPr>
            <a:r>
              <a:rPr lang="en-US" sz="1800" dirty="0"/>
              <a:t>Press reports on Dateline NBC regarding vena cava filter device and related information directly related to the same issues being investigated by FDA  </a:t>
            </a:r>
          </a:p>
          <a:p>
            <a:pPr lvl="1">
              <a:buClr>
                <a:schemeClr val="tx1"/>
              </a:buClr>
              <a:buFont typeface="Arial" panose="020B0604020202020204" pitchFamily="34" charset="0"/>
              <a:buChar char="•"/>
            </a:pPr>
            <a:r>
              <a:rPr lang="en-US" sz="1800" dirty="0"/>
              <a:t>Perceived coordination between FDA, plaintiff’s bar and media</a:t>
            </a:r>
          </a:p>
          <a:p>
            <a:pPr lvl="2">
              <a:buClr>
                <a:schemeClr val="tx1"/>
              </a:buClr>
              <a:buFont typeface="Arial" panose="020B0604020202020204" pitchFamily="34" charset="0"/>
              <a:buChar char="•"/>
            </a:pPr>
            <a:r>
              <a:rPr lang="en-US" dirty="0"/>
              <a:t>Just before the Dateline NBC story broke, a class-action suit focusing on the same issues was </a:t>
            </a:r>
            <a:r>
              <a:rPr lang="en-US" dirty="0" smtClean="0"/>
              <a:t>launched</a:t>
            </a:r>
            <a:endParaRPr lang="en-US" dirty="0"/>
          </a:p>
        </p:txBody>
      </p:sp>
      <p:sp>
        <p:nvSpPr>
          <p:cNvPr id="2" name="Slide Title"/>
          <p:cNvSpPr>
            <a:spLocks noGrp="1"/>
          </p:cNvSpPr>
          <p:nvPr>
            <p:ph type="title"/>
          </p:nvPr>
        </p:nvSpPr>
        <p:spPr/>
        <p:txBody>
          <a:bodyPr/>
          <a:lstStyle/>
          <a:p>
            <a:r>
              <a:rPr lang="en-US" dirty="0"/>
              <a:t>FDA Reaction to Perceived Public Health </a:t>
            </a:r>
            <a:r>
              <a:rPr lang="en-US" dirty="0" smtClean="0"/>
              <a:t>Threats (2)</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1650" y="3370010"/>
            <a:ext cx="3383280" cy="801812"/>
          </a:xfrm>
          <a:prstGeom prst="rect">
            <a:avLst/>
          </a:prstGeom>
        </p:spPr>
      </p:pic>
    </p:spTree>
    <p:extLst>
      <p:ext uri="{BB962C8B-B14F-4D97-AF65-F5344CB8AC3E}">
        <p14:creationId xmlns:p14="http://schemas.microsoft.com/office/powerpoint/2010/main" val="987330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smtClean="0"/>
              <a:t>|  </a:t>
            </a:r>
            <a:fld id="{6967D197-2218-4700-B211-63EF06F51A7E}" type="slidenum">
              <a:rPr lang="en-GB" smtClean="0"/>
              <a:pPr/>
              <a:t>26</a:t>
            </a:fld>
            <a:endParaRPr lang="en-GB"/>
          </a:p>
        </p:txBody>
      </p:sp>
      <p:sp>
        <p:nvSpPr>
          <p:cNvPr id="3" name="Content"/>
          <p:cNvSpPr>
            <a:spLocks noGrp="1"/>
          </p:cNvSpPr>
          <p:nvPr>
            <p:ph sz="quarter" idx="12"/>
          </p:nvPr>
        </p:nvSpPr>
        <p:spPr>
          <a:xfrm>
            <a:off x="57150" y="861900"/>
            <a:ext cx="6356350" cy="4091100"/>
          </a:xfrm>
        </p:spPr>
        <p:txBody>
          <a:bodyPr>
            <a:noAutofit/>
          </a:bodyPr>
          <a:lstStyle/>
          <a:p>
            <a:pPr lvl="1">
              <a:buClr>
                <a:schemeClr val="tx1"/>
              </a:buClr>
              <a:buFont typeface="Arial" panose="020B0604020202020204" pitchFamily="34" charset="0"/>
              <a:buChar char="•"/>
            </a:pPr>
            <a:r>
              <a:rPr lang="en-US" dirty="0" smtClean="0"/>
              <a:t>FDA </a:t>
            </a:r>
            <a:r>
              <a:rPr lang="en-US" dirty="0"/>
              <a:t>inspected the Company’s Munich facility in August 2015 and its Arvada facility from August to September  </a:t>
            </a:r>
            <a:r>
              <a:rPr lang="en-US" dirty="0" smtClean="0"/>
              <a:t>2015</a:t>
            </a:r>
            <a:r>
              <a:rPr lang="en-US" dirty="0"/>
              <a:t> </a:t>
            </a:r>
          </a:p>
          <a:p>
            <a:pPr lvl="1">
              <a:buClr>
                <a:schemeClr val="tx1"/>
              </a:buClr>
              <a:buFont typeface="Arial" panose="020B0604020202020204" pitchFamily="34" charset="0"/>
              <a:buChar char="•"/>
            </a:pPr>
            <a:r>
              <a:rPr lang="en-US" dirty="0"/>
              <a:t>Focus on 3T Heater Cooler devices and related to contamination</a:t>
            </a:r>
          </a:p>
          <a:p>
            <a:pPr lvl="1">
              <a:buClr>
                <a:schemeClr val="tx1"/>
              </a:buClr>
              <a:buFont typeface="Arial" panose="020B0604020202020204" pitchFamily="34" charset="0"/>
              <a:buChar char="•"/>
            </a:pPr>
            <a:r>
              <a:rPr lang="en-US" dirty="0"/>
              <a:t>FDA issued a Form 483 identifying two observed non-conformities with certain regulatory requirements at the Munich facility.  The Company did not receive a Form 483 in connection with FDA’s inspection of the Arvada </a:t>
            </a:r>
            <a:r>
              <a:rPr lang="en-US" dirty="0" smtClean="0"/>
              <a:t>facility</a:t>
            </a:r>
            <a:endParaRPr lang="en-US" dirty="0"/>
          </a:p>
          <a:p>
            <a:pPr lvl="1">
              <a:buClr>
                <a:schemeClr val="tx1"/>
              </a:buClr>
              <a:buFont typeface="Arial" panose="020B0604020202020204" pitchFamily="34" charset="0"/>
              <a:buChar char="•"/>
            </a:pPr>
            <a:r>
              <a:rPr lang="en-US" dirty="0"/>
              <a:t>Following the receipt of the Form 483, the Company provided written responses to FDA describing corrective and preventive actions that were underway or to be taken to address FDA’s observations at the Munich </a:t>
            </a:r>
            <a:r>
              <a:rPr lang="en-US" dirty="0" smtClean="0"/>
              <a:t>facility </a:t>
            </a:r>
            <a:r>
              <a:rPr lang="en-US" dirty="0"/>
              <a:t> </a:t>
            </a:r>
          </a:p>
          <a:p>
            <a:pPr lvl="1">
              <a:buClr>
                <a:schemeClr val="tx1"/>
              </a:buClr>
              <a:buFont typeface="Arial" panose="020B0604020202020204" pitchFamily="34" charset="0"/>
              <a:buChar char="•"/>
            </a:pPr>
            <a:r>
              <a:rPr lang="en-US" dirty="0"/>
              <a:t>The Warning Letter issued in December and identified issues not cited during the inspections</a:t>
            </a:r>
          </a:p>
          <a:p>
            <a:pPr lvl="1">
              <a:buClr>
                <a:schemeClr val="tx1"/>
              </a:buClr>
              <a:buFont typeface="Arial" panose="020B0604020202020204" pitchFamily="34" charset="0"/>
              <a:buChar char="•"/>
            </a:pPr>
            <a:r>
              <a:rPr lang="en-US" dirty="0"/>
              <a:t>Company also on import </a:t>
            </a:r>
            <a:r>
              <a:rPr lang="en-US" dirty="0" smtClean="0"/>
              <a:t>alert</a:t>
            </a:r>
            <a:r>
              <a:rPr lang="en-US" dirty="0"/>
              <a:t> </a:t>
            </a:r>
          </a:p>
        </p:txBody>
      </p:sp>
      <p:sp>
        <p:nvSpPr>
          <p:cNvPr id="2" name="Slide Title"/>
          <p:cNvSpPr>
            <a:spLocks noGrp="1"/>
          </p:cNvSpPr>
          <p:nvPr>
            <p:ph type="title"/>
          </p:nvPr>
        </p:nvSpPr>
        <p:spPr/>
        <p:txBody>
          <a:bodyPr/>
          <a:lstStyle/>
          <a:p>
            <a:r>
              <a:rPr lang="en-US" dirty="0"/>
              <a:t>FDA Reaction to Perceived Public Health </a:t>
            </a:r>
            <a:r>
              <a:rPr lang="en-US" dirty="0" smtClean="0"/>
              <a:t>Threats (3)</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226" y="3219206"/>
            <a:ext cx="2898774" cy="1112377"/>
          </a:xfrm>
          <a:prstGeom prst="rect">
            <a:avLst/>
          </a:prstGeom>
        </p:spPr>
      </p:pic>
    </p:spTree>
    <p:extLst>
      <p:ext uri="{BB962C8B-B14F-4D97-AF65-F5344CB8AC3E}">
        <p14:creationId xmlns:p14="http://schemas.microsoft.com/office/powerpoint/2010/main" val="2193083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ackground Picture"/>
          <p:cNvPicPr>
            <a:picLocks noChangeAspect="1"/>
          </p:cNvPicPr>
          <p:nvPr/>
        </p:nvPicPr>
        <p:blipFill rotWithShape="1">
          <a:blip r:embed="rId3">
            <a:extLst>
              <a:ext uri="{28A0092B-C50C-407E-A947-70E740481C1C}">
                <a14:useLocalDpi xmlns:a14="http://schemas.microsoft.com/office/drawing/2010/main" val="0"/>
              </a:ext>
            </a:extLst>
          </a:blip>
          <a:srcRect t="3820" b="22582"/>
          <a:stretch/>
        </p:blipFill>
        <p:spPr>
          <a:xfrm flipH="1">
            <a:off x="173039" y="131763"/>
            <a:ext cx="8840786" cy="487997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8359" b="8843"/>
          <a:stretch/>
        </p:blipFill>
        <p:spPr>
          <a:xfrm>
            <a:off x="173039" y="131763"/>
            <a:ext cx="8840786" cy="4879975"/>
          </a:xfrm>
          <a:prstGeom prst="rect">
            <a:avLst/>
          </a:prstGeom>
        </p:spPr>
      </p:pic>
      <p:sp>
        <p:nvSpPr>
          <p:cNvPr id="9" name="2D Shape"/>
          <p:cNvSpPr/>
          <p:nvPr/>
        </p:nvSpPr>
        <p:spPr>
          <a:xfrm>
            <a:off x="5281614" y="257175"/>
            <a:ext cx="3594968" cy="2988246"/>
          </a:xfrm>
          <a:custGeom>
            <a:avLst/>
            <a:gdLst>
              <a:gd name="connsiteX0" fmla="*/ 0 w 3209026"/>
              <a:gd name="connsiteY0" fmla="*/ 0 h 2724001"/>
              <a:gd name="connsiteX1" fmla="*/ 3209026 w 3209026"/>
              <a:gd name="connsiteY1" fmla="*/ 0 h 2724001"/>
              <a:gd name="connsiteX2" fmla="*/ 3209026 w 3209026"/>
              <a:gd name="connsiteY2" fmla="*/ 2724001 h 2724001"/>
              <a:gd name="connsiteX3" fmla="*/ 0 w 3209026"/>
              <a:gd name="connsiteY3" fmla="*/ 2724001 h 2724001"/>
              <a:gd name="connsiteX4" fmla="*/ 0 w 3209026"/>
              <a:gd name="connsiteY4" fmla="*/ 0 h 2724001"/>
              <a:gd name="connsiteX0" fmla="*/ 1000664 w 3209026"/>
              <a:gd name="connsiteY0" fmla="*/ 828136 h 2724001"/>
              <a:gd name="connsiteX1" fmla="*/ 3209026 w 3209026"/>
              <a:gd name="connsiteY1" fmla="*/ 0 h 2724001"/>
              <a:gd name="connsiteX2" fmla="*/ 3209026 w 3209026"/>
              <a:gd name="connsiteY2" fmla="*/ 2724001 h 2724001"/>
              <a:gd name="connsiteX3" fmla="*/ 0 w 3209026"/>
              <a:gd name="connsiteY3" fmla="*/ 2724001 h 2724001"/>
              <a:gd name="connsiteX4" fmla="*/ 1000664 w 3209026"/>
              <a:gd name="connsiteY4" fmla="*/ 828136 h 2724001"/>
              <a:gd name="connsiteX0" fmla="*/ 8627 w 3209026"/>
              <a:gd name="connsiteY0" fmla="*/ 414068 h 2724001"/>
              <a:gd name="connsiteX1" fmla="*/ 3209026 w 3209026"/>
              <a:gd name="connsiteY1" fmla="*/ 0 h 2724001"/>
              <a:gd name="connsiteX2" fmla="*/ 3209026 w 3209026"/>
              <a:gd name="connsiteY2" fmla="*/ 2724001 h 2724001"/>
              <a:gd name="connsiteX3" fmla="*/ 0 w 3209026"/>
              <a:gd name="connsiteY3" fmla="*/ 2724001 h 2724001"/>
              <a:gd name="connsiteX4" fmla="*/ 8627 w 3209026"/>
              <a:gd name="connsiteY4" fmla="*/ 414068 h 2724001"/>
              <a:gd name="connsiteX0" fmla="*/ 10 w 3200409"/>
              <a:gd name="connsiteY0" fmla="*/ 414068 h 2724001"/>
              <a:gd name="connsiteX1" fmla="*/ 3200409 w 3200409"/>
              <a:gd name="connsiteY1" fmla="*/ 0 h 2724001"/>
              <a:gd name="connsiteX2" fmla="*/ 3200409 w 3200409"/>
              <a:gd name="connsiteY2" fmla="*/ 2724001 h 2724001"/>
              <a:gd name="connsiteX3" fmla="*/ 672869 w 3200409"/>
              <a:gd name="connsiteY3" fmla="*/ 2646363 h 2724001"/>
              <a:gd name="connsiteX4" fmla="*/ 10 w 3200409"/>
              <a:gd name="connsiteY4" fmla="*/ 414068 h 2724001"/>
              <a:gd name="connsiteX0" fmla="*/ 0 w 3200399"/>
              <a:gd name="connsiteY0" fmla="*/ 414068 h 2724001"/>
              <a:gd name="connsiteX1" fmla="*/ 3200399 w 3200399"/>
              <a:gd name="connsiteY1" fmla="*/ 0 h 2724001"/>
              <a:gd name="connsiteX2" fmla="*/ 3200399 w 3200399"/>
              <a:gd name="connsiteY2" fmla="*/ 2724001 h 2724001"/>
              <a:gd name="connsiteX3" fmla="*/ 672859 w 3200399"/>
              <a:gd name="connsiteY3" fmla="*/ 2646363 h 2724001"/>
              <a:gd name="connsiteX4" fmla="*/ 0 w 3200399"/>
              <a:gd name="connsiteY4" fmla="*/ 414068 h 2724001"/>
              <a:gd name="connsiteX0" fmla="*/ 0 w 3200399"/>
              <a:gd name="connsiteY0" fmla="*/ 414068 h 2724001"/>
              <a:gd name="connsiteX1" fmla="*/ 3200399 w 3200399"/>
              <a:gd name="connsiteY1" fmla="*/ 0 h 2724001"/>
              <a:gd name="connsiteX2" fmla="*/ 3200399 w 3200399"/>
              <a:gd name="connsiteY2" fmla="*/ 2724001 h 2724001"/>
              <a:gd name="connsiteX3" fmla="*/ 293297 w 3200399"/>
              <a:gd name="connsiteY3" fmla="*/ 2672242 h 2724001"/>
              <a:gd name="connsiteX4" fmla="*/ 0 w 3200399"/>
              <a:gd name="connsiteY4" fmla="*/ 414068 h 2724001"/>
              <a:gd name="connsiteX0" fmla="*/ 0 w 3200399"/>
              <a:gd name="connsiteY0" fmla="*/ 414068 h 2732627"/>
              <a:gd name="connsiteX1" fmla="*/ 3200399 w 3200399"/>
              <a:gd name="connsiteY1" fmla="*/ 0 h 2732627"/>
              <a:gd name="connsiteX2" fmla="*/ 3200399 w 3200399"/>
              <a:gd name="connsiteY2" fmla="*/ 2724001 h 2732627"/>
              <a:gd name="connsiteX3" fmla="*/ 319176 w 3200399"/>
              <a:gd name="connsiteY3" fmla="*/ 2732627 h 2732627"/>
              <a:gd name="connsiteX4" fmla="*/ 0 w 3200399"/>
              <a:gd name="connsiteY4" fmla="*/ 414068 h 2732627"/>
              <a:gd name="connsiteX0" fmla="*/ 0 w 3200399"/>
              <a:gd name="connsiteY0" fmla="*/ 414068 h 2732627"/>
              <a:gd name="connsiteX1" fmla="*/ 3200399 w 3200399"/>
              <a:gd name="connsiteY1" fmla="*/ 0 h 2732627"/>
              <a:gd name="connsiteX2" fmla="*/ 3200399 w 3200399"/>
              <a:gd name="connsiteY2" fmla="*/ 2724001 h 2732627"/>
              <a:gd name="connsiteX3" fmla="*/ 301924 w 3200399"/>
              <a:gd name="connsiteY3" fmla="*/ 2732627 h 2732627"/>
              <a:gd name="connsiteX4" fmla="*/ 0 w 3200399"/>
              <a:gd name="connsiteY4" fmla="*/ 414068 h 2732627"/>
              <a:gd name="connsiteX0" fmla="*/ 370937 w 2898475"/>
              <a:gd name="connsiteY0" fmla="*/ 0 h 2732627"/>
              <a:gd name="connsiteX1" fmla="*/ 2898475 w 2898475"/>
              <a:gd name="connsiteY1" fmla="*/ 0 h 2732627"/>
              <a:gd name="connsiteX2" fmla="*/ 2898475 w 2898475"/>
              <a:gd name="connsiteY2" fmla="*/ 2724001 h 2732627"/>
              <a:gd name="connsiteX3" fmla="*/ 0 w 2898475"/>
              <a:gd name="connsiteY3" fmla="*/ 2732627 h 2732627"/>
              <a:gd name="connsiteX4" fmla="*/ 370937 w 2898475"/>
              <a:gd name="connsiteY4" fmla="*/ 0 h 2732627"/>
              <a:gd name="connsiteX0" fmla="*/ 448575 w 2976113"/>
              <a:gd name="connsiteY0" fmla="*/ 0 h 2724001"/>
              <a:gd name="connsiteX1" fmla="*/ 2976113 w 2976113"/>
              <a:gd name="connsiteY1" fmla="*/ 0 h 2724001"/>
              <a:gd name="connsiteX2" fmla="*/ 2976113 w 2976113"/>
              <a:gd name="connsiteY2" fmla="*/ 2724001 h 2724001"/>
              <a:gd name="connsiteX3" fmla="*/ 0 w 2976113"/>
              <a:gd name="connsiteY3" fmla="*/ 1680204 h 2724001"/>
              <a:gd name="connsiteX4" fmla="*/ 448575 w 2976113"/>
              <a:gd name="connsiteY4" fmla="*/ 0 h 2724001"/>
              <a:gd name="connsiteX0" fmla="*/ 448575 w 2976113"/>
              <a:gd name="connsiteY0" fmla="*/ 0 h 1680204"/>
              <a:gd name="connsiteX1" fmla="*/ 2976113 w 2976113"/>
              <a:gd name="connsiteY1" fmla="*/ 0 h 1680204"/>
              <a:gd name="connsiteX2" fmla="*/ 2932980 w 2976113"/>
              <a:gd name="connsiteY2" fmla="*/ 1533555 h 1680204"/>
              <a:gd name="connsiteX3" fmla="*/ 0 w 2976113"/>
              <a:gd name="connsiteY3" fmla="*/ 1680204 h 1680204"/>
              <a:gd name="connsiteX4" fmla="*/ 448575 w 2976113"/>
              <a:gd name="connsiteY4" fmla="*/ 0 h 1680204"/>
              <a:gd name="connsiteX0" fmla="*/ 448575 w 2976113"/>
              <a:gd name="connsiteY0" fmla="*/ 0 h 2473835"/>
              <a:gd name="connsiteX1" fmla="*/ 2976113 w 2976113"/>
              <a:gd name="connsiteY1" fmla="*/ 0 h 2473835"/>
              <a:gd name="connsiteX2" fmla="*/ 2967485 w 2976113"/>
              <a:gd name="connsiteY2" fmla="*/ 2473835 h 2473835"/>
              <a:gd name="connsiteX3" fmla="*/ 0 w 2976113"/>
              <a:gd name="connsiteY3" fmla="*/ 1680204 h 2473835"/>
              <a:gd name="connsiteX4" fmla="*/ 448575 w 2976113"/>
              <a:gd name="connsiteY4" fmla="*/ 0 h 2473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13" h="2473835">
                <a:moveTo>
                  <a:pt x="448575" y="0"/>
                </a:moveTo>
                <a:lnTo>
                  <a:pt x="2976113" y="0"/>
                </a:lnTo>
                <a:lnTo>
                  <a:pt x="2967485" y="2473835"/>
                </a:lnTo>
                <a:lnTo>
                  <a:pt x="0" y="1680204"/>
                </a:lnTo>
                <a:lnTo>
                  <a:pt x="448575" y="0"/>
                </a:lnTo>
                <a:close/>
              </a:path>
            </a:pathLst>
          </a:custGeom>
          <a:solidFill>
            <a:srgbClr val="D8A202">
              <a:alpha val="8313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Section Divider Title"/>
          <p:cNvSpPr>
            <a:spLocks noGrp="1"/>
          </p:cNvSpPr>
          <p:nvPr>
            <p:ph type="title"/>
          </p:nvPr>
        </p:nvSpPr>
        <p:spPr>
          <a:xfrm>
            <a:off x="5934974" y="406400"/>
            <a:ext cx="2811288" cy="1503463"/>
          </a:xfrm>
        </p:spPr>
        <p:txBody>
          <a:bodyPr/>
          <a:lstStyle/>
          <a:p>
            <a:r>
              <a:rPr lang="en-GB" smtClean="0"/>
              <a:t>What's Next </a:t>
            </a:r>
            <a:r>
              <a:rPr lang="en-GB" dirty="0" smtClean="0"/>
              <a:t>for </a:t>
            </a:r>
            <a:r>
              <a:rPr lang="en-GB" smtClean="0"/>
              <a:t>the </a:t>
            </a:r>
            <a:r>
              <a:rPr lang="en-GB"/>
              <a:t>P</a:t>
            </a:r>
            <a:r>
              <a:rPr lang="en-GB" smtClean="0"/>
              <a:t>harmaceutical </a:t>
            </a:r>
            <a:r>
              <a:rPr lang="en-GB" dirty="0"/>
              <a:t>I</a:t>
            </a:r>
            <a:r>
              <a:rPr lang="en-GB" smtClean="0"/>
              <a:t>ndustry</a:t>
            </a:r>
            <a:r>
              <a:rPr lang="en-GB" dirty="0" smtClean="0"/>
              <a:t>?</a:t>
            </a:r>
            <a:endParaRPr lang="en-GB" dirty="0"/>
          </a:p>
        </p:txBody>
      </p:sp>
    </p:spTree>
    <p:extLst>
      <p:ext uri="{BB962C8B-B14F-4D97-AF65-F5344CB8AC3E}">
        <p14:creationId xmlns:p14="http://schemas.microsoft.com/office/powerpoint/2010/main" val="597523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9" y="4834959"/>
            <a:ext cx="286296" cy="215444"/>
          </a:xfrm>
        </p:spPr>
        <p:txBody>
          <a:bodyPr/>
          <a:lstStyle/>
          <a:p>
            <a:r>
              <a:rPr lang="en-US" dirty="0" smtClean="0"/>
              <a:t>|  </a:t>
            </a:r>
            <a:fld id="{6967D197-2218-4700-B211-63EF06F51A7E}" type="slidenum">
              <a:rPr lang="en-US" smtClean="0"/>
              <a:pPr/>
              <a:t>28</a:t>
            </a:fld>
            <a:endParaRPr lang="en-US" dirty="0"/>
          </a:p>
        </p:txBody>
      </p:sp>
      <p:sp>
        <p:nvSpPr>
          <p:cNvPr id="13" name="Content Right"/>
          <p:cNvSpPr>
            <a:spLocks noGrp="1"/>
          </p:cNvSpPr>
          <p:nvPr>
            <p:ph sz="quarter" idx="18"/>
          </p:nvPr>
        </p:nvSpPr>
        <p:spPr/>
        <p:txBody>
          <a:bodyPr>
            <a:normAutofit/>
          </a:bodyPr>
          <a:lstStyle/>
          <a:p>
            <a:pPr>
              <a:buClr>
                <a:srgbClr val="E5AC02"/>
              </a:buClr>
            </a:pPr>
            <a:r>
              <a:rPr lang="en-GB" b="1" dirty="0">
                <a:solidFill>
                  <a:srgbClr val="E5AC02"/>
                </a:solidFill>
              </a:rPr>
              <a:t>Greater transparency</a:t>
            </a:r>
          </a:p>
          <a:p>
            <a:pPr lvl="1">
              <a:buClr>
                <a:srgbClr val="E5AC02"/>
              </a:buClr>
            </a:pPr>
            <a:r>
              <a:rPr lang="en-GB" sz="1400" dirty="0"/>
              <a:t>Clinical trial data</a:t>
            </a:r>
          </a:p>
          <a:p>
            <a:pPr lvl="1">
              <a:buClr>
                <a:srgbClr val="E5AC02"/>
              </a:buClr>
            </a:pPr>
            <a:r>
              <a:rPr lang="en-GB" sz="1400" dirty="0"/>
              <a:t>Product development info</a:t>
            </a:r>
          </a:p>
          <a:p>
            <a:pPr lvl="1">
              <a:buClr>
                <a:srgbClr val="E5AC02"/>
              </a:buClr>
            </a:pPr>
            <a:r>
              <a:rPr lang="en-GB" sz="1400" dirty="0"/>
              <a:t>Regulatory review process</a:t>
            </a:r>
          </a:p>
          <a:p>
            <a:pPr>
              <a:buClr>
                <a:srgbClr val="E5AC02"/>
              </a:buClr>
            </a:pPr>
            <a:r>
              <a:rPr lang="en-GB" dirty="0"/>
              <a:t>More </a:t>
            </a:r>
            <a:r>
              <a:rPr lang="en-GB" dirty="0" smtClean="0"/>
              <a:t>small</a:t>
            </a:r>
            <a:r>
              <a:rPr lang="en-GB" dirty="0">
                <a:solidFill>
                  <a:schemeClr val="tx1"/>
                </a:solidFill>
              </a:rPr>
              <a:t>,</a:t>
            </a:r>
            <a:r>
              <a:rPr lang="en-GB" dirty="0" smtClean="0">
                <a:solidFill>
                  <a:schemeClr val="accent1"/>
                </a:solidFill>
              </a:rPr>
              <a:t> </a:t>
            </a:r>
            <a:r>
              <a:rPr lang="en-GB" b="1" dirty="0">
                <a:solidFill>
                  <a:srgbClr val="E5AC02"/>
                </a:solidFill>
              </a:rPr>
              <a:t>virtual companies</a:t>
            </a:r>
          </a:p>
          <a:p>
            <a:pPr>
              <a:buClr>
                <a:srgbClr val="E5AC02"/>
              </a:buClr>
            </a:pPr>
            <a:r>
              <a:rPr lang="en-GB" dirty="0"/>
              <a:t>More combinations</a:t>
            </a:r>
          </a:p>
          <a:p>
            <a:pPr>
              <a:buClr>
                <a:srgbClr val="E5AC02"/>
              </a:buClr>
            </a:pPr>
            <a:r>
              <a:rPr lang="en-GB" dirty="0"/>
              <a:t>Continued low regard for pharma</a:t>
            </a:r>
          </a:p>
        </p:txBody>
      </p:sp>
      <p:sp>
        <p:nvSpPr>
          <p:cNvPr id="12" name="Content Middle"/>
          <p:cNvSpPr>
            <a:spLocks noGrp="1"/>
          </p:cNvSpPr>
          <p:nvPr>
            <p:ph sz="quarter" idx="16"/>
          </p:nvPr>
        </p:nvSpPr>
        <p:spPr/>
        <p:txBody>
          <a:bodyPr>
            <a:normAutofit/>
          </a:bodyPr>
          <a:lstStyle/>
          <a:p>
            <a:pPr>
              <a:buClr>
                <a:srgbClr val="E5AC02"/>
              </a:buClr>
            </a:pPr>
            <a:r>
              <a:rPr lang="en-GB" dirty="0"/>
              <a:t>More </a:t>
            </a:r>
            <a:r>
              <a:rPr lang="en-GB" dirty="0" smtClean="0"/>
              <a:t>follow-on products</a:t>
            </a:r>
            <a:endParaRPr lang="en-GB" dirty="0"/>
          </a:p>
          <a:p>
            <a:pPr>
              <a:buClr>
                <a:srgbClr val="E5AC02"/>
              </a:buClr>
            </a:pPr>
            <a:r>
              <a:rPr lang="en-GB" dirty="0"/>
              <a:t>Different ways of promoting products</a:t>
            </a:r>
          </a:p>
          <a:p>
            <a:pPr lvl="1">
              <a:buClr>
                <a:srgbClr val="E5AC02"/>
              </a:buClr>
            </a:pPr>
            <a:r>
              <a:rPr lang="en-GB" sz="1400" dirty="0"/>
              <a:t>Less detailing</a:t>
            </a:r>
          </a:p>
          <a:p>
            <a:pPr lvl="1">
              <a:buClr>
                <a:srgbClr val="E5AC02"/>
              </a:buClr>
            </a:pPr>
            <a:r>
              <a:rPr lang="en-GB" sz="1400" dirty="0"/>
              <a:t>More physician-initiated information flow</a:t>
            </a:r>
          </a:p>
          <a:p>
            <a:pPr>
              <a:buClr>
                <a:srgbClr val="E5AC02"/>
              </a:buClr>
            </a:pPr>
            <a:r>
              <a:rPr lang="en-GB" b="1" dirty="0">
                <a:solidFill>
                  <a:srgbClr val="E5AC02"/>
                </a:solidFill>
              </a:rPr>
              <a:t>New technologies</a:t>
            </a:r>
          </a:p>
          <a:p>
            <a:pPr lvl="1">
              <a:buClr>
                <a:srgbClr val="E5AC02"/>
              </a:buClr>
            </a:pPr>
            <a:r>
              <a:rPr lang="en-GB" sz="1400" dirty="0"/>
              <a:t>Digital health</a:t>
            </a:r>
          </a:p>
          <a:p>
            <a:pPr lvl="1">
              <a:buClr>
                <a:srgbClr val="E5AC02"/>
              </a:buClr>
            </a:pPr>
            <a:r>
              <a:rPr lang="en-GB" sz="1400" dirty="0"/>
              <a:t>Genetic-based medicine</a:t>
            </a:r>
          </a:p>
          <a:p>
            <a:pPr lvl="1">
              <a:buClr>
                <a:srgbClr val="E5AC02"/>
              </a:buClr>
            </a:pPr>
            <a:r>
              <a:rPr lang="en-GB" sz="1400" dirty="0"/>
              <a:t>Cellular and tissue-based medicine</a:t>
            </a:r>
          </a:p>
        </p:txBody>
      </p:sp>
      <p:sp>
        <p:nvSpPr>
          <p:cNvPr id="10" name="Content Left"/>
          <p:cNvSpPr>
            <a:spLocks noGrp="1"/>
          </p:cNvSpPr>
          <p:nvPr>
            <p:ph sz="quarter" idx="12"/>
          </p:nvPr>
        </p:nvSpPr>
        <p:spPr/>
        <p:txBody>
          <a:bodyPr>
            <a:normAutofit fontScale="92500"/>
          </a:bodyPr>
          <a:lstStyle/>
          <a:p>
            <a:pPr>
              <a:buClr>
                <a:srgbClr val="E5AC02"/>
              </a:buClr>
            </a:pPr>
            <a:r>
              <a:rPr lang="en-GB" dirty="0"/>
              <a:t>Increased </a:t>
            </a:r>
            <a:r>
              <a:rPr lang="en-GB" b="1" dirty="0">
                <a:solidFill>
                  <a:srgbClr val="E5AC02"/>
                </a:solidFill>
              </a:rPr>
              <a:t>emphasis on economics</a:t>
            </a:r>
          </a:p>
          <a:p>
            <a:pPr lvl="1">
              <a:buClr>
                <a:srgbClr val="E5AC02"/>
              </a:buClr>
            </a:pPr>
            <a:r>
              <a:rPr lang="en-GB" sz="1400" dirty="0"/>
              <a:t>Expensive products</a:t>
            </a:r>
          </a:p>
          <a:p>
            <a:pPr lvl="1">
              <a:buClr>
                <a:srgbClr val="E5AC02"/>
              </a:buClr>
            </a:pPr>
            <a:r>
              <a:rPr lang="en-GB" sz="1400" dirty="0" err="1"/>
              <a:t>Payor</a:t>
            </a:r>
            <a:r>
              <a:rPr lang="en-GB" sz="1400" dirty="0"/>
              <a:t> influence</a:t>
            </a:r>
          </a:p>
          <a:p>
            <a:pPr lvl="1">
              <a:buClr>
                <a:srgbClr val="E5AC02"/>
              </a:buClr>
            </a:pPr>
            <a:r>
              <a:rPr lang="en-GB" sz="1400" dirty="0"/>
              <a:t>Public sector costs</a:t>
            </a:r>
          </a:p>
          <a:p>
            <a:pPr>
              <a:buClr>
                <a:srgbClr val="E5AC02"/>
              </a:buClr>
            </a:pPr>
            <a:r>
              <a:rPr lang="en-GB" dirty="0"/>
              <a:t>Greater attention to </a:t>
            </a:r>
            <a:r>
              <a:rPr lang="en-GB" b="1" dirty="0">
                <a:solidFill>
                  <a:srgbClr val="E5AC02"/>
                </a:solidFill>
              </a:rPr>
              <a:t>incremental benefit over existing therapies</a:t>
            </a:r>
          </a:p>
          <a:p>
            <a:pPr>
              <a:buClr>
                <a:srgbClr val="E5AC02"/>
              </a:buClr>
            </a:pPr>
            <a:r>
              <a:rPr lang="en-GB" dirty="0"/>
              <a:t>Development of </a:t>
            </a:r>
            <a:r>
              <a:rPr lang="en-GB" b="1" dirty="0" err="1">
                <a:solidFill>
                  <a:srgbClr val="E5AC02"/>
                </a:solidFill>
              </a:rPr>
              <a:t>biosimilars</a:t>
            </a:r>
            <a:endParaRPr lang="en-GB" b="1" dirty="0">
              <a:solidFill>
                <a:srgbClr val="E5AC02"/>
              </a:solidFill>
            </a:endParaRPr>
          </a:p>
          <a:p>
            <a:pPr lvl="1">
              <a:buClr>
                <a:srgbClr val="E5AC02"/>
              </a:buClr>
            </a:pPr>
            <a:r>
              <a:rPr lang="en-GB" sz="1400" dirty="0"/>
              <a:t>Regulatory scheme</a:t>
            </a:r>
          </a:p>
          <a:p>
            <a:pPr lvl="1">
              <a:buClr>
                <a:srgbClr val="E5AC02"/>
              </a:buClr>
            </a:pPr>
            <a:r>
              <a:rPr lang="en-GB" sz="1400" dirty="0"/>
              <a:t>Marketplace</a:t>
            </a:r>
          </a:p>
        </p:txBody>
      </p:sp>
      <p:sp>
        <p:nvSpPr>
          <p:cNvPr id="9" name="Slide Title"/>
          <p:cNvSpPr>
            <a:spLocks noGrp="1"/>
          </p:cNvSpPr>
          <p:nvPr>
            <p:ph type="title"/>
          </p:nvPr>
        </p:nvSpPr>
        <p:spPr/>
        <p:txBody>
          <a:bodyPr/>
          <a:lstStyle/>
          <a:p>
            <a:r>
              <a:rPr lang="en-US" dirty="0"/>
              <a:t>Pharma – What’s coming?</a:t>
            </a:r>
          </a:p>
        </p:txBody>
      </p:sp>
    </p:spTree>
    <p:extLst>
      <p:ext uri="{BB962C8B-B14F-4D97-AF65-F5344CB8AC3E}">
        <p14:creationId xmlns:p14="http://schemas.microsoft.com/office/powerpoint/2010/main" val="892177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ver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 y="0"/>
            <a:ext cx="9134974" cy="5143498"/>
          </a:xfrm>
          <a:prstGeom prst="rect">
            <a:avLst/>
          </a:prstGeom>
        </p:spPr>
      </p:pic>
      <p:sp>
        <p:nvSpPr>
          <p:cNvPr id="5" name="Cover Subtitle"/>
          <p:cNvSpPr>
            <a:spLocks noGrp="1"/>
          </p:cNvSpPr>
          <p:nvPr>
            <p:ph type="body" sz="quarter" idx="10"/>
          </p:nvPr>
        </p:nvSpPr>
        <p:spPr>
          <a:xfrm>
            <a:off x="2976813" y="3805216"/>
            <a:ext cx="5819774" cy="833459"/>
          </a:xfrm>
        </p:spPr>
        <p:txBody>
          <a:bodyPr/>
          <a:lstStyle/>
          <a:p>
            <a:pPr>
              <a:spcAft>
                <a:spcPts val="0"/>
              </a:spcAft>
            </a:pPr>
            <a:r>
              <a:rPr lang="en-US" dirty="0"/>
              <a:t>Corporate Counsel Women of Color</a:t>
            </a:r>
          </a:p>
          <a:p>
            <a:pPr>
              <a:spcAft>
                <a:spcPts val="0"/>
              </a:spcAft>
            </a:pPr>
            <a:r>
              <a:rPr lang="en-US" dirty="0"/>
              <a:t>12</a:t>
            </a:r>
            <a:r>
              <a:rPr lang="en-US" baseline="30000" dirty="0"/>
              <a:t>th</a:t>
            </a:r>
            <a:r>
              <a:rPr lang="en-US" dirty="0"/>
              <a:t> Annual Career Strategies Conference</a:t>
            </a:r>
          </a:p>
          <a:p>
            <a:endParaRPr lang="en-US" dirty="0"/>
          </a:p>
        </p:txBody>
      </p:sp>
      <p:sp>
        <p:nvSpPr>
          <p:cNvPr id="6" name="Cover Title"/>
          <p:cNvSpPr>
            <a:spLocks noGrp="1"/>
          </p:cNvSpPr>
          <p:nvPr>
            <p:ph type="title"/>
          </p:nvPr>
        </p:nvSpPr>
        <p:spPr>
          <a:xfrm>
            <a:off x="4808979" y="3392174"/>
            <a:ext cx="3987608" cy="446400"/>
          </a:xfrm>
        </p:spPr>
        <p:txBody>
          <a:bodyPr/>
          <a:lstStyle/>
          <a:p>
            <a:r>
              <a:rPr lang="en-US" dirty="0"/>
              <a:t>Life Sciences Life Cycle: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213" y="1843078"/>
            <a:ext cx="2619374" cy="853848"/>
          </a:xfrm>
          <a:prstGeom prst="rect">
            <a:avLst/>
          </a:prstGeom>
        </p:spPr>
      </p:pic>
      <p:pic>
        <p:nvPicPr>
          <p:cNvPr id="10" name="Picture Placeholder 6"/>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82525" t="71136" r="3600" b="15392"/>
          <a:stretch/>
        </p:blipFill>
        <p:spPr>
          <a:xfrm>
            <a:off x="8414342" y="2666662"/>
            <a:ext cx="550796" cy="312661"/>
          </a:xfrm>
        </p:spPr>
      </p:pic>
      <p:pic>
        <p:nvPicPr>
          <p:cNvPr id="12" name="Picture Placeholder 6"/>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289" t="76269" r="55802" b="15392"/>
          <a:stretch/>
        </p:blipFill>
        <p:spPr>
          <a:xfrm>
            <a:off x="5238750" y="2788262"/>
            <a:ext cx="1490386" cy="163319"/>
          </a:xfrm>
        </p:spPr>
      </p:pic>
      <p:sp>
        <p:nvSpPr>
          <p:cNvPr id="13" name="TextBox 12"/>
          <p:cNvSpPr txBox="1"/>
          <p:nvPr/>
        </p:nvSpPr>
        <p:spPr>
          <a:xfrm>
            <a:off x="6734175" y="2764459"/>
            <a:ext cx="1740413" cy="246221"/>
          </a:xfrm>
          <a:prstGeom prst="rect">
            <a:avLst/>
          </a:prstGeom>
          <a:noFill/>
        </p:spPr>
        <p:txBody>
          <a:bodyPr wrap="square" rtlCol="0">
            <a:spAutoFit/>
          </a:bodyPr>
          <a:lstStyle/>
          <a:p>
            <a:r>
              <a:rPr lang="en-US" sz="1000" b="1" spc="300" dirty="0" smtClean="0">
                <a:solidFill>
                  <a:schemeClr val="tx1">
                    <a:lumMod val="50000"/>
                  </a:schemeClr>
                </a:solidFill>
                <a:latin typeface="+mj-lt"/>
              </a:rPr>
              <a:t>Women of Color</a:t>
            </a:r>
            <a:endParaRPr lang="en-US" sz="1000" b="1" spc="300" dirty="0">
              <a:solidFill>
                <a:schemeClr val="tx1">
                  <a:lumMod val="50000"/>
                </a:schemeClr>
              </a:solidFill>
              <a:latin typeface="+mj-lt"/>
            </a:endParaRPr>
          </a:p>
        </p:txBody>
      </p:sp>
      <p:sp>
        <p:nvSpPr>
          <p:cNvPr id="14" name="TextBox 13"/>
          <p:cNvSpPr txBox="1"/>
          <p:nvPr/>
        </p:nvSpPr>
        <p:spPr>
          <a:xfrm>
            <a:off x="6734175" y="4572000"/>
            <a:ext cx="1981199" cy="338554"/>
          </a:xfrm>
          <a:prstGeom prst="rect">
            <a:avLst/>
          </a:prstGeom>
          <a:noFill/>
        </p:spPr>
        <p:txBody>
          <a:bodyPr wrap="square" rtlCol="0">
            <a:spAutoFit/>
          </a:bodyPr>
          <a:lstStyle/>
          <a:p>
            <a:r>
              <a:rPr lang="en-US" sz="1600" dirty="0" smtClean="0">
                <a:latin typeface="+mj-lt"/>
              </a:rPr>
              <a:t>September 21, 2016</a:t>
            </a:r>
            <a:endParaRPr lang="en-US" sz="1600" dirty="0">
              <a:latin typeface="+mj-lt"/>
            </a:endParaRPr>
          </a:p>
        </p:txBody>
      </p:sp>
    </p:spTree>
    <p:extLst>
      <p:ext uri="{BB962C8B-B14F-4D97-AF65-F5344CB8AC3E}">
        <p14:creationId xmlns:p14="http://schemas.microsoft.com/office/powerpoint/2010/main" val="409909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dirty="0" smtClean="0"/>
              <a:t>Agenda</a:t>
            </a:r>
            <a:endParaRPr lang="en-US" dirty="0"/>
          </a:p>
        </p:txBody>
      </p:sp>
      <p:sp>
        <p:nvSpPr>
          <p:cNvPr id="33" name="Rectangle 32"/>
          <p:cNvSpPr/>
          <p:nvPr/>
        </p:nvSpPr>
        <p:spPr>
          <a:xfrm>
            <a:off x="1962316" y="3986964"/>
            <a:ext cx="6749189" cy="515937"/>
          </a:xfrm>
          <a:prstGeom prst="rect">
            <a:avLst/>
          </a:prstGeom>
          <a:solidFill>
            <a:srgbClr val="D8A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4" name="Isosceles Triangle 90"/>
          <p:cNvSpPr/>
          <p:nvPr/>
        </p:nvSpPr>
        <p:spPr>
          <a:xfrm rot="6210812">
            <a:off x="2009087" y="3980495"/>
            <a:ext cx="232694" cy="290384"/>
          </a:xfrm>
          <a:prstGeom prst="triangle">
            <a:avLst>
              <a:gd name="adj" fmla="val 65789"/>
            </a:avLst>
          </a:prstGeom>
          <a:solidFill>
            <a:srgbClr val="FFC1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40" name="Rectangle 39"/>
          <p:cNvSpPr/>
          <p:nvPr/>
        </p:nvSpPr>
        <p:spPr>
          <a:xfrm>
            <a:off x="390022" y="4182223"/>
            <a:ext cx="1857879" cy="515937"/>
          </a:xfrm>
          <a:prstGeom prst="rect">
            <a:avLst/>
          </a:prstGeom>
          <a:solidFill>
            <a:srgbClr val="E5AC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FFFF"/>
              </a:solidFill>
            </a:endParaRPr>
          </a:p>
        </p:txBody>
      </p:sp>
      <p:sp>
        <p:nvSpPr>
          <p:cNvPr id="41" name="TextBox 40"/>
          <p:cNvSpPr txBox="1"/>
          <p:nvPr/>
        </p:nvSpPr>
        <p:spPr>
          <a:xfrm>
            <a:off x="999622" y="4144123"/>
            <a:ext cx="638679" cy="523220"/>
          </a:xfrm>
          <a:prstGeom prst="rect">
            <a:avLst/>
          </a:prstGeom>
          <a:noFill/>
        </p:spPr>
        <p:txBody>
          <a:bodyPr wrap="square" rtlCol="0">
            <a:spAutoFit/>
          </a:bodyPr>
          <a:lstStyle/>
          <a:p>
            <a:r>
              <a:rPr lang="en-US" sz="2800" dirty="0" smtClean="0">
                <a:solidFill>
                  <a:srgbClr val="FFFFFF"/>
                </a:solidFill>
              </a:rPr>
              <a:t>06</a:t>
            </a:r>
            <a:endParaRPr lang="en-US" sz="2800" dirty="0">
              <a:solidFill>
                <a:srgbClr val="FFFFFF"/>
              </a:solidFill>
            </a:endParaRPr>
          </a:p>
        </p:txBody>
      </p:sp>
      <p:sp>
        <p:nvSpPr>
          <p:cNvPr id="42" name="TextBox 41"/>
          <p:cNvSpPr txBox="1"/>
          <p:nvPr/>
        </p:nvSpPr>
        <p:spPr>
          <a:xfrm>
            <a:off x="2406936" y="4092279"/>
            <a:ext cx="6322574" cy="400110"/>
          </a:xfrm>
          <a:prstGeom prst="rect">
            <a:avLst/>
          </a:prstGeom>
          <a:noFill/>
        </p:spPr>
        <p:txBody>
          <a:bodyPr wrap="square" rtlCol="0">
            <a:spAutoFit/>
          </a:bodyPr>
          <a:lstStyle/>
          <a:p>
            <a:r>
              <a:rPr lang="en-US" sz="2000" i="1" kern="100" spc="-50" dirty="0" smtClean="0">
                <a:solidFill>
                  <a:schemeClr val="bg1"/>
                </a:solidFill>
                <a:latin typeface="Corbel" panose="020B0503020204020204" pitchFamily="34" charset="0"/>
              </a:rPr>
              <a:t>What’s Next for the Pharmaceutical Industry?</a:t>
            </a:r>
            <a:endParaRPr lang="en-US" sz="2000" i="1" kern="100" spc="-50" dirty="0">
              <a:solidFill>
                <a:schemeClr val="bg1"/>
              </a:solidFill>
              <a:latin typeface="Corbel" panose="020B0503020204020204" pitchFamily="34" charset="0"/>
            </a:endParaRPr>
          </a:p>
        </p:txBody>
      </p:sp>
      <p:sp>
        <p:nvSpPr>
          <p:cNvPr id="45" name="Rectangle 44"/>
          <p:cNvSpPr/>
          <p:nvPr/>
        </p:nvSpPr>
        <p:spPr>
          <a:xfrm>
            <a:off x="1962316" y="3375957"/>
            <a:ext cx="6749189" cy="515937"/>
          </a:xfrm>
          <a:prstGeom prst="rect">
            <a:avLst/>
          </a:prstGeom>
          <a:solidFill>
            <a:srgbClr val="908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46" name="Isosceles Triangle 45"/>
          <p:cNvSpPr/>
          <p:nvPr/>
        </p:nvSpPr>
        <p:spPr>
          <a:xfrm rot="6210812">
            <a:off x="1991082" y="3369488"/>
            <a:ext cx="232694" cy="290384"/>
          </a:xfrm>
          <a:prstGeom prst="triangle">
            <a:avLst>
              <a:gd name="adj" fmla="val 65789"/>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47" name="Rectangle 46"/>
          <p:cNvSpPr/>
          <p:nvPr/>
        </p:nvSpPr>
        <p:spPr>
          <a:xfrm>
            <a:off x="372017" y="3583916"/>
            <a:ext cx="1857879" cy="515937"/>
          </a:xfrm>
          <a:prstGeom prst="rect">
            <a:avLst/>
          </a:pr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FFFF"/>
              </a:solidFill>
            </a:endParaRPr>
          </a:p>
        </p:txBody>
      </p:sp>
      <p:sp>
        <p:nvSpPr>
          <p:cNvPr id="50" name="TextBox 49"/>
          <p:cNvSpPr txBox="1"/>
          <p:nvPr/>
        </p:nvSpPr>
        <p:spPr>
          <a:xfrm>
            <a:off x="981617" y="3533116"/>
            <a:ext cx="638679" cy="523220"/>
          </a:xfrm>
          <a:prstGeom prst="rect">
            <a:avLst/>
          </a:prstGeom>
          <a:noFill/>
        </p:spPr>
        <p:txBody>
          <a:bodyPr wrap="square" rtlCol="0">
            <a:spAutoFit/>
          </a:bodyPr>
          <a:lstStyle/>
          <a:p>
            <a:r>
              <a:rPr lang="en-US" sz="2800" dirty="0" smtClean="0">
                <a:solidFill>
                  <a:srgbClr val="FFFFFF"/>
                </a:solidFill>
              </a:rPr>
              <a:t>05</a:t>
            </a:r>
            <a:endParaRPr lang="en-US" sz="2800" dirty="0">
              <a:solidFill>
                <a:srgbClr val="FFFFFF"/>
              </a:solidFill>
            </a:endParaRPr>
          </a:p>
        </p:txBody>
      </p:sp>
      <p:sp>
        <p:nvSpPr>
          <p:cNvPr id="71" name="Rectangle 70"/>
          <p:cNvSpPr/>
          <p:nvPr/>
        </p:nvSpPr>
        <p:spPr>
          <a:xfrm>
            <a:off x="1962316" y="2752249"/>
            <a:ext cx="6749189" cy="515937"/>
          </a:xfrm>
          <a:prstGeom prst="rect">
            <a:avLst/>
          </a:prstGeom>
          <a:solidFill>
            <a:srgbClr val="207F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76" name="Isosceles Triangle 75"/>
          <p:cNvSpPr/>
          <p:nvPr/>
        </p:nvSpPr>
        <p:spPr>
          <a:xfrm rot="6210812">
            <a:off x="2014329" y="2745780"/>
            <a:ext cx="232694" cy="290384"/>
          </a:xfrm>
          <a:prstGeom prst="triangle">
            <a:avLst>
              <a:gd name="adj" fmla="val 65789"/>
            </a:avLst>
          </a:prstGeom>
          <a:solidFill>
            <a:srgbClr val="2DA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78" name="Rectangle 77"/>
          <p:cNvSpPr/>
          <p:nvPr/>
        </p:nvSpPr>
        <p:spPr>
          <a:xfrm>
            <a:off x="395264" y="2960208"/>
            <a:ext cx="1857879" cy="515937"/>
          </a:xfrm>
          <a:prstGeom prst="rect">
            <a:avLst/>
          </a:prstGeom>
          <a:solidFill>
            <a:srgbClr val="2596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FFFF"/>
              </a:solidFill>
            </a:endParaRPr>
          </a:p>
        </p:txBody>
      </p:sp>
      <p:sp>
        <p:nvSpPr>
          <p:cNvPr id="79" name="TextBox 78"/>
          <p:cNvSpPr txBox="1"/>
          <p:nvPr/>
        </p:nvSpPr>
        <p:spPr>
          <a:xfrm>
            <a:off x="1004864" y="2934808"/>
            <a:ext cx="638679" cy="523220"/>
          </a:xfrm>
          <a:prstGeom prst="rect">
            <a:avLst/>
          </a:prstGeom>
          <a:noFill/>
        </p:spPr>
        <p:txBody>
          <a:bodyPr wrap="square" rtlCol="0">
            <a:spAutoFit/>
          </a:bodyPr>
          <a:lstStyle/>
          <a:p>
            <a:r>
              <a:rPr lang="en-US" sz="2800" dirty="0" smtClean="0">
                <a:solidFill>
                  <a:srgbClr val="FFFFFF"/>
                </a:solidFill>
              </a:rPr>
              <a:t>04</a:t>
            </a:r>
            <a:endParaRPr lang="en-US" sz="2800" dirty="0">
              <a:solidFill>
                <a:srgbClr val="FFFFFF"/>
              </a:solidFill>
            </a:endParaRPr>
          </a:p>
        </p:txBody>
      </p:sp>
      <p:sp>
        <p:nvSpPr>
          <p:cNvPr id="83" name="Rectangle 82"/>
          <p:cNvSpPr/>
          <p:nvPr/>
        </p:nvSpPr>
        <p:spPr>
          <a:xfrm>
            <a:off x="1962316" y="2125075"/>
            <a:ext cx="6749189" cy="515937"/>
          </a:xfrm>
          <a:prstGeom prst="rect">
            <a:avLst/>
          </a:prstGeom>
          <a:solidFill>
            <a:srgbClr val="AC4B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84" name="Isosceles Triangle 83"/>
          <p:cNvSpPr/>
          <p:nvPr/>
        </p:nvSpPr>
        <p:spPr>
          <a:xfrm rot="6210812">
            <a:off x="1991082" y="2147472"/>
            <a:ext cx="232694" cy="290384"/>
          </a:xfrm>
          <a:prstGeom prst="triangle">
            <a:avLst>
              <a:gd name="adj" fmla="val 65789"/>
            </a:avLst>
          </a:prstGeom>
          <a:solidFill>
            <a:srgbClr val="E66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85" name="Rectangle 84"/>
          <p:cNvSpPr/>
          <p:nvPr/>
        </p:nvSpPr>
        <p:spPr>
          <a:xfrm>
            <a:off x="372017" y="2361900"/>
            <a:ext cx="1857879" cy="515937"/>
          </a:xfrm>
          <a:prstGeom prst="rect">
            <a:avLst/>
          </a:prstGeom>
          <a:solidFill>
            <a:srgbClr val="BF54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accent1"/>
              </a:solidFill>
            </a:endParaRPr>
          </a:p>
        </p:txBody>
      </p:sp>
      <p:sp>
        <p:nvSpPr>
          <p:cNvPr id="86" name="TextBox 85"/>
          <p:cNvSpPr txBox="1"/>
          <p:nvPr/>
        </p:nvSpPr>
        <p:spPr>
          <a:xfrm>
            <a:off x="981617" y="2336500"/>
            <a:ext cx="638679" cy="523220"/>
          </a:xfrm>
          <a:prstGeom prst="rect">
            <a:avLst/>
          </a:prstGeom>
          <a:noFill/>
        </p:spPr>
        <p:txBody>
          <a:bodyPr wrap="square" rtlCol="0">
            <a:spAutoFit/>
          </a:bodyPr>
          <a:lstStyle/>
          <a:p>
            <a:r>
              <a:rPr lang="en-US" sz="2800" dirty="0" smtClean="0">
                <a:solidFill>
                  <a:srgbClr val="FFFFFF"/>
                </a:solidFill>
              </a:rPr>
              <a:t>03</a:t>
            </a:r>
            <a:endParaRPr lang="en-US" sz="2800" dirty="0">
              <a:solidFill>
                <a:srgbClr val="FFFFFF"/>
              </a:solidFill>
            </a:endParaRPr>
          </a:p>
        </p:txBody>
      </p:sp>
      <p:sp>
        <p:nvSpPr>
          <p:cNvPr id="32" name="Rectangle 31"/>
          <p:cNvSpPr/>
          <p:nvPr/>
        </p:nvSpPr>
        <p:spPr>
          <a:xfrm>
            <a:off x="1962316" y="1526767"/>
            <a:ext cx="6749189" cy="515937"/>
          </a:xfrm>
          <a:prstGeom prst="rect">
            <a:avLst/>
          </a:prstGeom>
          <a:solidFill>
            <a:srgbClr val="3F62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7" name="Isosceles Triangle 36"/>
          <p:cNvSpPr/>
          <p:nvPr/>
        </p:nvSpPr>
        <p:spPr>
          <a:xfrm rot="6210812">
            <a:off x="1975040" y="1520298"/>
            <a:ext cx="232694" cy="290384"/>
          </a:xfrm>
          <a:prstGeom prst="triangle">
            <a:avLst>
              <a:gd name="adj" fmla="val 65789"/>
            </a:avLst>
          </a:prstGeom>
          <a:solidFill>
            <a:srgbClr val="6297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1" name="Rectangle 30"/>
          <p:cNvSpPr/>
          <p:nvPr/>
        </p:nvSpPr>
        <p:spPr>
          <a:xfrm>
            <a:off x="372017" y="1734726"/>
            <a:ext cx="1857879" cy="515937"/>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FFFF"/>
              </a:solidFill>
            </a:endParaRPr>
          </a:p>
        </p:txBody>
      </p:sp>
      <p:sp>
        <p:nvSpPr>
          <p:cNvPr id="43" name="TextBox 42"/>
          <p:cNvSpPr txBox="1"/>
          <p:nvPr/>
        </p:nvSpPr>
        <p:spPr>
          <a:xfrm>
            <a:off x="981617" y="1709326"/>
            <a:ext cx="638679" cy="523220"/>
          </a:xfrm>
          <a:prstGeom prst="rect">
            <a:avLst/>
          </a:prstGeom>
          <a:noFill/>
        </p:spPr>
        <p:txBody>
          <a:bodyPr wrap="square" rtlCol="0">
            <a:spAutoFit/>
          </a:bodyPr>
          <a:lstStyle/>
          <a:p>
            <a:r>
              <a:rPr lang="en-US" sz="2800" dirty="0" smtClean="0">
                <a:solidFill>
                  <a:srgbClr val="FFFFFF"/>
                </a:solidFill>
              </a:rPr>
              <a:t>02</a:t>
            </a:r>
            <a:endParaRPr lang="en-US" sz="2800" dirty="0">
              <a:solidFill>
                <a:srgbClr val="FFFFFF"/>
              </a:solidFill>
            </a:endParaRPr>
          </a:p>
        </p:txBody>
      </p:sp>
      <p:sp>
        <p:nvSpPr>
          <p:cNvPr id="70" name="TextBox 69"/>
          <p:cNvSpPr txBox="1"/>
          <p:nvPr/>
        </p:nvSpPr>
        <p:spPr>
          <a:xfrm>
            <a:off x="2388931" y="1593147"/>
            <a:ext cx="6322574" cy="400110"/>
          </a:xfrm>
          <a:prstGeom prst="rect">
            <a:avLst/>
          </a:prstGeom>
          <a:noFill/>
        </p:spPr>
        <p:txBody>
          <a:bodyPr wrap="square" rtlCol="0">
            <a:spAutoFit/>
          </a:bodyPr>
          <a:lstStyle/>
          <a:p>
            <a:r>
              <a:rPr lang="en-US" sz="2000" i="1" kern="100" spc="-50" dirty="0" smtClean="0">
                <a:solidFill>
                  <a:schemeClr val="bg1"/>
                </a:solidFill>
                <a:latin typeface="Corbel" panose="020B0503020204020204" pitchFamily="34" charset="0"/>
              </a:rPr>
              <a:t>Promotional Issues</a:t>
            </a:r>
            <a:endParaRPr lang="en-US" sz="2000" i="1" kern="100" spc="-50" dirty="0">
              <a:solidFill>
                <a:schemeClr val="bg1"/>
              </a:solidFill>
              <a:latin typeface="Corbel" panose="020B0503020204020204" pitchFamily="34" charset="0"/>
            </a:endParaRPr>
          </a:p>
        </p:txBody>
      </p:sp>
      <p:sp>
        <p:nvSpPr>
          <p:cNvPr id="35" name="TextBox 34"/>
          <p:cNvSpPr txBox="1"/>
          <p:nvPr/>
        </p:nvSpPr>
        <p:spPr>
          <a:xfrm>
            <a:off x="2388931" y="3445416"/>
            <a:ext cx="6322574" cy="400110"/>
          </a:xfrm>
          <a:prstGeom prst="rect">
            <a:avLst/>
          </a:prstGeom>
          <a:noFill/>
        </p:spPr>
        <p:txBody>
          <a:bodyPr wrap="square" rtlCol="0">
            <a:spAutoFit/>
          </a:bodyPr>
          <a:lstStyle/>
          <a:p>
            <a:r>
              <a:rPr lang="en-US" sz="2000" i="1" kern="100" spc="-50" dirty="0" smtClean="0">
                <a:solidFill>
                  <a:schemeClr val="bg1"/>
                </a:solidFill>
                <a:latin typeface="Corbel" panose="020B0503020204020204" pitchFamily="34" charset="0"/>
              </a:rPr>
              <a:t>Outside Pressure Encouraging Agency Actions</a:t>
            </a:r>
            <a:endParaRPr lang="en-US" sz="2000" i="1" kern="100" spc="-50" dirty="0">
              <a:solidFill>
                <a:schemeClr val="bg1"/>
              </a:solidFill>
              <a:latin typeface="Corbel" panose="020B0503020204020204" pitchFamily="34" charset="0"/>
            </a:endParaRPr>
          </a:p>
        </p:txBody>
      </p:sp>
      <p:sp>
        <p:nvSpPr>
          <p:cNvPr id="36" name="TextBox 35"/>
          <p:cNvSpPr txBox="1"/>
          <p:nvPr/>
        </p:nvSpPr>
        <p:spPr>
          <a:xfrm>
            <a:off x="2388931" y="2820160"/>
            <a:ext cx="6322574" cy="400110"/>
          </a:xfrm>
          <a:prstGeom prst="rect">
            <a:avLst/>
          </a:prstGeom>
          <a:noFill/>
        </p:spPr>
        <p:txBody>
          <a:bodyPr wrap="square" rtlCol="0">
            <a:spAutoFit/>
          </a:bodyPr>
          <a:lstStyle/>
          <a:p>
            <a:r>
              <a:rPr lang="en-US" sz="2000" i="1" kern="100" spc="-50" smtClean="0">
                <a:solidFill>
                  <a:schemeClr val="bg1"/>
                </a:solidFill>
                <a:latin typeface="Corbel" panose="020B0503020204020204" pitchFamily="34" charset="0"/>
              </a:rPr>
              <a:t>Enforcement Priorities</a:t>
            </a:r>
            <a:endParaRPr lang="en-US" sz="2000" i="1" kern="100" spc="-50" dirty="0">
              <a:solidFill>
                <a:schemeClr val="bg1"/>
              </a:solidFill>
              <a:latin typeface="Corbel" panose="020B0503020204020204" pitchFamily="34" charset="0"/>
            </a:endParaRPr>
          </a:p>
        </p:txBody>
      </p:sp>
      <p:sp>
        <p:nvSpPr>
          <p:cNvPr id="38" name="TextBox 37"/>
          <p:cNvSpPr txBox="1"/>
          <p:nvPr/>
        </p:nvSpPr>
        <p:spPr>
          <a:xfrm>
            <a:off x="2388931" y="2161845"/>
            <a:ext cx="6322574" cy="400110"/>
          </a:xfrm>
          <a:prstGeom prst="rect">
            <a:avLst/>
          </a:prstGeom>
          <a:noFill/>
        </p:spPr>
        <p:txBody>
          <a:bodyPr wrap="square" rtlCol="0">
            <a:spAutoFit/>
          </a:bodyPr>
          <a:lstStyle/>
          <a:p>
            <a:r>
              <a:rPr lang="en-US" sz="2000" i="1" kern="100" spc="-50" dirty="0" smtClean="0">
                <a:solidFill>
                  <a:schemeClr val="bg1"/>
                </a:solidFill>
                <a:latin typeface="Corbel" panose="020B0503020204020204" pitchFamily="34" charset="0"/>
              </a:rPr>
              <a:t>Medical Devices – What’s Next?</a:t>
            </a:r>
            <a:endParaRPr lang="en-US" sz="2000" i="1" kern="100" spc="-50" dirty="0">
              <a:solidFill>
                <a:schemeClr val="bg1"/>
              </a:solidFill>
              <a:latin typeface="Corbel" panose="020B0503020204020204" pitchFamily="34" charset="0"/>
            </a:endParaRPr>
          </a:p>
        </p:txBody>
      </p:sp>
      <p:grpSp>
        <p:nvGrpSpPr>
          <p:cNvPr id="3" name="Group 2"/>
          <p:cNvGrpSpPr/>
          <p:nvPr/>
        </p:nvGrpSpPr>
        <p:grpSpPr>
          <a:xfrm>
            <a:off x="364447" y="921575"/>
            <a:ext cx="8339490" cy="731179"/>
            <a:chOff x="311107" y="540575"/>
            <a:chExt cx="8339490" cy="731179"/>
          </a:xfrm>
        </p:grpSpPr>
        <p:sp>
          <p:nvSpPr>
            <p:cNvPr id="30" name="Rectangle 29"/>
            <p:cNvSpPr/>
            <p:nvPr/>
          </p:nvSpPr>
          <p:spPr>
            <a:xfrm>
              <a:off x="1901408" y="540575"/>
              <a:ext cx="6749189" cy="515937"/>
            </a:xfrm>
            <a:prstGeom prst="rect">
              <a:avLst/>
            </a:prstGeom>
            <a:solidFill>
              <a:srgbClr val="E5AC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E5AC02"/>
                </a:solidFill>
              </a:endParaRPr>
            </a:p>
          </p:txBody>
        </p:sp>
        <p:sp>
          <p:nvSpPr>
            <p:cNvPr id="48" name="TextBox 47"/>
            <p:cNvSpPr txBox="1"/>
            <p:nvPr/>
          </p:nvSpPr>
          <p:spPr>
            <a:xfrm>
              <a:off x="2328023" y="606955"/>
              <a:ext cx="6322574" cy="400110"/>
            </a:xfrm>
            <a:prstGeom prst="rect">
              <a:avLst/>
            </a:prstGeom>
            <a:noFill/>
          </p:spPr>
          <p:txBody>
            <a:bodyPr wrap="square" rtlCol="0">
              <a:spAutoFit/>
            </a:bodyPr>
            <a:lstStyle/>
            <a:p>
              <a:r>
                <a:rPr lang="en-US" sz="2000" i="1" kern="100" spc="-50" dirty="0" smtClean="0">
                  <a:solidFill>
                    <a:schemeClr val="bg1"/>
                  </a:solidFill>
                  <a:latin typeface="Corbel" panose="020B0503020204020204" pitchFamily="34" charset="0"/>
                </a:rPr>
                <a:t>Life Sciences Landscape</a:t>
              </a:r>
              <a:endParaRPr lang="en-US" sz="2000" i="1" kern="100" spc="-50" dirty="0">
                <a:solidFill>
                  <a:schemeClr val="bg1"/>
                </a:solidFill>
                <a:latin typeface="Corbel" panose="020B0503020204020204" pitchFamily="34" charset="0"/>
              </a:endParaRPr>
            </a:p>
          </p:txBody>
        </p:sp>
        <p:sp>
          <p:nvSpPr>
            <p:cNvPr id="51" name="Isosceles Triangle 90"/>
            <p:cNvSpPr/>
            <p:nvPr/>
          </p:nvSpPr>
          <p:spPr>
            <a:xfrm rot="6210812">
              <a:off x="1930172" y="532548"/>
              <a:ext cx="232694" cy="290384"/>
            </a:xfrm>
            <a:prstGeom prst="triangle">
              <a:avLst>
                <a:gd name="adj" fmla="val 65789"/>
              </a:avLst>
            </a:prstGeom>
            <a:solidFill>
              <a:srgbClr val="FFC1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52" name="Rectangle 51"/>
            <p:cNvSpPr/>
            <p:nvPr/>
          </p:nvSpPr>
          <p:spPr>
            <a:xfrm>
              <a:off x="311107" y="734276"/>
              <a:ext cx="1857879" cy="515937"/>
            </a:xfrm>
            <a:prstGeom prst="rect">
              <a:avLst/>
            </a:prstGeom>
            <a:solidFill>
              <a:srgbClr val="E5AC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FFFF"/>
                </a:solidFill>
              </a:endParaRPr>
            </a:p>
          </p:txBody>
        </p:sp>
        <p:sp>
          <p:nvSpPr>
            <p:cNvPr id="49" name="TextBox 48"/>
            <p:cNvSpPr txBox="1"/>
            <p:nvPr/>
          </p:nvSpPr>
          <p:spPr>
            <a:xfrm>
              <a:off x="920708" y="748534"/>
              <a:ext cx="638679" cy="523220"/>
            </a:xfrm>
            <a:prstGeom prst="rect">
              <a:avLst/>
            </a:prstGeom>
            <a:noFill/>
          </p:spPr>
          <p:txBody>
            <a:bodyPr wrap="square" rtlCol="0">
              <a:spAutoFit/>
            </a:bodyPr>
            <a:lstStyle/>
            <a:p>
              <a:r>
                <a:rPr lang="en-US" sz="2800" dirty="0" smtClean="0">
                  <a:solidFill>
                    <a:srgbClr val="FFFFFF"/>
                  </a:solidFill>
                </a:rPr>
                <a:t>01</a:t>
              </a:r>
              <a:endParaRPr lang="en-US" sz="2800" dirty="0">
                <a:solidFill>
                  <a:srgbClr val="FFFFFF"/>
                </a:solidFill>
              </a:endParaRPr>
            </a:p>
          </p:txBody>
        </p:sp>
      </p:grpSp>
      <p:sp>
        <p:nvSpPr>
          <p:cNvPr id="53" name="Slide Number"/>
          <p:cNvSpPr>
            <a:spLocks noGrp="1"/>
          </p:cNvSpPr>
          <p:nvPr>
            <p:ph type="sldNum" sz="quarter" idx="4"/>
          </p:nvPr>
        </p:nvSpPr>
        <p:spPr>
          <a:xfrm>
            <a:off x="8747074" y="4834959"/>
            <a:ext cx="235001" cy="215444"/>
          </a:xfrm>
        </p:spPr>
        <p:txBody>
          <a:bodyPr/>
          <a:lstStyle/>
          <a:p>
            <a:r>
              <a:rPr lang="en-US" dirty="0" smtClean="0"/>
              <a:t>|  </a:t>
            </a:r>
            <a:r>
              <a:rPr lang="en-US" dirty="0"/>
              <a:t>3</a:t>
            </a:r>
          </a:p>
        </p:txBody>
      </p:sp>
    </p:spTree>
    <p:extLst>
      <p:ext uri="{BB962C8B-B14F-4D97-AF65-F5344CB8AC3E}">
        <p14:creationId xmlns:p14="http://schemas.microsoft.com/office/powerpoint/2010/main" val="358753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D Shape"/>
          <p:cNvSpPr/>
          <p:nvPr/>
        </p:nvSpPr>
        <p:spPr>
          <a:xfrm>
            <a:off x="284170" y="257174"/>
            <a:ext cx="5903270" cy="3764684"/>
          </a:xfrm>
          <a:custGeom>
            <a:avLst/>
            <a:gdLst>
              <a:gd name="connsiteX0" fmla="*/ 0 w 3727120"/>
              <a:gd name="connsiteY0" fmla="*/ 0 h 1847670"/>
              <a:gd name="connsiteX1" fmla="*/ 3727120 w 3727120"/>
              <a:gd name="connsiteY1" fmla="*/ 0 h 1847670"/>
              <a:gd name="connsiteX2" fmla="*/ 3727120 w 3727120"/>
              <a:gd name="connsiteY2" fmla="*/ 1847670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2553927 w 3727120"/>
              <a:gd name="connsiteY2" fmla="*/ 985028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3727119 w 3727120"/>
              <a:gd name="connsiteY2" fmla="*/ 1347337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3727119 w 3727120"/>
              <a:gd name="connsiteY2" fmla="*/ 1347337 h 1847670"/>
              <a:gd name="connsiteX3" fmla="*/ 0 w 3727120"/>
              <a:gd name="connsiteY3" fmla="*/ 1847670 h 1847670"/>
              <a:gd name="connsiteX4" fmla="*/ 0 w 3727120"/>
              <a:gd name="connsiteY4" fmla="*/ 0 h 1847670"/>
              <a:gd name="connsiteX0" fmla="*/ 0 w 3727119"/>
              <a:gd name="connsiteY0" fmla="*/ 0 h 1847670"/>
              <a:gd name="connsiteX1" fmla="*/ 3494207 w 3727119"/>
              <a:gd name="connsiteY1" fmla="*/ 0 h 1847670"/>
              <a:gd name="connsiteX2" fmla="*/ 3727119 w 3727119"/>
              <a:gd name="connsiteY2" fmla="*/ 1347337 h 1847670"/>
              <a:gd name="connsiteX3" fmla="*/ 0 w 3727119"/>
              <a:gd name="connsiteY3" fmla="*/ 1847670 h 1847670"/>
              <a:gd name="connsiteX4" fmla="*/ 0 w 3727119"/>
              <a:gd name="connsiteY4" fmla="*/ 0 h 1847670"/>
              <a:gd name="connsiteX0" fmla="*/ 0 w 4075964"/>
              <a:gd name="connsiteY0" fmla="*/ 200897 h 2048567"/>
              <a:gd name="connsiteX1" fmla="*/ 3494207 w 4075964"/>
              <a:gd name="connsiteY1" fmla="*/ 200897 h 2048567"/>
              <a:gd name="connsiteX2" fmla="*/ 3727119 w 4075964"/>
              <a:gd name="connsiteY2" fmla="*/ 1548234 h 2048567"/>
              <a:gd name="connsiteX3" fmla="*/ 0 w 4075964"/>
              <a:gd name="connsiteY3" fmla="*/ 2048567 h 2048567"/>
              <a:gd name="connsiteX4" fmla="*/ 0 w 4075964"/>
              <a:gd name="connsiteY4" fmla="*/ 200897 h 2048567"/>
              <a:gd name="connsiteX0" fmla="*/ 0 w 4075964"/>
              <a:gd name="connsiteY0" fmla="*/ 200897 h 2048567"/>
              <a:gd name="connsiteX1" fmla="*/ 3494207 w 4075964"/>
              <a:gd name="connsiteY1" fmla="*/ 200897 h 2048567"/>
              <a:gd name="connsiteX2" fmla="*/ 3727119 w 4075964"/>
              <a:gd name="connsiteY2" fmla="*/ 1548234 h 2048567"/>
              <a:gd name="connsiteX3" fmla="*/ 0 w 4075964"/>
              <a:gd name="connsiteY3" fmla="*/ 2048567 h 2048567"/>
              <a:gd name="connsiteX4" fmla="*/ 0 w 4075964"/>
              <a:gd name="connsiteY4" fmla="*/ 200897 h 2048567"/>
              <a:gd name="connsiteX0" fmla="*/ 0 w 3727119"/>
              <a:gd name="connsiteY0" fmla="*/ 200897 h 2048567"/>
              <a:gd name="connsiteX1" fmla="*/ 3494207 w 3727119"/>
              <a:gd name="connsiteY1" fmla="*/ 200897 h 2048567"/>
              <a:gd name="connsiteX2" fmla="*/ 3727119 w 3727119"/>
              <a:gd name="connsiteY2" fmla="*/ 1548234 h 2048567"/>
              <a:gd name="connsiteX3" fmla="*/ 0 w 3727119"/>
              <a:gd name="connsiteY3" fmla="*/ 2048567 h 2048567"/>
              <a:gd name="connsiteX4" fmla="*/ 0 w 3727119"/>
              <a:gd name="connsiteY4" fmla="*/ 200897 h 2048567"/>
              <a:gd name="connsiteX0" fmla="*/ 0 w 3727119"/>
              <a:gd name="connsiteY0" fmla="*/ 0 h 1847670"/>
              <a:gd name="connsiteX1" fmla="*/ 3494207 w 3727119"/>
              <a:gd name="connsiteY1" fmla="*/ 0 h 1847670"/>
              <a:gd name="connsiteX2" fmla="*/ 3727119 w 3727119"/>
              <a:gd name="connsiteY2" fmla="*/ 1347337 h 1847670"/>
              <a:gd name="connsiteX3" fmla="*/ 0 w 3727119"/>
              <a:gd name="connsiteY3" fmla="*/ 1847670 h 1847670"/>
              <a:gd name="connsiteX4" fmla="*/ 0 w 3727119"/>
              <a:gd name="connsiteY4" fmla="*/ 0 h 1847670"/>
              <a:gd name="connsiteX0" fmla="*/ 0 w 3727119"/>
              <a:gd name="connsiteY0" fmla="*/ 0 h 1847670"/>
              <a:gd name="connsiteX1" fmla="*/ 3545966 w 3727119"/>
              <a:gd name="connsiteY1" fmla="*/ 8626 h 1847670"/>
              <a:gd name="connsiteX2" fmla="*/ 3727119 w 3727119"/>
              <a:gd name="connsiteY2" fmla="*/ 1347337 h 1847670"/>
              <a:gd name="connsiteX3" fmla="*/ 0 w 3727119"/>
              <a:gd name="connsiteY3" fmla="*/ 1847670 h 1847670"/>
              <a:gd name="connsiteX4" fmla="*/ 0 w 3727119"/>
              <a:gd name="connsiteY4" fmla="*/ 0 h 184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119" h="1847670">
                <a:moveTo>
                  <a:pt x="0" y="0"/>
                </a:moveTo>
                <a:lnTo>
                  <a:pt x="3545966" y="8626"/>
                </a:lnTo>
                <a:lnTo>
                  <a:pt x="3727119" y="1347337"/>
                </a:lnTo>
                <a:lnTo>
                  <a:pt x="0" y="1847670"/>
                </a:lnTo>
                <a:lnTo>
                  <a:pt x="0" y="0"/>
                </a:lnTo>
                <a:close/>
              </a:path>
            </a:pathLst>
          </a:custGeom>
          <a:solidFill>
            <a:srgbClr val="CE9902">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5AC02"/>
              </a:solidFill>
            </a:endParaRPr>
          </a:p>
        </p:txBody>
      </p:sp>
      <p:sp>
        <p:nvSpPr>
          <p:cNvPr id="5" name="Section Divider Text"/>
          <p:cNvSpPr>
            <a:spLocks noGrp="1"/>
          </p:cNvSpPr>
          <p:nvPr>
            <p:ph type="body" sz="quarter" idx="11"/>
          </p:nvPr>
        </p:nvSpPr>
        <p:spPr>
          <a:xfrm>
            <a:off x="442487" y="1089004"/>
            <a:ext cx="5584933" cy="1829455"/>
          </a:xfrm>
        </p:spPr>
        <p:txBody>
          <a:bodyPr>
            <a:normAutofit/>
          </a:bodyPr>
          <a:lstStyle/>
          <a:p>
            <a:r>
              <a:rPr lang="en-US" dirty="0" smtClean="0"/>
              <a:t>2016 - </a:t>
            </a:r>
            <a:r>
              <a:rPr lang="en-US" dirty="0" smtClean="0"/>
              <a:t>2017 </a:t>
            </a:r>
            <a:r>
              <a:rPr lang="en-US" dirty="0" smtClean="0"/>
              <a:t>Industry </a:t>
            </a:r>
            <a:r>
              <a:rPr lang="en-US" dirty="0" smtClean="0"/>
              <a:t>Trends and Practice Overview</a:t>
            </a:r>
            <a:endParaRPr lang="en-US" dirty="0" smtClean="0"/>
          </a:p>
          <a:p>
            <a:endParaRPr lang="en-US" sz="2800" dirty="0"/>
          </a:p>
        </p:txBody>
      </p:sp>
      <p:sp>
        <p:nvSpPr>
          <p:cNvPr id="21" name="Section Divider Title"/>
          <p:cNvSpPr>
            <a:spLocks noGrp="1"/>
          </p:cNvSpPr>
          <p:nvPr>
            <p:ph type="title"/>
          </p:nvPr>
        </p:nvSpPr>
        <p:spPr>
          <a:xfrm>
            <a:off x="442487" y="604944"/>
            <a:ext cx="4693393" cy="446400"/>
          </a:xfrm>
        </p:spPr>
        <p:txBody>
          <a:bodyPr/>
          <a:lstStyle/>
          <a:p>
            <a:r>
              <a:rPr lang="en-US" sz="3600" dirty="0" smtClean="0"/>
              <a:t>Life Sciences Landscape</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2936" y="3811822"/>
            <a:ext cx="3236963" cy="675405"/>
          </a:xfrm>
          <a:prstGeom prst="rect">
            <a:avLst/>
          </a:prstGeom>
        </p:spPr>
      </p:pic>
    </p:spTree>
    <p:extLst>
      <p:ext uri="{BB962C8B-B14F-4D97-AF65-F5344CB8AC3E}">
        <p14:creationId xmlns:p14="http://schemas.microsoft.com/office/powerpoint/2010/main" val="183320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107" b="8823"/>
          <a:stretch/>
        </p:blipFill>
        <p:spPr>
          <a:xfrm>
            <a:off x="152400" y="114300"/>
            <a:ext cx="8851900" cy="4902200"/>
          </a:xfrm>
          <a:prstGeom prst="rect">
            <a:avLst/>
          </a:prstGeom>
        </p:spPr>
      </p:pic>
      <p:sp>
        <p:nvSpPr>
          <p:cNvPr id="23" name="2D Shape"/>
          <p:cNvSpPr/>
          <p:nvPr/>
        </p:nvSpPr>
        <p:spPr>
          <a:xfrm>
            <a:off x="284170" y="257174"/>
            <a:ext cx="4973630" cy="3171826"/>
          </a:xfrm>
          <a:custGeom>
            <a:avLst/>
            <a:gdLst>
              <a:gd name="connsiteX0" fmla="*/ 0 w 3727120"/>
              <a:gd name="connsiteY0" fmla="*/ 0 h 1847670"/>
              <a:gd name="connsiteX1" fmla="*/ 3727120 w 3727120"/>
              <a:gd name="connsiteY1" fmla="*/ 0 h 1847670"/>
              <a:gd name="connsiteX2" fmla="*/ 3727120 w 3727120"/>
              <a:gd name="connsiteY2" fmla="*/ 1847670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2553927 w 3727120"/>
              <a:gd name="connsiteY2" fmla="*/ 985028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3727119 w 3727120"/>
              <a:gd name="connsiteY2" fmla="*/ 1347337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3727119 w 3727120"/>
              <a:gd name="connsiteY2" fmla="*/ 1347337 h 1847670"/>
              <a:gd name="connsiteX3" fmla="*/ 0 w 3727120"/>
              <a:gd name="connsiteY3" fmla="*/ 1847670 h 1847670"/>
              <a:gd name="connsiteX4" fmla="*/ 0 w 3727120"/>
              <a:gd name="connsiteY4" fmla="*/ 0 h 1847670"/>
              <a:gd name="connsiteX0" fmla="*/ 0 w 3727119"/>
              <a:gd name="connsiteY0" fmla="*/ 0 h 1847670"/>
              <a:gd name="connsiteX1" fmla="*/ 3494207 w 3727119"/>
              <a:gd name="connsiteY1" fmla="*/ 0 h 1847670"/>
              <a:gd name="connsiteX2" fmla="*/ 3727119 w 3727119"/>
              <a:gd name="connsiteY2" fmla="*/ 1347337 h 1847670"/>
              <a:gd name="connsiteX3" fmla="*/ 0 w 3727119"/>
              <a:gd name="connsiteY3" fmla="*/ 1847670 h 1847670"/>
              <a:gd name="connsiteX4" fmla="*/ 0 w 3727119"/>
              <a:gd name="connsiteY4" fmla="*/ 0 h 1847670"/>
              <a:gd name="connsiteX0" fmla="*/ 0 w 4075964"/>
              <a:gd name="connsiteY0" fmla="*/ 200897 h 2048567"/>
              <a:gd name="connsiteX1" fmla="*/ 3494207 w 4075964"/>
              <a:gd name="connsiteY1" fmla="*/ 200897 h 2048567"/>
              <a:gd name="connsiteX2" fmla="*/ 3727119 w 4075964"/>
              <a:gd name="connsiteY2" fmla="*/ 1548234 h 2048567"/>
              <a:gd name="connsiteX3" fmla="*/ 0 w 4075964"/>
              <a:gd name="connsiteY3" fmla="*/ 2048567 h 2048567"/>
              <a:gd name="connsiteX4" fmla="*/ 0 w 4075964"/>
              <a:gd name="connsiteY4" fmla="*/ 200897 h 2048567"/>
              <a:gd name="connsiteX0" fmla="*/ 0 w 4075964"/>
              <a:gd name="connsiteY0" fmla="*/ 200897 h 2048567"/>
              <a:gd name="connsiteX1" fmla="*/ 3494207 w 4075964"/>
              <a:gd name="connsiteY1" fmla="*/ 200897 h 2048567"/>
              <a:gd name="connsiteX2" fmla="*/ 3727119 w 4075964"/>
              <a:gd name="connsiteY2" fmla="*/ 1548234 h 2048567"/>
              <a:gd name="connsiteX3" fmla="*/ 0 w 4075964"/>
              <a:gd name="connsiteY3" fmla="*/ 2048567 h 2048567"/>
              <a:gd name="connsiteX4" fmla="*/ 0 w 4075964"/>
              <a:gd name="connsiteY4" fmla="*/ 200897 h 2048567"/>
              <a:gd name="connsiteX0" fmla="*/ 0 w 3727119"/>
              <a:gd name="connsiteY0" fmla="*/ 200897 h 2048567"/>
              <a:gd name="connsiteX1" fmla="*/ 3494207 w 3727119"/>
              <a:gd name="connsiteY1" fmla="*/ 200897 h 2048567"/>
              <a:gd name="connsiteX2" fmla="*/ 3727119 w 3727119"/>
              <a:gd name="connsiteY2" fmla="*/ 1548234 h 2048567"/>
              <a:gd name="connsiteX3" fmla="*/ 0 w 3727119"/>
              <a:gd name="connsiteY3" fmla="*/ 2048567 h 2048567"/>
              <a:gd name="connsiteX4" fmla="*/ 0 w 3727119"/>
              <a:gd name="connsiteY4" fmla="*/ 200897 h 2048567"/>
              <a:gd name="connsiteX0" fmla="*/ 0 w 3727119"/>
              <a:gd name="connsiteY0" fmla="*/ 0 h 1847670"/>
              <a:gd name="connsiteX1" fmla="*/ 3494207 w 3727119"/>
              <a:gd name="connsiteY1" fmla="*/ 0 h 1847670"/>
              <a:gd name="connsiteX2" fmla="*/ 3727119 w 3727119"/>
              <a:gd name="connsiteY2" fmla="*/ 1347337 h 1847670"/>
              <a:gd name="connsiteX3" fmla="*/ 0 w 3727119"/>
              <a:gd name="connsiteY3" fmla="*/ 1847670 h 1847670"/>
              <a:gd name="connsiteX4" fmla="*/ 0 w 3727119"/>
              <a:gd name="connsiteY4" fmla="*/ 0 h 1847670"/>
              <a:gd name="connsiteX0" fmla="*/ 0 w 3727119"/>
              <a:gd name="connsiteY0" fmla="*/ 0 h 1847670"/>
              <a:gd name="connsiteX1" fmla="*/ 3545966 w 3727119"/>
              <a:gd name="connsiteY1" fmla="*/ 8626 h 1847670"/>
              <a:gd name="connsiteX2" fmla="*/ 3727119 w 3727119"/>
              <a:gd name="connsiteY2" fmla="*/ 1347337 h 1847670"/>
              <a:gd name="connsiteX3" fmla="*/ 0 w 3727119"/>
              <a:gd name="connsiteY3" fmla="*/ 1847670 h 1847670"/>
              <a:gd name="connsiteX4" fmla="*/ 0 w 3727119"/>
              <a:gd name="connsiteY4" fmla="*/ 0 h 184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119" h="1847670">
                <a:moveTo>
                  <a:pt x="0" y="0"/>
                </a:moveTo>
                <a:lnTo>
                  <a:pt x="3545966" y="8626"/>
                </a:lnTo>
                <a:lnTo>
                  <a:pt x="3727119" y="1347337"/>
                </a:lnTo>
                <a:lnTo>
                  <a:pt x="0" y="1847670"/>
                </a:lnTo>
                <a:lnTo>
                  <a:pt x="0" y="0"/>
                </a:lnTo>
                <a:close/>
              </a:path>
            </a:pathLst>
          </a:custGeom>
          <a:solidFill>
            <a:srgbClr val="3F628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Section Divider Text"/>
          <p:cNvSpPr>
            <a:spLocks noGrp="1"/>
          </p:cNvSpPr>
          <p:nvPr>
            <p:ph type="body" sz="quarter" idx="11"/>
          </p:nvPr>
        </p:nvSpPr>
        <p:spPr>
          <a:xfrm>
            <a:off x="396767" y="989944"/>
            <a:ext cx="4657833" cy="1829455"/>
          </a:xfrm>
        </p:spPr>
        <p:txBody>
          <a:bodyPr>
            <a:normAutofit/>
          </a:bodyPr>
          <a:lstStyle/>
          <a:p>
            <a:r>
              <a:rPr lang="en-GB" sz="1600" dirty="0"/>
              <a:t>Naming conventions/umbrella branding </a:t>
            </a:r>
            <a:r>
              <a:rPr lang="en-GB" sz="1600" dirty="0" smtClean="0"/>
              <a:t>issues</a:t>
            </a:r>
          </a:p>
          <a:p>
            <a:r>
              <a:rPr lang="en-GB" sz="1600" dirty="0" smtClean="0"/>
              <a:t>FDA </a:t>
            </a:r>
            <a:r>
              <a:rPr lang="en-GB" sz="1600" dirty="0"/>
              <a:t>focus on risk </a:t>
            </a:r>
            <a:r>
              <a:rPr lang="en-GB" sz="1600" dirty="0" smtClean="0"/>
              <a:t>communications</a:t>
            </a:r>
          </a:p>
          <a:p>
            <a:r>
              <a:rPr lang="en-GB" sz="1600" dirty="0"/>
              <a:t>C</a:t>
            </a:r>
            <a:r>
              <a:rPr lang="en-GB" sz="1600" dirty="0" smtClean="0"/>
              <a:t>oncerns </a:t>
            </a:r>
            <a:r>
              <a:rPr lang="en-GB" sz="1600" dirty="0"/>
              <a:t>regarding study </a:t>
            </a:r>
            <a:r>
              <a:rPr lang="en-GB" sz="1600" dirty="0" smtClean="0"/>
              <a:t>design</a:t>
            </a:r>
          </a:p>
          <a:p>
            <a:r>
              <a:rPr lang="en-GB" sz="1600" dirty="0"/>
              <a:t>C</a:t>
            </a:r>
            <a:r>
              <a:rPr lang="en-GB" sz="1600" dirty="0" smtClean="0"/>
              <a:t>ross-agency </a:t>
            </a:r>
            <a:r>
              <a:rPr lang="en-GB" sz="1600" dirty="0"/>
              <a:t>collaboration to enforce federal priorities </a:t>
            </a:r>
            <a:endParaRPr lang="en-US" sz="1600" dirty="0" smtClean="0"/>
          </a:p>
          <a:p>
            <a:endParaRPr lang="en-US" dirty="0"/>
          </a:p>
        </p:txBody>
      </p:sp>
      <p:sp>
        <p:nvSpPr>
          <p:cNvPr id="21" name="Section Divider Title"/>
          <p:cNvSpPr>
            <a:spLocks noGrp="1"/>
          </p:cNvSpPr>
          <p:nvPr>
            <p:ph type="title"/>
          </p:nvPr>
        </p:nvSpPr>
        <p:spPr>
          <a:xfrm>
            <a:off x="396767" y="505884"/>
            <a:ext cx="3149685" cy="446400"/>
          </a:xfrm>
        </p:spPr>
        <p:txBody>
          <a:bodyPr/>
          <a:lstStyle/>
          <a:p>
            <a:r>
              <a:rPr lang="en-US" dirty="0" smtClean="0"/>
              <a:t>Promotional Issues</a:t>
            </a:r>
            <a:endParaRPr lang="en-US" dirty="0"/>
          </a:p>
        </p:txBody>
      </p:sp>
    </p:spTree>
    <p:extLst>
      <p:ext uri="{BB962C8B-B14F-4D97-AF65-F5344CB8AC3E}">
        <p14:creationId xmlns:p14="http://schemas.microsoft.com/office/powerpoint/2010/main" val="1467936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9" y="4834959"/>
            <a:ext cx="286296" cy="215444"/>
          </a:xfrm>
        </p:spPr>
        <p:txBody>
          <a:bodyPr/>
          <a:lstStyle/>
          <a:p>
            <a:r>
              <a:rPr lang="en-US" dirty="0" smtClean="0"/>
              <a:t>|  </a:t>
            </a:r>
            <a:fld id="{6967D197-2218-4700-B211-63EF06F51A7E}" type="slidenum">
              <a:rPr lang="en-US" smtClean="0"/>
              <a:pPr/>
              <a:t>6</a:t>
            </a:fld>
            <a:endParaRPr lang="en-US" dirty="0"/>
          </a:p>
        </p:txBody>
      </p:sp>
      <p:sp>
        <p:nvSpPr>
          <p:cNvPr id="3" name="Content Left"/>
          <p:cNvSpPr>
            <a:spLocks noGrp="1"/>
          </p:cNvSpPr>
          <p:nvPr>
            <p:ph sz="quarter" idx="12"/>
          </p:nvPr>
        </p:nvSpPr>
        <p:spPr>
          <a:xfrm>
            <a:off x="288000" y="897782"/>
            <a:ext cx="4068000" cy="3940032"/>
          </a:xfrm>
        </p:spPr>
        <p:txBody>
          <a:bodyPr>
            <a:normAutofit/>
          </a:bodyPr>
          <a:lstStyle/>
          <a:p>
            <a:pPr>
              <a:buClr>
                <a:srgbClr val="0F4C8A"/>
              </a:buClr>
            </a:pPr>
            <a:r>
              <a:rPr lang="en-US" sz="1800" i="1" dirty="0"/>
              <a:t>In vitro</a:t>
            </a:r>
            <a:r>
              <a:rPr lang="en-US" sz="1800" dirty="0"/>
              <a:t> </a:t>
            </a:r>
            <a:r>
              <a:rPr lang="en-US" sz="1800" dirty="0">
                <a:solidFill>
                  <a:srgbClr val="3F6280"/>
                </a:solidFill>
              </a:rPr>
              <a:t>diagnostics</a:t>
            </a:r>
          </a:p>
          <a:p>
            <a:pPr lvl="1">
              <a:buClr>
                <a:srgbClr val="0F4C8A"/>
              </a:buClr>
            </a:pPr>
            <a:r>
              <a:rPr lang="en-US" sz="1400" dirty="0"/>
              <a:t>Unapproved </a:t>
            </a:r>
            <a:r>
              <a:rPr lang="en-US" sz="1400" dirty="0" err="1"/>
              <a:t>Zika</a:t>
            </a:r>
            <a:r>
              <a:rPr lang="en-US" sz="1400" dirty="0"/>
              <a:t> tests</a:t>
            </a:r>
          </a:p>
          <a:p>
            <a:pPr lvl="1">
              <a:buClr>
                <a:srgbClr val="0F4C8A"/>
              </a:buClr>
            </a:pPr>
            <a:r>
              <a:rPr lang="en-US" sz="1400" dirty="0"/>
              <a:t>Genetic testing</a:t>
            </a:r>
          </a:p>
          <a:p>
            <a:pPr lvl="1">
              <a:buClr>
                <a:srgbClr val="0F4C8A"/>
              </a:buClr>
            </a:pPr>
            <a:r>
              <a:rPr lang="en-US" sz="1400" dirty="0"/>
              <a:t>Direct-to-consumer testing</a:t>
            </a:r>
          </a:p>
          <a:p>
            <a:pPr>
              <a:buClr>
                <a:srgbClr val="0F4C8A"/>
              </a:buClr>
            </a:pPr>
            <a:r>
              <a:rPr lang="en-US" sz="1800" dirty="0">
                <a:solidFill>
                  <a:srgbClr val="3F6280"/>
                </a:solidFill>
              </a:rPr>
              <a:t>Promotion</a:t>
            </a:r>
            <a:r>
              <a:rPr lang="en-US" sz="1800" dirty="0"/>
              <a:t> beyond 510(k) or device classification</a:t>
            </a:r>
          </a:p>
          <a:p>
            <a:pPr>
              <a:buClr>
                <a:srgbClr val="0F4C8A"/>
              </a:buClr>
            </a:pPr>
            <a:r>
              <a:rPr lang="en-US" sz="1800" dirty="0">
                <a:solidFill>
                  <a:srgbClr val="3F6280"/>
                </a:solidFill>
              </a:rPr>
              <a:t>Cross agency coordination </a:t>
            </a:r>
            <a:r>
              <a:rPr lang="en-US" sz="1800" dirty="0"/>
              <a:t>- Federal Trade Commission</a:t>
            </a:r>
          </a:p>
          <a:p>
            <a:pPr lvl="1">
              <a:buClr>
                <a:srgbClr val="0F4C8A"/>
              </a:buClr>
            </a:pPr>
            <a:r>
              <a:rPr lang="en-US" sz="1400" dirty="0"/>
              <a:t>Focus Education, LLC</a:t>
            </a:r>
          </a:p>
          <a:p>
            <a:pPr lvl="1">
              <a:buClr>
                <a:srgbClr val="0F4C8A"/>
              </a:buClr>
            </a:pPr>
            <a:r>
              <a:rPr lang="en-US" sz="1400" dirty="0" err="1"/>
              <a:t>MelApp</a:t>
            </a:r>
            <a:r>
              <a:rPr lang="en-US" sz="1400" dirty="0"/>
              <a:t> and Mole Detective</a:t>
            </a:r>
          </a:p>
          <a:p>
            <a:pPr lvl="1">
              <a:buClr>
                <a:srgbClr val="0F4C8A"/>
              </a:buClr>
            </a:pPr>
            <a:r>
              <a:rPr lang="en-US" sz="1400" dirty="0" err="1"/>
              <a:t>Lumosity</a:t>
            </a:r>
            <a:endParaRPr lang="en-US" sz="1400" dirty="0"/>
          </a:p>
        </p:txBody>
      </p:sp>
      <p:sp>
        <p:nvSpPr>
          <p:cNvPr id="2" name="Slide Title"/>
          <p:cNvSpPr>
            <a:spLocks noGrp="1"/>
          </p:cNvSpPr>
          <p:nvPr>
            <p:ph type="title"/>
          </p:nvPr>
        </p:nvSpPr>
        <p:spPr/>
        <p:txBody>
          <a:bodyPr/>
          <a:lstStyle/>
          <a:p>
            <a:r>
              <a:rPr lang="en-US" dirty="0"/>
              <a:t>Promotional </a:t>
            </a:r>
            <a:r>
              <a:rPr lang="en-US" dirty="0" smtClean="0"/>
              <a:t>issues </a:t>
            </a:r>
            <a:r>
              <a:rPr lang="en-US" dirty="0"/>
              <a:t>for </a:t>
            </a:r>
            <a:r>
              <a:rPr lang="en-US" dirty="0" smtClean="0"/>
              <a:t>devices</a:t>
            </a:r>
            <a:endParaRPr lang="en-US" dirty="0"/>
          </a:p>
        </p:txBody>
      </p:sp>
      <p:pic>
        <p:nvPicPr>
          <p:cNvPr id="11" name="Picture 4" descr="http://tse1.mm.bing.net/th?&amp;id=OIP.M9b8aa0b9fd14ae99cc2335795a6f0134H0&amp;w=300&amp;h=240&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350" y="1849590"/>
            <a:ext cx="2076749" cy="1661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3" name="Group 12"/>
          <p:cNvGrpSpPr/>
          <p:nvPr/>
        </p:nvGrpSpPr>
        <p:grpSpPr>
          <a:xfrm>
            <a:off x="4543425" y="897782"/>
            <a:ext cx="2095200" cy="3729300"/>
            <a:chOff x="4543425" y="897782"/>
            <a:chExt cx="2095200" cy="3729300"/>
          </a:xfrm>
        </p:grpSpPr>
        <p:pic>
          <p:nvPicPr>
            <p:cNvPr id="10" name="Picture 6" descr="Image result for genetic tes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3425" y="897782"/>
              <a:ext cx="2095200" cy="1497116"/>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4" descr="https://encrypted-tbn1.gstatic.com/images?q=tbn:ANd9GcQkgGPmvPV-0mFMWkGxHWDVtQg9L8yi8TSzMAX5D1vNBhvQzmqs">
              <a:hlinkClick r:id="rId5"/>
            </p:cNvPr>
            <p:cNvPicPr>
              <a:picLocks noChangeAspect="1" noChangeArrowheads="1"/>
            </p:cNvPicPr>
            <p:nvPr/>
          </p:nvPicPr>
          <p:blipFill>
            <a:blip r:embed="rId6" cstate="print"/>
            <a:srcRect/>
            <a:stretch>
              <a:fillRect/>
            </a:stretch>
          </p:blipFill>
          <p:spPr bwMode="auto">
            <a:xfrm>
              <a:off x="4607443" y="2610047"/>
              <a:ext cx="1967164" cy="201703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688641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3296" b="13770"/>
          <a:stretch/>
        </p:blipFill>
        <p:spPr>
          <a:xfrm>
            <a:off x="127000" y="127000"/>
            <a:ext cx="8915400" cy="4876800"/>
          </a:xfrm>
          <a:prstGeom prst="rect">
            <a:avLst/>
          </a:prstGeom>
        </p:spPr>
      </p:pic>
      <p:sp>
        <p:nvSpPr>
          <p:cNvPr id="3" name="2D Shape"/>
          <p:cNvSpPr/>
          <p:nvPr/>
        </p:nvSpPr>
        <p:spPr>
          <a:xfrm>
            <a:off x="4483100" y="2011600"/>
            <a:ext cx="4449715" cy="2920763"/>
          </a:xfrm>
          <a:custGeom>
            <a:avLst/>
            <a:gdLst>
              <a:gd name="connsiteX0" fmla="*/ 0 w 3377402"/>
              <a:gd name="connsiteY0" fmla="*/ 0 h 2920763"/>
              <a:gd name="connsiteX1" fmla="*/ 3377402 w 3377402"/>
              <a:gd name="connsiteY1" fmla="*/ 0 h 2920763"/>
              <a:gd name="connsiteX2" fmla="*/ 3377402 w 3377402"/>
              <a:gd name="connsiteY2" fmla="*/ 2920763 h 2920763"/>
              <a:gd name="connsiteX3" fmla="*/ 0 w 3377402"/>
              <a:gd name="connsiteY3" fmla="*/ 2920763 h 2920763"/>
              <a:gd name="connsiteX4" fmla="*/ 0 w 3377402"/>
              <a:gd name="connsiteY4" fmla="*/ 0 h 2920763"/>
              <a:gd name="connsiteX0" fmla="*/ 905774 w 3377402"/>
              <a:gd name="connsiteY0" fmla="*/ 957532 h 2920763"/>
              <a:gd name="connsiteX1" fmla="*/ 3377402 w 3377402"/>
              <a:gd name="connsiteY1" fmla="*/ 0 h 2920763"/>
              <a:gd name="connsiteX2" fmla="*/ 3377402 w 3377402"/>
              <a:gd name="connsiteY2" fmla="*/ 2920763 h 2920763"/>
              <a:gd name="connsiteX3" fmla="*/ 0 w 3377402"/>
              <a:gd name="connsiteY3" fmla="*/ 2920763 h 2920763"/>
              <a:gd name="connsiteX4" fmla="*/ 905774 w 3377402"/>
              <a:gd name="connsiteY4" fmla="*/ 957532 h 2920763"/>
              <a:gd name="connsiteX0" fmla="*/ 388189 w 3377402"/>
              <a:gd name="connsiteY0" fmla="*/ 0 h 2920763"/>
              <a:gd name="connsiteX1" fmla="*/ 3377402 w 3377402"/>
              <a:gd name="connsiteY1" fmla="*/ 0 h 2920763"/>
              <a:gd name="connsiteX2" fmla="*/ 3377402 w 3377402"/>
              <a:gd name="connsiteY2" fmla="*/ 2920763 h 2920763"/>
              <a:gd name="connsiteX3" fmla="*/ 0 w 3377402"/>
              <a:gd name="connsiteY3" fmla="*/ 2920763 h 2920763"/>
              <a:gd name="connsiteX4" fmla="*/ 388189 w 3377402"/>
              <a:gd name="connsiteY4" fmla="*/ 0 h 2920763"/>
              <a:gd name="connsiteX0" fmla="*/ 388189 w 3377402"/>
              <a:gd name="connsiteY0" fmla="*/ 0 h 2920763"/>
              <a:gd name="connsiteX1" fmla="*/ 2790806 w 3377402"/>
              <a:gd name="connsiteY1" fmla="*/ 1009291 h 2920763"/>
              <a:gd name="connsiteX2" fmla="*/ 3377402 w 3377402"/>
              <a:gd name="connsiteY2" fmla="*/ 2920763 h 2920763"/>
              <a:gd name="connsiteX3" fmla="*/ 0 w 3377402"/>
              <a:gd name="connsiteY3" fmla="*/ 2920763 h 2920763"/>
              <a:gd name="connsiteX4" fmla="*/ 388189 w 3377402"/>
              <a:gd name="connsiteY4" fmla="*/ 0 h 2920763"/>
              <a:gd name="connsiteX0" fmla="*/ 388189 w 3377402"/>
              <a:gd name="connsiteY0" fmla="*/ 0 h 2920763"/>
              <a:gd name="connsiteX1" fmla="*/ 3360149 w 3377402"/>
              <a:gd name="connsiteY1" fmla="*/ 396816 h 2920763"/>
              <a:gd name="connsiteX2" fmla="*/ 3377402 w 3377402"/>
              <a:gd name="connsiteY2" fmla="*/ 2920763 h 2920763"/>
              <a:gd name="connsiteX3" fmla="*/ 0 w 3377402"/>
              <a:gd name="connsiteY3" fmla="*/ 2920763 h 2920763"/>
              <a:gd name="connsiteX4" fmla="*/ 388189 w 3377402"/>
              <a:gd name="connsiteY4" fmla="*/ 0 h 292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402" h="2920763">
                <a:moveTo>
                  <a:pt x="388189" y="0"/>
                </a:moveTo>
                <a:lnTo>
                  <a:pt x="3360149" y="396816"/>
                </a:lnTo>
                <a:lnTo>
                  <a:pt x="3377402" y="2920763"/>
                </a:lnTo>
                <a:lnTo>
                  <a:pt x="0" y="2920763"/>
                </a:lnTo>
                <a:lnTo>
                  <a:pt x="388189" y="0"/>
                </a:lnTo>
                <a:close/>
              </a:path>
            </a:pathLst>
          </a:custGeom>
          <a:solidFill>
            <a:srgbClr val="AC4BA4">
              <a:alpha val="9098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itle 5"/>
          <p:cNvSpPr>
            <a:spLocks noGrp="1"/>
          </p:cNvSpPr>
          <p:nvPr>
            <p:ph type="title"/>
          </p:nvPr>
        </p:nvSpPr>
        <p:spPr>
          <a:xfrm>
            <a:off x="3721100" y="2895600"/>
            <a:ext cx="4978400" cy="1504021"/>
          </a:xfrm>
        </p:spPr>
        <p:txBody>
          <a:bodyPr/>
          <a:lstStyle/>
          <a:p>
            <a:r>
              <a:rPr lang="en-GB" dirty="0"/>
              <a:t>Medical </a:t>
            </a:r>
            <a:r>
              <a:rPr lang="en-GB" dirty="0" smtClean="0"/>
              <a:t>Device </a:t>
            </a:r>
            <a:r>
              <a:rPr lang="en-GB" dirty="0"/>
              <a:t>I</a:t>
            </a:r>
            <a:r>
              <a:rPr lang="en-GB" dirty="0" smtClean="0"/>
              <a:t>ndustry:</a:t>
            </a:r>
            <a:br>
              <a:rPr lang="en-GB" dirty="0" smtClean="0"/>
            </a:br>
            <a:r>
              <a:rPr lang="en-GB" dirty="0" smtClean="0"/>
              <a:t>What’s Next</a:t>
            </a:r>
            <a:r>
              <a:rPr lang="en-GB" dirty="0"/>
              <a:t>?</a:t>
            </a:r>
            <a:endParaRPr lang="en-US" dirty="0"/>
          </a:p>
        </p:txBody>
      </p:sp>
    </p:spTree>
    <p:extLst>
      <p:ext uri="{BB962C8B-B14F-4D97-AF65-F5344CB8AC3E}">
        <p14:creationId xmlns:p14="http://schemas.microsoft.com/office/powerpoint/2010/main" val="423853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prstClr val="black"/>
              <a:srgbClr val="AC4BA4">
                <a:tint val="45000"/>
                <a:satMod val="400000"/>
              </a:srgbClr>
            </a:duotone>
            <a:extLst>
              <a:ext uri="{28A0092B-C50C-407E-A947-70E740481C1C}">
                <a14:useLocalDpi xmlns:a14="http://schemas.microsoft.com/office/drawing/2010/main" val="0"/>
              </a:ext>
            </a:extLst>
          </a:blip>
          <a:stretch>
            <a:fillRect/>
          </a:stretch>
        </p:blipFill>
        <p:spPr>
          <a:xfrm>
            <a:off x="0" y="1657350"/>
            <a:ext cx="8236511" cy="3057525"/>
          </a:xfrm>
          <a:prstGeom prst="rect">
            <a:avLst/>
          </a:prstGeom>
        </p:spPr>
      </p:pic>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8</a:t>
            </a:fld>
            <a:endParaRPr lang="en-GB"/>
          </a:p>
        </p:txBody>
      </p:sp>
      <p:sp>
        <p:nvSpPr>
          <p:cNvPr id="4" name="Content Placeholder 3"/>
          <p:cNvSpPr>
            <a:spLocks noGrp="1"/>
          </p:cNvSpPr>
          <p:nvPr>
            <p:ph sz="quarter" idx="12"/>
          </p:nvPr>
        </p:nvSpPr>
        <p:spPr>
          <a:xfrm>
            <a:off x="288000" y="900000"/>
            <a:ext cx="8568000" cy="1395525"/>
          </a:xfrm>
        </p:spPr>
        <p:txBody>
          <a:bodyPr/>
          <a:lstStyle/>
          <a:p>
            <a:pPr>
              <a:buClr>
                <a:schemeClr val="accent3">
                  <a:lumMod val="60000"/>
                  <a:lumOff val="40000"/>
                </a:schemeClr>
              </a:buClr>
            </a:pPr>
            <a:r>
              <a:rPr lang="en-US" sz="1800" dirty="0" smtClean="0">
                <a:solidFill>
                  <a:schemeClr val="accent3">
                    <a:lumMod val="60000"/>
                    <a:lumOff val="40000"/>
                  </a:schemeClr>
                </a:solidFill>
              </a:rPr>
              <a:t>CDRH priorities </a:t>
            </a:r>
            <a:r>
              <a:rPr lang="en-US" sz="1800" dirty="0" smtClean="0"/>
              <a:t>and activity for 2016</a:t>
            </a:r>
          </a:p>
          <a:p>
            <a:pPr>
              <a:buClr>
                <a:schemeClr val="accent3">
                  <a:lumMod val="60000"/>
                  <a:lumOff val="40000"/>
                </a:schemeClr>
              </a:buClr>
            </a:pPr>
            <a:r>
              <a:rPr lang="en-US" sz="1800" dirty="0" smtClean="0">
                <a:solidFill>
                  <a:schemeClr val="accent3">
                    <a:lumMod val="60000"/>
                    <a:lumOff val="40000"/>
                  </a:schemeClr>
                </a:solidFill>
              </a:rPr>
              <a:t>Key trends </a:t>
            </a:r>
            <a:r>
              <a:rPr lang="en-US" sz="1800" dirty="0" smtClean="0"/>
              <a:t>that may impact the road forward</a:t>
            </a:r>
          </a:p>
          <a:p>
            <a:pPr>
              <a:buClr>
                <a:schemeClr val="accent3">
                  <a:lumMod val="60000"/>
                  <a:lumOff val="40000"/>
                </a:schemeClr>
              </a:buClr>
            </a:pPr>
            <a:r>
              <a:rPr lang="en-US" sz="1800" dirty="0" smtClean="0">
                <a:solidFill>
                  <a:schemeClr val="accent3">
                    <a:lumMod val="60000"/>
                    <a:lumOff val="40000"/>
                  </a:schemeClr>
                </a:solidFill>
              </a:rPr>
              <a:t>Expectations</a:t>
            </a:r>
            <a:r>
              <a:rPr lang="en-US" sz="1800" dirty="0" smtClean="0"/>
              <a:t> for 2017 and beyond</a:t>
            </a:r>
          </a:p>
          <a:p>
            <a:pPr>
              <a:buClr>
                <a:schemeClr val="accent3">
                  <a:lumMod val="60000"/>
                  <a:lumOff val="40000"/>
                </a:schemeClr>
              </a:buClr>
            </a:pPr>
            <a:endParaRPr lang="en-US" dirty="0"/>
          </a:p>
        </p:txBody>
      </p:sp>
      <p:sp>
        <p:nvSpPr>
          <p:cNvPr id="5" name="Title 4"/>
          <p:cNvSpPr>
            <a:spLocks noGrp="1"/>
          </p:cNvSpPr>
          <p:nvPr>
            <p:ph type="title"/>
          </p:nvPr>
        </p:nvSpPr>
        <p:spPr/>
        <p:txBody>
          <a:bodyPr/>
          <a:lstStyle/>
          <a:p>
            <a:r>
              <a:rPr lang="en-US" dirty="0" smtClean="0"/>
              <a:t>Devices – The path </a:t>
            </a:r>
            <a:r>
              <a:rPr lang="en-US" dirty="0"/>
              <a:t>f</a:t>
            </a:r>
            <a:r>
              <a:rPr lang="en-US" dirty="0" smtClean="0"/>
              <a:t>orward</a:t>
            </a:r>
            <a:endParaRPr lang="en-US" dirty="0"/>
          </a:p>
        </p:txBody>
      </p:sp>
    </p:spTree>
    <p:extLst>
      <p:ext uri="{BB962C8B-B14F-4D97-AF65-F5344CB8AC3E}">
        <p14:creationId xmlns:p14="http://schemas.microsoft.com/office/powerpoint/2010/main" val="1148007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9" y="4834959"/>
            <a:ext cx="286296" cy="215444"/>
          </a:xfrm>
        </p:spPr>
        <p:txBody>
          <a:bodyPr/>
          <a:lstStyle/>
          <a:p>
            <a:r>
              <a:rPr lang="en-US" dirty="0" smtClean="0"/>
              <a:t>|  </a:t>
            </a:r>
            <a:fld id="{6967D197-2218-4700-B211-63EF06F51A7E}" type="slidenum">
              <a:rPr lang="en-US" smtClean="0"/>
              <a:pPr/>
              <a:t>9</a:t>
            </a:fld>
            <a:endParaRPr lang="en-US" dirty="0"/>
          </a:p>
        </p:txBody>
      </p:sp>
      <p:sp>
        <p:nvSpPr>
          <p:cNvPr id="13" name="Content Right"/>
          <p:cNvSpPr>
            <a:spLocks noGrp="1"/>
          </p:cNvSpPr>
          <p:nvPr>
            <p:ph sz="quarter" idx="18"/>
          </p:nvPr>
        </p:nvSpPr>
        <p:spPr>
          <a:xfrm>
            <a:off x="6092550" y="1090612"/>
            <a:ext cx="2592000" cy="3488919"/>
          </a:xfrm>
        </p:spPr>
        <p:txBody>
          <a:bodyPr>
            <a:normAutofit/>
          </a:bodyPr>
          <a:lstStyle/>
          <a:p>
            <a:pPr>
              <a:buClr>
                <a:srgbClr val="AC4BA4"/>
              </a:buClr>
            </a:pPr>
            <a:r>
              <a:rPr lang="en-US" dirty="0"/>
              <a:t>Advancing methods to predict clinical performance of medical devices and their materials</a:t>
            </a:r>
          </a:p>
          <a:p>
            <a:pPr>
              <a:buClr>
                <a:srgbClr val="AC4BA4"/>
              </a:buClr>
            </a:pPr>
            <a:r>
              <a:rPr lang="en-US" dirty="0"/>
              <a:t>Advancing the use of patient reported outcome measures in regulatory decision making</a:t>
            </a:r>
          </a:p>
          <a:p>
            <a:pPr>
              <a:buClr>
                <a:srgbClr val="AC4BA4"/>
              </a:buClr>
            </a:pPr>
            <a:r>
              <a:rPr lang="en-US" dirty="0"/>
              <a:t>Collecting and using patient experiences and preferences in regulatory decision </a:t>
            </a:r>
            <a:r>
              <a:rPr lang="en-US" dirty="0" smtClean="0"/>
              <a:t>making</a:t>
            </a:r>
            <a:endParaRPr lang="en-US" dirty="0"/>
          </a:p>
        </p:txBody>
      </p:sp>
      <p:sp>
        <p:nvSpPr>
          <p:cNvPr id="12" name="Content Middle"/>
          <p:cNvSpPr>
            <a:spLocks noGrp="1"/>
          </p:cNvSpPr>
          <p:nvPr>
            <p:ph sz="quarter" idx="16"/>
          </p:nvPr>
        </p:nvSpPr>
        <p:spPr>
          <a:xfrm>
            <a:off x="3195037" y="1090612"/>
            <a:ext cx="2592000" cy="3467654"/>
          </a:xfrm>
        </p:spPr>
        <p:txBody>
          <a:bodyPr>
            <a:normAutofit/>
          </a:bodyPr>
          <a:lstStyle/>
          <a:p>
            <a:pPr>
              <a:buClr>
                <a:srgbClr val="AC4BA4"/>
              </a:buClr>
            </a:pPr>
            <a:r>
              <a:rPr lang="en-US" dirty="0"/>
              <a:t>Enhancing the performance of digital health and medical device cybersecurity </a:t>
            </a:r>
          </a:p>
          <a:p>
            <a:pPr>
              <a:buClr>
                <a:srgbClr val="AC4BA4"/>
              </a:buClr>
            </a:pPr>
            <a:r>
              <a:rPr lang="en-US" dirty="0"/>
              <a:t>Incorporating human factors engineering principles into device </a:t>
            </a:r>
            <a:r>
              <a:rPr lang="en-US" dirty="0" smtClean="0"/>
              <a:t>design</a:t>
            </a:r>
            <a:endParaRPr lang="en-US" dirty="0"/>
          </a:p>
          <a:p>
            <a:pPr>
              <a:buClr>
                <a:srgbClr val="AC4BA4"/>
              </a:buClr>
            </a:pPr>
            <a:r>
              <a:rPr lang="en-US" dirty="0"/>
              <a:t>Modernizing biocompatibility and biological risk evaluation of device materials </a:t>
            </a:r>
          </a:p>
        </p:txBody>
      </p:sp>
      <p:sp>
        <p:nvSpPr>
          <p:cNvPr id="10" name="Content Left"/>
          <p:cNvSpPr>
            <a:spLocks noGrp="1"/>
          </p:cNvSpPr>
          <p:nvPr>
            <p:ph sz="quarter" idx="12"/>
          </p:nvPr>
        </p:nvSpPr>
        <p:spPr>
          <a:xfrm>
            <a:off x="297525" y="1090612"/>
            <a:ext cx="2592000" cy="3467654"/>
          </a:xfrm>
        </p:spPr>
        <p:txBody>
          <a:bodyPr>
            <a:normAutofit/>
          </a:bodyPr>
          <a:lstStyle/>
          <a:p>
            <a:pPr>
              <a:buClr>
                <a:srgbClr val="AC4BA4"/>
              </a:buClr>
            </a:pPr>
            <a:r>
              <a:rPr lang="en-US" dirty="0"/>
              <a:t>Leveraging “Big Data” for regulatory decision making </a:t>
            </a:r>
          </a:p>
          <a:p>
            <a:pPr>
              <a:buClr>
                <a:srgbClr val="AC4BA4"/>
              </a:buClr>
            </a:pPr>
            <a:r>
              <a:rPr lang="en-US" dirty="0"/>
              <a:t>Using evidence from clinical experience and employing evidence synthesis </a:t>
            </a:r>
          </a:p>
          <a:p>
            <a:pPr>
              <a:buClr>
                <a:srgbClr val="AC4BA4"/>
              </a:buClr>
            </a:pPr>
            <a:r>
              <a:rPr lang="en-US" dirty="0"/>
              <a:t>Improving the quality and effectiveness of reprocessing reusable medical </a:t>
            </a:r>
            <a:r>
              <a:rPr lang="en-US" dirty="0" smtClean="0"/>
              <a:t>devices</a:t>
            </a:r>
          </a:p>
        </p:txBody>
      </p:sp>
      <p:sp>
        <p:nvSpPr>
          <p:cNvPr id="9" name="Slide Title"/>
          <p:cNvSpPr>
            <a:spLocks noGrp="1"/>
          </p:cNvSpPr>
          <p:nvPr>
            <p:ph type="title"/>
          </p:nvPr>
        </p:nvSpPr>
        <p:spPr/>
        <p:txBody>
          <a:bodyPr/>
          <a:lstStyle/>
          <a:p>
            <a:r>
              <a:rPr lang="en-GB" dirty="0"/>
              <a:t>CDRH Top </a:t>
            </a:r>
            <a:r>
              <a:rPr lang="en-GB" dirty="0" smtClean="0"/>
              <a:t>regulatory science priorities </a:t>
            </a:r>
            <a:r>
              <a:rPr lang="en-GB" dirty="0"/>
              <a:t>for 2016</a:t>
            </a:r>
            <a:endParaRPr lang="en-US" dirty="0"/>
          </a:p>
        </p:txBody>
      </p:sp>
    </p:spTree>
    <p:extLst>
      <p:ext uri="{BB962C8B-B14F-4D97-AF65-F5344CB8AC3E}">
        <p14:creationId xmlns:p14="http://schemas.microsoft.com/office/powerpoint/2010/main" val="3485709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Hogan Lovells">
      <a:dk1>
        <a:srgbClr val="4D5357"/>
      </a:dk1>
      <a:lt1>
        <a:srgbClr val="FFFFFF"/>
      </a:lt1>
      <a:dk2>
        <a:srgbClr val="2C5E4F"/>
      </a:dk2>
      <a:lt2>
        <a:srgbClr val="BED600"/>
      </a:lt2>
      <a:accent1>
        <a:srgbClr val="58A618"/>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1194</Words>
  <Application>Microsoft Office PowerPoint</Application>
  <PresentationFormat>On-screen Show (16:9)</PresentationFormat>
  <Paragraphs>246</Paragraphs>
  <Slides>29</Slides>
  <Notes>21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vt:lpstr>
      <vt:lpstr>Life Sciences Life Cycle:</vt:lpstr>
      <vt:lpstr>Panelists</vt:lpstr>
      <vt:lpstr>Agenda</vt:lpstr>
      <vt:lpstr>Life Sciences Landscape</vt:lpstr>
      <vt:lpstr>Promotional Issues</vt:lpstr>
      <vt:lpstr>Promotional issues for devices</vt:lpstr>
      <vt:lpstr>Medical Device Industry: What’s Next?</vt:lpstr>
      <vt:lpstr>Devices – The path forward</vt:lpstr>
      <vt:lpstr>CDRH Top regulatory science priorities for 2016</vt:lpstr>
      <vt:lpstr>US Medical Devices – New Technologies</vt:lpstr>
      <vt:lpstr>US Medical Devices – New Technologies</vt:lpstr>
      <vt:lpstr>CDRH Activity in FY 2016 </vt:lpstr>
      <vt:lpstr>CDRH Activity in FY 2016</vt:lpstr>
      <vt:lpstr>CDRH Strategic priorities 2016-2017</vt:lpstr>
      <vt:lpstr>Trends – Novel and evolving technologies </vt:lpstr>
      <vt:lpstr>Trends – Market </vt:lpstr>
      <vt:lpstr>Medical devices – What’s next?</vt:lpstr>
      <vt:lpstr>Medical devices – What’s next?</vt:lpstr>
      <vt:lpstr>Outside Pressure Encouraging Agency Action</vt:lpstr>
      <vt:lpstr>Compliance Focus and Priorities</vt:lpstr>
      <vt:lpstr>QSR Inspections</vt:lpstr>
      <vt:lpstr>Inspections OUS</vt:lpstr>
      <vt:lpstr>Outside Pressure Encouraging Agency Action</vt:lpstr>
      <vt:lpstr>FDA Reaction to Perceived Public Health Threats (1)</vt:lpstr>
      <vt:lpstr>FDA Reaction to Perceived Public Health Threats (2)</vt:lpstr>
      <vt:lpstr>FDA Reaction to Perceived Public Health Threats (3)</vt:lpstr>
      <vt:lpstr>What's Next for the Pharmaceutical Industry?</vt:lpstr>
      <vt:lpstr>Pharma – What’s coming?</vt:lpstr>
      <vt:lpstr>Life Sciences Life Cycle:</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
  <dc:creator/>
  <cp:keywords/>
  <dc:description/>
  <cp:lastModifiedBy>Lorraine  Kestle</cp:lastModifiedBy>
  <cp:revision>71</cp:revision>
  <dcterms:created xsi:type="dcterms:W3CDTF">2016-08-27T17:34:09Z</dcterms:created>
  <dcterms:modified xsi:type="dcterms:W3CDTF">2016-09-08T17:03:18Z</dcterms:modified>
  <cp:category/>
  <cp:contentStatus/>
  <cp:version>0</cp:version>
</cp:coreProperties>
</file>