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15"/>
  </p:notesMasterIdLst>
  <p:sldIdLst>
    <p:sldId id="258" r:id="rId2"/>
    <p:sldId id="259" r:id="rId3"/>
    <p:sldId id="302" r:id="rId4"/>
    <p:sldId id="297" r:id="rId5"/>
    <p:sldId id="295" r:id="rId6"/>
    <p:sldId id="301" r:id="rId7"/>
    <p:sldId id="279" r:id="rId8"/>
    <p:sldId id="303" r:id="rId9"/>
    <p:sldId id="305" r:id="rId10"/>
    <p:sldId id="288" r:id="rId11"/>
    <p:sldId id="308" r:id="rId12"/>
    <p:sldId id="306" r:id="rId13"/>
    <p:sldId id="3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 snapToGrid="0" snapToObjects="1">
      <p:cViewPr>
        <p:scale>
          <a:sx n="81" d="100"/>
          <a:sy n="81" d="100"/>
        </p:scale>
        <p:origin x="-168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2550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9E0D-BC22-4905-8C40-63AF5D6D9AD6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A8C17-E677-48D5-879B-E509705083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3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A8C17-E677-48D5-879B-E509705083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4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A8C17-E677-48D5-879B-E509705083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4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A_cover_multi_prin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556" cy="6871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white">
          <a:xfrm>
            <a:off x="378514" y="1916401"/>
            <a:ext cx="5515184" cy="96769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3600" cap="none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white">
          <a:xfrm>
            <a:off x="378514" y="3017520"/>
            <a:ext cx="5515185" cy="412471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0"/>
          </p:nvPr>
        </p:nvSpPr>
        <p:spPr bwMode="white">
          <a:xfrm>
            <a:off x="378514" y="3456432"/>
            <a:ext cx="5515185" cy="31115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1600" b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228600" indent="0">
              <a:buNone/>
              <a:defRPr sz="1400" b="0">
                <a:solidFill>
                  <a:schemeClr val="bg1"/>
                </a:solidFill>
              </a:defRPr>
            </a:lvl2pPr>
            <a:lvl3pPr marL="460375" indent="0">
              <a:buNone/>
              <a:defRPr sz="1400" b="0">
                <a:solidFill>
                  <a:schemeClr val="bg1"/>
                </a:solidFill>
              </a:defRPr>
            </a:lvl3pPr>
            <a:lvl4pPr marL="687388" indent="0">
              <a:buNone/>
              <a:defRPr sz="1400" b="0">
                <a:solidFill>
                  <a:schemeClr val="bg1"/>
                </a:solidFill>
              </a:defRPr>
            </a:lvl4pPr>
            <a:lvl5pPr marL="9144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BofA_logo_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14" y="4747088"/>
            <a:ext cx="2511266" cy="3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0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209073" y="1179575"/>
            <a:ext cx="5603139" cy="49465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9184" y="1179576"/>
            <a:ext cx="2650670" cy="4946587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051C515-483A-47DF-AE9D-267FC5D2DB8A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5438" y="1179576"/>
            <a:ext cx="2657475" cy="4956175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05163" y="1179576"/>
            <a:ext cx="5601628" cy="4956174"/>
          </a:xfrm>
          <a:noFill/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E89DAD8-51F8-40CF-95E1-172246BA7A48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A_cover_multi_prin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556" cy="6871732"/>
          </a:xfrm>
          <a:prstGeom prst="rect">
            <a:avLst/>
          </a:prstGeom>
        </p:spPr>
      </p:pic>
      <p:pic>
        <p:nvPicPr>
          <p:cNvPr id="5" name="Picture 4" descr="BofA_logo_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346" y="2752903"/>
            <a:ext cx="5235309" cy="70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0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179576"/>
            <a:ext cx="8474043" cy="49469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5723-ED31-4384-91D3-D216890521D5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Denom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546099"/>
            <a:ext cx="8476488" cy="458006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7CA-5617-494C-897E-38BDADEE99DC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332748" y="1179576"/>
            <a:ext cx="8476488" cy="365760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(enter value denomination)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608900"/>
            <a:ext cx="4114800" cy="45172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>
              <a:defRPr lang="en-US" sz="1600" dirty="0" smtClean="0"/>
            </a:lvl1pPr>
            <a:lvl2pPr>
              <a:defRPr lang="en-US" sz="1600" dirty="0" smtClean="0"/>
            </a:lvl2pPr>
            <a:lvl3pPr>
              <a:defRPr lang="en-US" sz="16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691991" y="1608900"/>
            <a:ext cx="4114800" cy="45172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>
              <a:defRPr lang="en-US" sz="1600" dirty="0" smtClean="0"/>
            </a:lvl1pPr>
            <a:lvl2pPr>
              <a:defRPr lang="en-US" sz="1600" dirty="0" smtClean="0"/>
            </a:lvl2pPr>
            <a:lvl3pPr>
              <a:defRPr lang="en-US" sz="16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38F43E-57D9-4BBE-83C8-FA0BF7D05C79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32748" y="1179576"/>
            <a:ext cx="4114800" cy="3657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>
                <a:solidFill>
                  <a:srgbClr val="0073CF"/>
                </a:solidFill>
              </a:defRPr>
            </a:lvl1pPr>
          </a:lstStyle>
          <a:p>
            <a:pPr lvl="0"/>
            <a:r>
              <a:rPr lang="en-US" dirty="0" smtClean="0"/>
              <a:t>(enter value denomination)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691991" y="1179576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(enter value denomination)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0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541942"/>
            <a:ext cx="4114800" cy="205195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>
              <a:lnSpc>
                <a:spcPct val="100000"/>
              </a:lnSpc>
              <a:buFont typeface="Arial"/>
              <a:buChar char="•"/>
              <a:defRPr lang="en-US" sz="1600" b="0" dirty="0" smtClean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lang="en-US" sz="1600" dirty="0" smtClean="0"/>
            </a:lvl2pPr>
            <a:lvl3pPr>
              <a:lnSpc>
                <a:spcPct val="100000"/>
              </a:lnSpc>
              <a:defRPr lang="en-US" sz="1600" dirty="0" smtClean="0"/>
            </a:lvl3pPr>
            <a:lvl4pPr>
              <a:lnSpc>
                <a:spcPct val="100000"/>
              </a:lnSpc>
              <a:defRPr lang="en-US" sz="1600" dirty="0" smtClean="0"/>
            </a:lvl4pPr>
            <a:lvl5pPr>
              <a:lnSpc>
                <a:spcPct val="100000"/>
              </a:lnSpc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691991" y="1541942"/>
            <a:ext cx="4114800" cy="2057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>
              <a:lnSpc>
                <a:spcPct val="100000"/>
              </a:lnSpc>
              <a:buFont typeface="Arial"/>
              <a:buChar char="•"/>
              <a:defRPr lang="en-US" sz="1600" b="0" dirty="0" smtClean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lang="en-US" sz="1600" dirty="0" smtClean="0"/>
            </a:lvl2pPr>
            <a:lvl3pPr>
              <a:lnSpc>
                <a:spcPct val="100000"/>
              </a:lnSpc>
              <a:defRPr lang="en-US" sz="1600" dirty="0" smtClean="0"/>
            </a:lvl3pPr>
            <a:lvl4pPr>
              <a:lnSpc>
                <a:spcPct val="100000"/>
              </a:lnSpc>
              <a:defRPr lang="en-US" sz="1600" dirty="0" smtClean="0"/>
            </a:lvl4pPr>
            <a:lvl5pPr>
              <a:lnSpc>
                <a:spcPct val="100000"/>
              </a:lnSpc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2514600" y="4160815"/>
            <a:ext cx="4114800" cy="2057400"/>
          </a:xfrm>
        </p:spPr>
        <p:txBody>
          <a:bodyPr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6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32748" y="1176183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0073C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2514600" y="3789927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691991" y="1176183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7581C87-6C4E-42FA-9F28-FDB12BA4269E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7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541943"/>
            <a:ext cx="4114800" cy="18288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>
              <a:lnSpc>
                <a:spcPct val="100000"/>
              </a:lnSpc>
              <a:buFont typeface="Arial"/>
              <a:buChar char="•"/>
              <a:defRPr lang="en-US" sz="1400" b="0" dirty="0" smtClean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lang="en-US" sz="1400" dirty="0" smtClean="0"/>
            </a:lvl2pPr>
            <a:lvl3pPr>
              <a:lnSpc>
                <a:spcPct val="100000"/>
              </a:lnSpc>
              <a:defRPr lang="en-US" sz="1400" dirty="0" smtClean="0"/>
            </a:lvl3pPr>
            <a:lvl4pPr>
              <a:lnSpc>
                <a:spcPct val="100000"/>
              </a:lnSpc>
              <a:defRPr lang="en-US" sz="1400" dirty="0" smtClean="0"/>
            </a:lvl4pPr>
            <a:lvl5pPr>
              <a:lnSpc>
                <a:spcPct val="100000"/>
              </a:lnSpc>
              <a:defRPr lang="en-US" sz="14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691991" y="1541943"/>
            <a:ext cx="4114800" cy="18288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>
              <a:lnSpc>
                <a:spcPct val="100000"/>
              </a:lnSpc>
              <a:buFont typeface="Arial"/>
              <a:buChar char="•"/>
              <a:defRPr lang="en-US" sz="1400" b="0" dirty="0" smtClean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lang="en-US" sz="1400" dirty="0" smtClean="0"/>
            </a:lvl2pPr>
            <a:lvl3pPr>
              <a:lnSpc>
                <a:spcPct val="100000"/>
              </a:lnSpc>
              <a:defRPr lang="en-US" sz="1400" dirty="0" smtClean="0"/>
            </a:lvl3pPr>
            <a:lvl4pPr>
              <a:lnSpc>
                <a:spcPct val="100000"/>
              </a:lnSpc>
              <a:defRPr lang="en-US" sz="1400" dirty="0" smtClean="0"/>
            </a:lvl4pPr>
            <a:lvl5pPr>
              <a:lnSpc>
                <a:spcPct val="100000"/>
              </a:lnSpc>
              <a:defRPr lang="en-US" sz="14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332748" y="4030868"/>
            <a:ext cx="4114800" cy="1828800"/>
          </a:xfrm>
        </p:spPr>
        <p:txBody>
          <a:bodyPr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691991" y="4030868"/>
            <a:ext cx="4114800" cy="1828800"/>
          </a:xfrm>
        </p:spPr>
        <p:txBody>
          <a:bodyPr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4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332748" y="1176183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4691991" y="1176183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32748" y="3659980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691991" y="3659980"/>
            <a:ext cx="4114800" cy="365760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CE581B79-CE2F-4312-881F-7F149CC916F8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332748" y="1179576"/>
            <a:ext cx="8474044" cy="495617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40" y="2613561"/>
            <a:ext cx="3761059" cy="33042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0"/>
              </a:spcBef>
              <a:buNone/>
              <a:defRPr lang="en-US" sz="1400" b="0" dirty="0" smtClean="0">
                <a:solidFill>
                  <a:schemeClr val="accent3"/>
                </a:solidFill>
              </a:defRPr>
            </a:lvl1pPr>
            <a:lvl2pPr marL="4763" indent="0">
              <a:spcBef>
                <a:spcPts val="0"/>
              </a:spcBef>
              <a:buNone/>
              <a:defRPr lang="en-US" sz="1000" dirty="0" smtClean="0"/>
            </a:lvl2pPr>
            <a:lvl3pPr>
              <a:defRPr lang="en-US" sz="1000" dirty="0" smtClean="0"/>
            </a:lvl3pPr>
            <a:lvl4pPr>
              <a:defRPr lang="en-US" sz="1000" dirty="0" smtClean="0"/>
            </a:lvl4pPr>
            <a:lvl5pPr>
              <a:defRPr lang="en-US" sz="10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801825" y="1419075"/>
            <a:ext cx="3778420" cy="44987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0"/>
              </a:spcBef>
              <a:buNone/>
              <a:defRPr lang="en-US" sz="1400" b="0" dirty="0" smtClean="0">
                <a:solidFill>
                  <a:schemeClr val="accent3"/>
                </a:solidFill>
              </a:defRPr>
            </a:lvl1pPr>
            <a:lvl2pPr marL="231775" indent="-227013">
              <a:spcBef>
                <a:spcPts val="0"/>
              </a:spcBef>
              <a:buFont typeface="Arial"/>
              <a:buChar char="•"/>
              <a:defRPr lang="en-US" sz="1000" dirty="0" smtClean="0"/>
            </a:lvl2pPr>
            <a:lvl3pPr>
              <a:defRPr lang="en-US" sz="1000" dirty="0" smtClean="0"/>
            </a:lvl3pPr>
            <a:lvl4pPr>
              <a:defRPr lang="en-US" sz="1000" dirty="0" smtClean="0"/>
            </a:lvl4pPr>
            <a:lvl5pPr>
              <a:defRPr lang="en-US" sz="10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9770" y="1419075"/>
            <a:ext cx="0" cy="4498745"/>
          </a:xfrm>
          <a:prstGeom prst="line">
            <a:avLst/>
          </a:prstGeom>
          <a:ln w="1270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1243416" y="1419075"/>
            <a:ext cx="3099983" cy="8787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0"/>
              </a:spcBef>
              <a:buNone/>
              <a:defRPr lang="en-US" sz="1400" b="0" dirty="0" smtClean="0">
                <a:solidFill>
                  <a:schemeClr val="accent3"/>
                </a:solidFill>
              </a:defRPr>
            </a:lvl1pPr>
            <a:lvl2pPr marL="4763" indent="0">
              <a:spcBef>
                <a:spcPts val="0"/>
              </a:spcBef>
              <a:buNone/>
              <a:defRPr lang="en-US" sz="1000" dirty="0" smtClean="0"/>
            </a:lvl2pPr>
            <a:lvl3pPr>
              <a:defRPr lang="en-US" sz="1000" dirty="0" smtClean="0"/>
            </a:lvl3pPr>
            <a:lvl4pPr>
              <a:defRPr lang="en-US" sz="1000" dirty="0" smtClean="0"/>
            </a:lvl4pPr>
            <a:lvl5pPr>
              <a:defRPr lang="en-US" sz="10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F217B28-A147-44FB-89B2-EEB957B2F13A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D243-C698-431B-AFC2-5334C9E744DE}" type="datetime3">
              <a:rPr lang="en-US" smtClean="0"/>
              <a:pPr/>
              <a:t>2 September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47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oA_footer.em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" y="6456555"/>
            <a:ext cx="9162288" cy="40912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8524488" y="6586737"/>
            <a:ext cx="61505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32748" y="1179576"/>
            <a:ext cx="8474043" cy="49469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 bwMode="white">
          <a:xfrm>
            <a:off x="1943543" y="6586737"/>
            <a:ext cx="166225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CBDE377-F3F1-4106-AB13-9BD40881446E}" type="datetime3">
              <a:rPr lang="en-US" smtClean="0"/>
              <a:pPr/>
              <a:t>2 September 2016</a:t>
            </a:fld>
            <a:endParaRPr lang="en-US" dirty="0"/>
          </a:p>
        </p:txBody>
      </p:sp>
      <p:pic>
        <p:nvPicPr>
          <p:cNvPr id="9" name="Picture 8" descr="BofA_logo_w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3" y="6550589"/>
            <a:ext cx="1567567" cy="21147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714899" y="6586737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84" r:id="rId2"/>
    <p:sldLayoutId id="2147483711" r:id="rId3"/>
    <p:sldLayoutId id="2147483704" r:id="rId4"/>
    <p:sldLayoutId id="2147483706" r:id="rId5"/>
    <p:sldLayoutId id="2147483707" r:id="rId6"/>
    <p:sldLayoutId id="2147483705" r:id="rId7"/>
    <p:sldLayoutId id="2147483692" r:id="rId8"/>
    <p:sldLayoutId id="2147483708" r:id="rId9"/>
    <p:sldLayoutId id="2147483709" r:id="rId10"/>
    <p:sldLayoutId id="2147483710" r:id="rId11"/>
    <p:sldLayoutId id="214748370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0" kern="1200">
          <a:solidFill>
            <a:schemeClr val="accent3"/>
          </a:solidFill>
          <a:latin typeface="Calibri"/>
          <a:ea typeface="+mj-ea"/>
          <a:cs typeface="Calibri"/>
        </a:defRPr>
      </a:lvl1pPr>
    </p:titleStyle>
    <p:bodyStyle>
      <a:lvl1pPr marL="231775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/>
        <a:buChar char="•"/>
        <a:defRPr sz="2000" b="0" kern="120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Lucida Grande"/>
        <a:buChar char="-"/>
        <a:tabLst/>
        <a:defRPr sz="2000" b="0" kern="1200">
          <a:solidFill>
            <a:schemeClr val="tx1"/>
          </a:solidFill>
          <a:latin typeface="Calibri"/>
          <a:ea typeface="+mn-ea"/>
          <a:cs typeface="Calibri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85000"/>
        <a:buFont typeface="Wingdings" charset="2"/>
        <a:buChar char="§"/>
        <a:tabLst/>
        <a:defRPr sz="2000" b="0" kern="1200">
          <a:solidFill>
            <a:schemeClr val="tx1"/>
          </a:solidFill>
          <a:latin typeface="Calibri"/>
          <a:ea typeface="+mn-ea"/>
          <a:cs typeface="Calibri"/>
        </a:defRPr>
      </a:lvl3pPr>
      <a:lvl4pPr marL="912813" indent="-22542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Lucida Grande"/>
        <a:buChar char="-"/>
        <a:tabLst/>
        <a:defRPr sz="2000" b="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4588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/>
        <a:buChar char="•"/>
        <a:tabLst/>
        <a:defRPr sz="2000" b="0" kern="1200">
          <a:solidFill>
            <a:schemeClr val="tx1"/>
          </a:solidFill>
          <a:latin typeface="Calibri"/>
          <a:ea typeface="+mn-ea"/>
          <a:cs typeface="Calibri"/>
        </a:defRPr>
      </a:lvl5pPr>
      <a:lvl6pPr marL="1147762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1"/>
        </a:buClr>
        <a:buFont typeface="Arial"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374775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1"/>
        </a:buClr>
        <a:buFont typeface="Arial"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01788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1"/>
        </a:buClr>
        <a:buFont typeface="Arial"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1"/>
        </a:buClr>
        <a:buFont typeface="Arial"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8514" y="1916401"/>
            <a:ext cx="7165286" cy="967695"/>
          </a:xfrm>
        </p:spPr>
        <p:txBody>
          <a:bodyPr/>
          <a:lstStyle/>
          <a:p>
            <a:r>
              <a:rPr lang="en-US" dirty="0" smtClean="0"/>
              <a:t>Developing an Intellectual Property Strategy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Marie Jones</a:t>
            </a:r>
          </a:p>
          <a:p>
            <a:r>
              <a:rPr lang="en-US" dirty="0" smtClean="0"/>
              <a:t>Bank of America</a:t>
            </a:r>
          </a:p>
          <a:p>
            <a:r>
              <a:rPr lang="en-US" dirty="0" smtClean="0"/>
              <a:t>Asst. General Counsel, SVP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78514" y="4081609"/>
            <a:ext cx="5515185" cy="311150"/>
          </a:xfrm>
        </p:spPr>
        <p:txBody>
          <a:bodyPr/>
          <a:lstStyle/>
          <a:p>
            <a:r>
              <a:rPr lang="en-US" dirty="0" smtClean="0"/>
              <a:t>CCWC Career Strategies Conference</a:t>
            </a:r>
          </a:p>
          <a:p>
            <a:r>
              <a:rPr lang="en-US" dirty="0" smtClean="0"/>
              <a:t>Sept.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063487"/>
            <a:ext cx="8474043" cy="50629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 </a:t>
            </a:r>
            <a:r>
              <a:rPr lang="en-US" dirty="0"/>
              <a:t>how do you </a:t>
            </a:r>
            <a:r>
              <a:rPr lang="en-US" dirty="0" smtClean="0"/>
              <a:t>avoid being sued? Proactive Step </a:t>
            </a:r>
            <a:r>
              <a:rPr lang="en-US" i="1" dirty="0" smtClean="0"/>
              <a:t>(Patent Perspective)</a:t>
            </a: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Establish a Product Development Checkpoint or IP Legal Consultation</a:t>
            </a:r>
            <a:endParaRPr lang="en-US" dirty="0"/>
          </a:p>
          <a:p>
            <a:pPr lvl="1"/>
            <a:r>
              <a:rPr lang="en-US" dirty="0" smtClean="0"/>
              <a:t>Serves dual purpose (Developing IP and Risk Mitigation)</a:t>
            </a:r>
          </a:p>
          <a:p>
            <a:pPr lvl="2"/>
            <a:r>
              <a:rPr lang="en-US" sz="1900" dirty="0" smtClean="0"/>
              <a:t>Early enough to have sufficient time to</a:t>
            </a:r>
          </a:p>
          <a:p>
            <a:pPr lvl="3"/>
            <a:r>
              <a:rPr lang="en-US" sz="1900" dirty="0" smtClean="0"/>
              <a:t>Obtain Product Clearance/Freedom to Operate Opinion</a:t>
            </a:r>
          </a:p>
          <a:p>
            <a:pPr lvl="3"/>
            <a:r>
              <a:rPr lang="en-US" sz="1900" dirty="0" smtClean="0"/>
              <a:t>Develop a Design Around</a:t>
            </a:r>
          </a:p>
          <a:p>
            <a:pPr lvl="3"/>
            <a:r>
              <a:rPr lang="en-US" sz="1900" dirty="0" smtClean="0"/>
              <a:t>Obtain a License</a:t>
            </a:r>
            <a:endParaRPr lang="en-US" sz="1900" dirty="0"/>
          </a:p>
          <a:p>
            <a:pPr lvl="2"/>
            <a:r>
              <a:rPr lang="en-US" sz="1900" dirty="0" smtClean="0"/>
              <a:t>Consider a buy or build situation?</a:t>
            </a:r>
          </a:p>
          <a:p>
            <a:pPr lvl="3"/>
            <a:r>
              <a:rPr lang="en-US" sz="1900" dirty="0" smtClean="0"/>
              <a:t>Buy from a vendor, negotiate for IP indemnification</a:t>
            </a:r>
          </a:p>
          <a:p>
            <a:pPr lvl="4"/>
            <a:r>
              <a:rPr lang="en-US" sz="1900" dirty="0" smtClean="0"/>
              <a:t>Look at financial viability of the vendor</a:t>
            </a:r>
          </a:p>
          <a:p>
            <a:pPr marL="0" indent="0">
              <a:buNone/>
            </a:pPr>
            <a:endParaRPr lang="en-US" b="1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Patent Infringement Suits (Respecting the Patent Rights of Others)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063487"/>
            <a:ext cx="8474043" cy="50629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 </a:t>
            </a:r>
            <a:r>
              <a:rPr lang="en-US" dirty="0"/>
              <a:t>how do you </a:t>
            </a:r>
            <a:r>
              <a:rPr lang="en-US" dirty="0" smtClean="0"/>
              <a:t>avoid being sued? Proactive Step </a:t>
            </a:r>
            <a:r>
              <a:rPr lang="en-US" i="1" dirty="0" smtClean="0"/>
              <a:t>(Other IP Perspective)</a:t>
            </a: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Establish a Product Development Checkpoint or IP Legal Consultation</a:t>
            </a:r>
            <a:endParaRPr lang="en-US" dirty="0"/>
          </a:p>
          <a:p>
            <a:pPr lvl="1"/>
            <a:r>
              <a:rPr lang="en-US" dirty="0" smtClean="0"/>
              <a:t>Use this opportunity to vet other IP</a:t>
            </a:r>
          </a:p>
          <a:p>
            <a:pPr lvl="2"/>
            <a:r>
              <a:rPr lang="en-US" sz="1900" dirty="0" smtClean="0"/>
              <a:t>Trademark</a:t>
            </a:r>
          </a:p>
          <a:p>
            <a:pPr lvl="3"/>
            <a:r>
              <a:rPr lang="en-US" sz="1900" dirty="0" smtClean="0"/>
              <a:t>Vet to ensure not infringing other trademarks</a:t>
            </a:r>
          </a:p>
          <a:p>
            <a:pPr lvl="2"/>
            <a:r>
              <a:rPr lang="en-US" sz="1900" dirty="0" smtClean="0"/>
              <a:t>Copyrights</a:t>
            </a:r>
          </a:p>
          <a:p>
            <a:pPr lvl="3"/>
            <a:r>
              <a:rPr lang="en-US" sz="1900" dirty="0" smtClean="0"/>
              <a:t>Open Source</a:t>
            </a:r>
          </a:p>
          <a:p>
            <a:pPr lvl="3"/>
            <a:r>
              <a:rPr lang="en-US" sz="1900" dirty="0" smtClean="0"/>
              <a:t>Ensure no unauthorized copyrights used (from previous employers or internet)</a:t>
            </a:r>
          </a:p>
          <a:p>
            <a:pPr lvl="3"/>
            <a:r>
              <a:rPr lang="en-US" sz="1900" dirty="0" smtClean="0"/>
              <a:t>Provide proper guidance when developing software in-house</a:t>
            </a:r>
          </a:p>
          <a:p>
            <a:pPr lvl="4"/>
            <a:r>
              <a:rPr lang="en-US" sz="1900" dirty="0" smtClean="0"/>
              <a:t>Particularly when replacing a vendor product</a:t>
            </a:r>
          </a:p>
          <a:p>
            <a:pPr marL="225425" lvl="1" indent="0">
              <a:buNone/>
            </a:pPr>
            <a:endParaRPr lang="en-US" b="1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Patent Infringement Suits (Respecting the Patent Rights of Others)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063487"/>
            <a:ext cx="8474043" cy="50629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You received a demand letter.  Now what?</a:t>
            </a:r>
            <a:endParaRPr lang="en-US" dirty="0"/>
          </a:p>
          <a:p>
            <a:pPr lvl="1"/>
            <a:r>
              <a:rPr lang="en-US" dirty="0" smtClean="0"/>
              <a:t>Consider:</a:t>
            </a:r>
          </a:p>
          <a:p>
            <a:pPr lvl="2"/>
            <a:r>
              <a:rPr lang="en-US" dirty="0" smtClean="0"/>
              <a:t>Is the letter from a competitor or a non-practicing entity (NPE)?</a:t>
            </a:r>
          </a:p>
          <a:p>
            <a:pPr lvl="3"/>
            <a:r>
              <a:rPr lang="en-US" dirty="0" smtClean="0"/>
              <a:t>Strategy may be different</a:t>
            </a:r>
          </a:p>
          <a:p>
            <a:pPr lvl="2"/>
            <a:r>
              <a:rPr lang="en-US" dirty="0" smtClean="0"/>
              <a:t>Do you ignore, wait, respond, or take other action?</a:t>
            </a:r>
          </a:p>
          <a:p>
            <a:pPr lvl="4"/>
            <a:r>
              <a:rPr lang="en-US" dirty="0" smtClean="0"/>
              <a:t>Who </a:t>
            </a:r>
            <a:r>
              <a:rPr lang="en-US" dirty="0"/>
              <a:t>is sending the letter?</a:t>
            </a:r>
          </a:p>
          <a:p>
            <a:pPr lvl="4"/>
            <a:r>
              <a:rPr lang="en-US" dirty="0"/>
              <a:t>Who have they sued? </a:t>
            </a:r>
          </a:p>
          <a:p>
            <a:pPr lvl="4"/>
            <a:r>
              <a:rPr lang="en-US" dirty="0"/>
              <a:t>Quick settlements? </a:t>
            </a:r>
            <a:endParaRPr lang="en-US" dirty="0" smtClean="0"/>
          </a:p>
          <a:p>
            <a:pPr lvl="2"/>
            <a:r>
              <a:rPr lang="en-US" dirty="0" smtClean="0"/>
              <a:t>Take a license now?</a:t>
            </a:r>
          </a:p>
          <a:p>
            <a:pPr lvl="2"/>
            <a:r>
              <a:rPr lang="en-US" dirty="0" smtClean="0"/>
              <a:t>Investigate for prior art?</a:t>
            </a:r>
          </a:p>
          <a:p>
            <a:pPr lvl="2"/>
            <a:r>
              <a:rPr lang="en-US" dirty="0" smtClean="0"/>
              <a:t>Assess non-infringement?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sz="1900" dirty="0" smtClean="0"/>
          </a:p>
          <a:p>
            <a:pPr marL="0" indent="0">
              <a:buNone/>
            </a:pPr>
            <a:endParaRPr lang="en-US" b="1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Patent Infringement Suits (Respecting the Patent Rights of Others)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063487"/>
            <a:ext cx="8474043" cy="50629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Now you have been sued for patent infringement.</a:t>
            </a:r>
            <a:endParaRPr lang="en-US" dirty="0"/>
          </a:p>
          <a:p>
            <a:pPr lvl="1"/>
            <a:r>
              <a:rPr lang="en-US" dirty="0" smtClean="0"/>
              <a:t>Approach may </a:t>
            </a:r>
            <a:r>
              <a:rPr lang="en-US" dirty="0"/>
              <a:t>be </a:t>
            </a:r>
            <a:r>
              <a:rPr lang="en-US" dirty="0" smtClean="0"/>
              <a:t>different, if </a:t>
            </a:r>
            <a:r>
              <a:rPr lang="en-US" dirty="0"/>
              <a:t>suit is by NPE </a:t>
            </a:r>
            <a:r>
              <a:rPr lang="en-US" dirty="0" smtClean="0"/>
              <a:t>vs Operating Company</a:t>
            </a:r>
            <a:endParaRPr lang="en-US" dirty="0"/>
          </a:p>
          <a:p>
            <a:pPr lvl="1"/>
            <a:r>
              <a:rPr lang="en-US" dirty="0" smtClean="0"/>
              <a:t>Check if you have indemnification from vendors (note notice requirement).</a:t>
            </a:r>
          </a:p>
          <a:p>
            <a:pPr lvl="1"/>
            <a:r>
              <a:rPr lang="en-US" dirty="0" smtClean="0"/>
              <a:t>Consider AIA Reviews:</a:t>
            </a:r>
          </a:p>
          <a:p>
            <a:pPr lvl="2"/>
            <a:r>
              <a:rPr lang="en-US" dirty="0" smtClean="0"/>
              <a:t>Inter Partes Review</a:t>
            </a:r>
          </a:p>
          <a:p>
            <a:pPr lvl="2"/>
            <a:r>
              <a:rPr lang="en-US" dirty="0" smtClean="0"/>
              <a:t>Covered Business Method Review</a:t>
            </a:r>
          </a:p>
          <a:p>
            <a:pPr lvl="1"/>
            <a:r>
              <a:rPr lang="en-US" dirty="0" smtClean="0"/>
              <a:t>Suit is by operating company or competitor</a:t>
            </a:r>
            <a:endParaRPr lang="en-US" dirty="0"/>
          </a:p>
          <a:p>
            <a:pPr lvl="2"/>
            <a:r>
              <a:rPr lang="en-US" dirty="0" smtClean="0"/>
              <a:t>Patent </a:t>
            </a:r>
            <a:r>
              <a:rPr lang="en-US" dirty="0"/>
              <a:t>portfolio for cross-licensing </a:t>
            </a:r>
            <a:r>
              <a:rPr lang="en-US" dirty="0" smtClean="0"/>
              <a:t>purposes?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sz="1900" dirty="0" smtClean="0"/>
          </a:p>
          <a:p>
            <a:pPr marL="0" indent="0">
              <a:buNone/>
            </a:pPr>
            <a:endParaRPr lang="en-US" b="1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Patent Infringement Suits (Respecting the Patent Rights of Others)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Types of Intellectual Property Rights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Ensuring Company Owns the Intellectual Property Rights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Developing an Intellectual Property Strategy (Patent Emphasis)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Overview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21 September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Trade Secrets</a:t>
            </a:r>
          </a:p>
          <a:p>
            <a:pPr lvl="1"/>
            <a:r>
              <a:rPr lang="en-US" dirty="0" smtClean="0"/>
              <a:t>Information + economic value because it is generally not known (formulas, industrial processes, devices, business information)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Patents </a:t>
            </a:r>
            <a:r>
              <a:rPr lang="en-US" dirty="0" smtClean="0"/>
              <a:t>(most common utility patents)</a:t>
            </a:r>
            <a:endParaRPr lang="en-US" dirty="0"/>
          </a:p>
          <a:p>
            <a:pPr lvl="1"/>
            <a:r>
              <a:rPr lang="en-US" dirty="0"/>
              <a:t>Inventions (processes, machines, devices, compositions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 to exclude others from making, selling, or using the invention</a:t>
            </a:r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Trademarks</a:t>
            </a:r>
          </a:p>
          <a:p>
            <a:pPr lvl="1"/>
            <a:r>
              <a:rPr lang="en-US" dirty="0"/>
              <a:t>Identify the source of products and services (words, phrases, </a:t>
            </a:r>
            <a:r>
              <a:rPr lang="en-US" dirty="0" smtClean="0"/>
              <a:t>symbols, </a:t>
            </a:r>
            <a:r>
              <a:rPr lang="en-US" dirty="0"/>
              <a:t>sounds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 to use the mark</a:t>
            </a:r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Copyrights</a:t>
            </a:r>
          </a:p>
          <a:p>
            <a:pPr lvl="1"/>
            <a:r>
              <a:rPr lang="en-US" dirty="0"/>
              <a:t>Works of authorship fixed in a tangible medium (literary works, music, artistic works, software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Exclusive right to reproduce, adapt, and distribute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Types of Intellectual Property Rights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21 September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Trade Secrets vs. Patents</a:t>
            </a:r>
          </a:p>
          <a:p>
            <a:pPr lvl="1"/>
            <a:r>
              <a:rPr lang="en-US" dirty="0" smtClean="0"/>
              <a:t>Trade Secrets - Economic value because it is kept confidential. </a:t>
            </a:r>
          </a:p>
          <a:p>
            <a:pPr lvl="1"/>
            <a:r>
              <a:rPr lang="en-US" dirty="0" smtClean="0"/>
              <a:t>Patents – A quid pro quo. In exchange for the “monopoly,” you will share the information to the public. </a:t>
            </a:r>
            <a:endParaRPr lang="en-US" sz="1400" dirty="0" smtClean="0"/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product may be covered by multiple intellectual property rights  </a:t>
            </a:r>
          </a:p>
          <a:p>
            <a:pPr lvl="1"/>
            <a:r>
              <a:rPr lang="en-US" dirty="0" smtClean="0"/>
              <a:t>Copyright  </a:t>
            </a:r>
          </a:p>
          <a:p>
            <a:pPr lvl="1"/>
            <a:r>
              <a:rPr lang="en-US" dirty="0" smtClean="0"/>
              <a:t>Trade Secret</a:t>
            </a:r>
          </a:p>
          <a:p>
            <a:pPr lvl="2"/>
            <a:r>
              <a:rPr lang="en-US" dirty="0" smtClean="0"/>
              <a:t>Industrial process, customer list</a:t>
            </a:r>
          </a:p>
          <a:p>
            <a:pPr lvl="1"/>
            <a:r>
              <a:rPr lang="en-US" dirty="0" smtClean="0"/>
              <a:t>Patent </a:t>
            </a:r>
          </a:p>
          <a:p>
            <a:pPr lvl="2"/>
            <a:r>
              <a:rPr lang="en-US" dirty="0" smtClean="0"/>
              <a:t>Processes performed by portions of the software</a:t>
            </a:r>
          </a:p>
          <a:p>
            <a:pPr lvl="1"/>
            <a:r>
              <a:rPr lang="en-US" dirty="0" smtClean="0"/>
              <a:t>Trademark</a:t>
            </a:r>
          </a:p>
          <a:p>
            <a:pPr lvl="2"/>
            <a:r>
              <a:rPr lang="en-US" dirty="0" smtClean="0"/>
              <a:t>Branding</a:t>
            </a:r>
          </a:p>
          <a:p>
            <a:pPr lvl="1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106984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Hiring Process (Employee)</a:t>
            </a:r>
          </a:p>
          <a:p>
            <a:pPr lvl="1"/>
            <a:r>
              <a:rPr lang="en-US" dirty="0" smtClean="0"/>
              <a:t>Proprietary Rights Agreement clearly stating Ownership Rights of the Company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Contracts (Example, vendors)</a:t>
            </a:r>
            <a:endParaRPr lang="en-US" sz="1800" dirty="0" smtClean="0"/>
          </a:p>
          <a:p>
            <a:pPr lvl="1"/>
            <a:r>
              <a:rPr lang="en-US" sz="1800" dirty="0"/>
              <a:t>Clearly ensure that contract has language indicating ownership of </a:t>
            </a:r>
            <a:r>
              <a:rPr lang="en-US" sz="1800" dirty="0" smtClean="0"/>
              <a:t>IP </a:t>
            </a:r>
            <a:r>
              <a:rPr lang="en-US" sz="1800" dirty="0"/>
              <a:t>as </a:t>
            </a:r>
            <a:r>
              <a:rPr lang="en-US" sz="1800" dirty="0" smtClean="0"/>
              <a:t>intended.</a:t>
            </a:r>
          </a:p>
          <a:p>
            <a:pPr lvl="1"/>
            <a:r>
              <a:rPr lang="en-US" sz="1800" dirty="0" smtClean="0"/>
              <a:t>What </a:t>
            </a:r>
            <a:r>
              <a:rPr lang="en-US" sz="1800" dirty="0"/>
              <a:t>deliverables or work </a:t>
            </a:r>
            <a:r>
              <a:rPr lang="en-US" sz="1800" dirty="0" smtClean="0"/>
              <a:t>products </a:t>
            </a:r>
            <a:r>
              <a:rPr lang="en-US" sz="1800" dirty="0"/>
              <a:t>do you envision the </a:t>
            </a:r>
            <a:r>
              <a:rPr lang="en-US" sz="1800" dirty="0" smtClean="0"/>
              <a:t>vendor </a:t>
            </a:r>
            <a:r>
              <a:rPr lang="en-US" sz="1800" dirty="0"/>
              <a:t>will create</a:t>
            </a:r>
            <a:r>
              <a:rPr lang="en-US" sz="1800" dirty="0" smtClean="0"/>
              <a:t>? </a:t>
            </a:r>
          </a:p>
          <a:p>
            <a:pPr lvl="2"/>
            <a:r>
              <a:rPr lang="en-US" sz="1800" dirty="0" smtClean="0"/>
              <a:t>Copyrights </a:t>
            </a:r>
          </a:p>
          <a:p>
            <a:pPr lvl="3"/>
            <a:r>
              <a:rPr lang="en-US" sz="1800" dirty="0"/>
              <a:t>Vendor creates software for your company</a:t>
            </a:r>
            <a:r>
              <a:rPr lang="en-US" sz="1800" b="1" dirty="0"/>
              <a:t>; </a:t>
            </a:r>
            <a:r>
              <a:rPr lang="en-US" sz="1800" dirty="0"/>
              <a:t>who owns such software?</a:t>
            </a:r>
          </a:p>
          <a:p>
            <a:pPr lvl="3"/>
            <a:r>
              <a:rPr lang="en-US" sz="1800" dirty="0" smtClean="0"/>
              <a:t>Will there be a license to the other party?</a:t>
            </a:r>
            <a:endParaRPr lang="en-US" sz="1800" dirty="0"/>
          </a:p>
          <a:p>
            <a:pPr lvl="2"/>
            <a:r>
              <a:rPr lang="en-US" sz="1800" dirty="0" smtClean="0"/>
              <a:t>Patents – Ideas</a:t>
            </a:r>
          </a:p>
          <a:p>
            <a:pPr lvl="3"/>
            <a:r>
              <a:rPr lang="en-US" sz="1800" dirty="0" smtClean="0"/>
              <a:t>Brainstorming session</a:t>
            </a:r>
            <a:r>
              <a:rPr lang="en-US" sz="1800" b="1" dirty="0" smtClean="0"/>
              <a:t>; </a:t>
            </a:r>
            <a:r>
              <a:rPr lang="en-US" sz="1800" dirty="0" smtClean="0"/>
              <a:t>who owns such ideas?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Ensuring Company Owns the Intellectual Property Rights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Considerations: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Company has a growing portfolio of patents (pending and granted)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do we do now?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There must be a strategy rather than growth by accident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2200" b="1" i="1" dirty="0" smtClean="0"/>
              <a:t>Determine Business Strategy; Align Patent Strategy to Business Strategy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Two Sides of a Coin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Developing and Protecting Patent Rights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 smtClean="0"/>
              <a:t>Sword - Build a patent portfolio</a:t>
            </a:r>
          </a:p>
          <a:p>
            <a:pPr lvl="3"/>
            <a:r>
              <a:rPr lang="en-US" dirty="0" smtClean="0"/>
              <a:t>More patents, more swords, more territories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Infringement Suits (Respecting the IP Rights of Others)</a:t>
            </a:r>
          </a:p>
          <a:p>
            <a:pPr lvl="2"/>
            <a:r>
              <a:rPr lang="en-US" dirty="0" smtClean="0"/>
              <a:t>Shield – Mitigate Risks</a:t>
            </a:r>
          </a:p>
          <a:p>
            <a:pPr lvl="3"/>
            <a:r>
              <a:rPr lang="en-US" dirty="0" smtClean="0"/>
              <a:t>How to Avoid Being Sued? 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Developing an Intellectual Property Strategy (Patent Emphasis)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78" y="660903"/>
            <a:ext cx="8474043" cy="520582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So how do you develop your patent portfolio?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Education</a:t>
            </a:r>
            <a:endParaRPr lang="en-US" dirty="0"/>
          </a:p>
          <a:p>
            <a:pPr lvl="1"/>
            <a:r>
              <a:rPr lang="en-US" dirty="0" smtClean="0"/>
              <a:t>Dispel </a:t>
            </a:r>
            <a:r>
              <a:rPr lang="en-US" dirty="0"/>
              <a:t>the </a:t>
            </a:r>
            <a:r>
              <a:rPr lang="en-US" dirty="0" smtClean="0"/>
              <a:t>“layman’s </a:t>
            </a:r>
            <a:r>
              <a:rPr lang="en-US" dirty="0"/>
              <a:t>v</a:t>
            </a:r>
            <a:r>
              <a:rPr lang="en-US" dirty="0" smtClean="0"/>
              <a:t>iew</a:t>
            </a:r>
            <a:r>
              <a:rPr lang="en-US" dirty="0"/>
              <a:t>” of </a:t>
            </a:r>
            <a:r>
              <a:rPr lang="en-US" dirty="0" smtClean="0"/>
              <a:t>patents (“flash of genius” not required)</a:t>
            </a:r>
            <a:endParaRPr lang="en-US" dirty="0"/>
          </a:p>
          <a:p>
            <a:pPr lvl="1"/>
            <a:r>
              <a:rPr lang="en-US" dirty="0" smtClean="0"/>
              <a:t>Take </a:t>
            </a:r>
            <a:r>
              <a:rPr lang="en-US" dirty="0"/>
              <a:t>the </a:t>
            </a:r>
            <a:r>
              <a:rPr lang="en-US" dirty="0" smtClean="0"/>
              <a:t>“bad </a:t>
            </a:r>
            <a:r>
              <a:rPr lang="en-US" dirty="0"/>
              <a:t>t</a:t>
            </a:r>
            <a:r>
              <a:rPr lang="en-US" dirty="0" smtClean="0"/>
              <a:t>hing” and turn </a:t>
            </a:r>
            <a:r>
              <a:rPr lang="en-US" dirty="0"/>
              <a:t>it into a </a:t>
            </a:r>
            <a:r>
              <a:rPr lang="en-US" dirty="0" smtClean="0"/>
              <a:t>“good </a:t>
            </a:r>
            <a:r>
              <a:rPr lang="en-US" dirty="0"/>
              <a:t>thing” </a:t>
            </a:r>
            <a:r>
              <a:rPr lang="en-US" dirty="0" smtClean="0"/>
              <a:t>(patent suit)</a:t>
            </a:r>
            <a:endParaRPr lang="en-US" dirty="0"/>
          </a:p>
          <a:p>
            <a:pPr lvl="1"/>
            <a:r>
              <a:rPr lang="en-US" dirty="0" smtClean="0"/>
              <a:t>Repetition Helps – presentations, newsletters </a:t>
            </a:r>
          </a:p>
          <a:p>
            <a:pPr lvl="1"/>
            <a:r>
              <a:rPr lang="en-US" dirty="0" smtClean="0"/>
              <a:t>Find other champions, e.g., other attorneys  and business partners</a:t>
            </a:r>
          </a:p>
          <a:p>
            <a:pPr lvl="1"/>
            <a:r>
              <a:rPr lang="en-US" dirty="0" smtClean="0"/>
              <a:t>Educate Sourcing/Contract Management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Close and Regular Communication between Business and Patent Team</a:t>
            </a:r>
            <a:endParaRPr lang="en-US" dirty="0"/>
          </a:p>
          <a:p>
            <a:pPr lvl="1"/>
            <a:r>
              <a:rPr lang="en-US" dirty="0" smtClean="0"/>
              <a:t>Important that patent team understands business strategy</a:t>
            </a:r>
          </a:p>
          <a:p>
            <a:pPr lvl="1"/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 smtClean="0"/>
              <a:t>Who in the business side? Business and technology partners</a:t>
            </a:r>
          </a:p>
          <a:p>
            <a:pPr lvl="1"/>
            <a:r>
              <a:rPr lang="en-US" dirty="0" smtClean="0"/>
              <a:t>What should be discussed?</a:t>
            </a:r>
          </a:p>
          <a:p>
            <a:pPr lvl="2"/>
            <a:r>
              <a:rPr lang="en-US" dirty="0" smtClean="0"/>
              <a:t>Current products (protect current products)</a:t>
            </a:r>
          </a:p>
          <a:p>
            <a:pPr lvl="2"/>
            <a:r>
              <a:rPr lang="en-US" dirty="0" smtClean="0"/>
              <a:t>Future products  (file patents now for future protection)</a:t>
            </a:r>
          </a:p>
          <a:p>
            <a:pPr lvl="2"/>
            <a:r>
              <a:rPr lang="en-US" dirty="0" smtClean="0"/>
              <a:t>Competitors</a:t>
            </a:r>
          </a:p>
          <a:p>
            <a:pPr lvl="2"/>
            <a:r>
              <a:rPr lang="en-US" dirty="0" smtClean="0"/>
              <a:t>Patent Landscapes (areas where competitors are patenting)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Developing and Protecting Patent Rights</a:t>
            </a:r>
            <a:endParaRPr lang="en-US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920651"/>
            <a:ext cx="8474043" cy="520582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So how do you develop your patent portfolio?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Find Opportunities to Raise Development of Patent Rights</a:t>
            </a:r>
            <a:endParaRPr lang="en-US" dirty="0"/>
          </a:p>
          <a:p>
            <a:pPr lvl="1"/>
            <a:r>
              <a:rPr lang="en-US" dirty="0" smtClean="0"/>
              <a:t>Product Development Checkpoint or IP Legal Consultation</a:t>
            </a:r>
          </a:p>
          <a:p>
            <a:pPr lvl="2"/>
            <a:r>
              <a:rPr lang="en-US" sz="1900" dirty="0" smtClean="0"/>
              <a:t>Ask the questions: </a:t>
            </a:r>
          </a:p>
          <a:p>
            <a:pPr lvl="3"/>
            <a:r>
              <a:rPr lang="en-US" sz="1900" dirty="0" smtClean="0"/>
              <a:t>Did you take the proper steps to vet if your ideas are suitable for patent protection?</a:t>
            </a:r>
          </a:p>
          <a:p>
            <a:pPr lvl="3"/>
            <a:r>
              <a:rPr lang="en-US" sz="1900" dirty="0" smtClean="0"/>
              <a:t>What are your future plans?  Suggest forward inventing sessions.</a:t>
            </a:r>
          </a:p>
          <a:p>
            <a:pPr lvl="4"/>
            <a:r>
              <a:rPr lang="en-US" sz="1900" dirty="0" smtClean="0"/>
              <a:t>Putting your patent stakes into the future.</a:t>
            </a:r>
          </a:p>
          <a:p>
            <a:pPr lvl="2"/>
            <a:r>
              <a:rPr lang="en-US" sz="1900" dirty="0" smtClean="0"/>
              <a:t>Use this opportunity to ask other IP questions?</a:t>
            </a:r>
            <a:endParaRPr lang="en-US" sz="1900" dirty="0"/>
          </a:p>
          <a:p>
            <a:pPr lvl="3"/>
            <a:r>
              <a:rPr lang="en-US" sz="1900" dirty="0" smtClean="0"/>
              <a:t>Is there a product name? Vetting the trademark for possible registration.</a:t>
            </a:r>
          </a:p>
          <a:p>
            <a:pPr lvl="4"/>
            <a:r>
              <a:rPr lang="en-US" sz="1900" dirty="0" smtClean="0"/>
              <a:t>Avoids delays in the event of name/mark change.</a:t>
            </a:r>
          </a:p>
          <a:p>
            <a:pPr lvl="3"/>
            <a:r>
              <a:rPr lang="en-US" sz="1900" dirty="0" smtClean="0"/>
              <a:t>Are there trade secrets that we need to identify?</a:t>
            </a:r>
          </a:p>
          <a:p>
            <a:pPr lvl="2"/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u="sng" dirty="0" smtClean="0"/>
              <a:t>Make it Easy for Inventors to Submit Ideas or Disclosures</a:t>
            </a:r>
            <a:endParaRPr lang="en-US" dirty="0" smtClean="0"/>
          </a:p>
          <a:p>
            <a:pPr lvl="1"/>
            <a:r>
              <a:rPr lang="en-US" dirty="0" smtClean="0"/>
              <a:t>Use outside counsel</a:t>
            </a:r>
          </a:p>
          <a:p>
            <a:pPr lvl="1"/>
            <a:r>
              <a:rPr lang="en-US" dirty="0" smtClean="0"/>
              <a:t>Software tools</a:t>
            </a:r>
          </a:p>
          <a:p>
            <a:pPr lvl="1"/>
            <a:r>
              <a:rPr lang="en-US" dirty="0" smtClean="0"/>
              <a:t>Process Change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Developing and Protecting Patent Rights</a:t>
            </a:r>
            <a:endParaRPr lang="en-US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920651"/>
            <a:ext cx="8474043" cy="520582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i="1" dirty="0" smtClean="0"/>
              <a:t>Watch out for: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Inadvertent </a:t>
            </a:r>
            <a:r>
              <a:rPr lang="en-US" u="sng" dirty="0"/>
              <a:t>licensing or transfer of ownership rights</a:t>
            </a:r>
            <a:endParaRPr lang="en-US" dirty="0"/>
          </a:p>
          <a:p>
            <a:pPr lvl="1"/>
            <a:r>
              <a:rPr lang="en-US" dirty="0"/>
              <a:t>Have a review process if </a:t>
            </a:r>
            <a:r>
              <a:rPr lang="en-US" dirty="0" smtClean="0"/>
              <a:t>IP rights are going to be handled differently from your company’s standard IP strategy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Educating your sourcing/contract management</a:t>
            </a:r>
          </a:p>
          <a:p>
            <a:pPr lvl="3"/>
            <a:r>
              <a:rPr lang="en-US" dirty="0" smtClean="0"/>
              <a:t>Example:  A different line of business agreeing to IP not being owned by the company</a:t>
            </a:r>
          </a:p>
          <a:p>
            <a:pPr lvl="2"/>
            <a:endParaRPr lang="en-US" dirty="0" smtClean="0"/>
          </a:p>
          <a:p>
            <a:r>
              <a:rPr lang="en-US" i="1" dirty="0" smtClean="0"/>
              <a:t>Think about: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Acquisition of other Patents</a:t>
            </a:r>
            <a:endParaRPr lang="en-US" dirty="0"/>
          </a:p>
          <a:p>
            <a:pPr lvl="1"/>
            <a:r>
              <a:rPr lang="en-US" dirty="0" smtClean="0"/>
              <a:t>Fill in patent portfolio gaps</a:t>
            </a:r>
            <a:endParaRPr lang="en-US" dirty="0"/>
          </a:p>
          <a:p>
            <a:pPr>
              <a:buFont typeface="Wingdings" pitchFamily="2" charset="2"/>
              <a:buChar char="v"/>
            </a:pPr>
            <a:endParaRPr lang="en-US" u="sng" dirty="0" smtClean="0"/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Monetization</a:t>
            </a:r>
            <a:endParaRPr lang="en-US" dirty="0"/>
          </a:p>
          <a:p>
            <a:pPr lvl="1"/>
            <a:r>
              <a:rPr lang="en-US" dirty="0" smtClean="0"/>
              <a:t>Is this part of the business strategy?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Developing and Protecting Patent Rights</a:t>
            </a:r>
            <a:endParaRPr lang="en-US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Bank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_Enterprise_No_footer">
  <a:themeElements>
    <a:clrScheme name="BAC">
      <a:dk1>
        <a:srgbClr val="231F20"/>
      </a:dk1>
      <a:lt1>
        <a:srgbClr val="FFFFFF"/>
      </a:lt1>
      <a:dk2>
        <a:srgbClr val="E31837"/>
      </a:dk2>
      <a:lt2>
        <a:srgbClr val="EBE7DD"/>
      </a:lt2>
      <a:accent1>
        <a:srgbClr val="C41230"/>
      </a:accent1>
      <a:accent2>
        <a:srgbClr val="D1C9C0"/>
      </a:accent2>
      <a:accent3>
        <a:srgbClr val="0073CF"/>
      </a:accent3>
      <a:accent4>
        <a:srgbClr val="012169"/>
      </a:accent4>
      <a:accent5>
        <a:srgbClr val="A39382"/>
      </a:accent5>
      <a:accent6>
        <a:srgbClr val="780032"/>
      </a:accent6>
      <a:hlink>
        <a:srgbClr val="0052C2"/>
      </a:hlink>
      <a:folHlink>
        <a:srgbClr val="01216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C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25000"/>
              </a:schemeClr>
            </a:gs>
            <a:gs pos="50000">
              <a:schemeClr val="phClr">
                <a:tint val="100000"/>
                <a:shade val="75000"/>
                <a:satMod val="125000"/>
              </a:schemeClr>
            </a:gs>
            <a:gs pos="100000">
              <a:schemeClr val="phClr">
                <a:tint val="100000"/>
                <a:shade val="98000"/>
                <a:satMod val="1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30000"/>
              </a:schemeClr>
            </a:gs>
            <a:gs pos="40000">
              <a:schemeClr val="phClr">
                <a:shade val="75000"/>
                <a:satMod val="140000"/>
              </a:schemeClr>
            </a:gs>
            <a:gs pos="100000">
              <a:schemeClr val="phClr"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38100" dir="2700000" algn="ct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2700">
            <a:bevelT w="0" h="0"/>
            <a:contourClr>
              <a:srgbClr val="FFFFFF"/>
            </a:contourClr>
          </a:sp3d>
        </a:effectStyle>
        <a:effectStyle>
          <a:effectLst>
            <a:outerShdw blurRad="50800" dist="12700" dir="2700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C">
    <a:dk1>
      <a:srgbClr val="231F20"/>
    </a:dk1>
    <a:lt1>
      <a:srgbClr val="FFFFFF"/>
    </a:lt1>
    <a:dk2>
      <a:srgbClr val="E31837"/>
    </a:dk2>
    <a:lt2>
      <a:srgbClr val="EBE7DD"/>
    </a:lt2>
    <a:accent1>
      <a:srgbClr val="C41230"/>
    </a:accent1>
    <a:accent2>
      <a:srgbClr val="D1C9C0"/>
    </a:accent2>
    <a:accent3>
      <a:srgbClr val="0073CF"/>
    </a:accent3>
    <a:accent4>
      <a:srgbClr val="012169"/>
    </a:accent4>
    <a:accent5>
      <a:srgbClr val="A39382"/>
    </a:accent5>
    <a:accent6>
      <a:srgbClr val="780032"/>
    </a:accent6>
    <a:hlink>
      <a:srgbClr val="0052C2"/>
    </a:hlink>
    <a:folHlink>
      <a:srgbClr val="012169"/>
    </a:folHlink>
  </a:clrScheme>
</a:themeOverride>
</file>

<file path=ppt/theme/themeOverride2.xml><?xml version="1.0" encoding="utf-8"?>
<a:themeOverride xmlns:a="http://schemas.openxmlformats.org/drawingml/2006/main">
  <a:clrScheme name="BAC">
    <a:dk1>
      <a:srgbClr val="231F20"/>
    </a:dk1>
    <a:lt1>
      <a:srgbClr val="FFFFFF"/>
    </a:lt1>
    <a:dk2>
      <a:srgbClr val="E31837"/>
    </a:dk2>
    <a:lt2>
      <a:srgbClr val="EBE7DD"/>
    </a:lt2>
    <a:accent1>
      <a:srgbClr val="C41230"/>
    </a:accent1>
    <a:accent2>
      <a:srgbClr val="D1C9C0"/>
    </a:accent2>
    <a:accent3>
      <a:srgbClr val="0073CF"/>
    </a:accent3>
    <a:accent4>
      <a:srgbClr val="012169"/>
    </a:accent4>
    <a:accent5>
      <a:srgbClr val="A39382"/>
    </a:accent5>
    <a:accent6>
      <a:srgbClr val="780032"/>
    </a:accent6>
    <a:hlink>
      <a:srgbClr val="0052C2"/>
    </a:hlink>
    <a:folHlink>
      <a:srgbClr val="012169"/>
    </a:folHlink>
  </a:clrScheme>
</a:themeOverride>
</file>

<file path=ppt/theme/themeOverride3.xml><?xml version="1.0" encoding="utf-8"?>
<a:themeOverride xmlns:a="http://schemas.openxmlformats.org/drawingml/2006/main">
  <a:clrScheme name="BAC">
    <a:dk1>
      <a:srgbClr val="231F20"/>
    </a:dk1>
    <a:lt1>
      <a:srgbClr val="FFFFFF"/>
    </a:lt1>
    <a:dk2>
      <a:srgbClr val="E31837"/>
    </a:dk2>
    <a:lt2>
      <a:srgbClr val="EBE7DD"/>
    </a:lt2>
    <a:accent1>
      <a:srgbClr val="C41230"/>
    </a:accent1>
    <a:accent2>
      <a:srgbClr val="D1C9C0"/>
    </a:accent2>
    <a:accent3>
      <a:srgbClr val="0073CF"/>
    </a:accent3>
    <a:accent4>
      <a:srgbClr val="012169"/>
    </a:accent4>
    <a:accent5>
      <a:srgbClr val="A39382"/>
    </a:accent5>
    <a:accent6>
      <a:srgbClr val="780032"/>
    </a:accent6>
    <a:hlink>
      <a:srgbClr val="0052C2"/>
    </a:hlink>
    <a:folHlink>
      <a:srgbClr val="012169"/>
    </a:folHlink>
  </a:clrScheme>
</a:themeOverride>
</file>

<file path=ppt/theme/themeOverride4.xml><?xml version="1.0" encoding="utf-8"?>
<a:themeOverride xmlns:a="http://schemas.openxmlformats.org/drawingml/2006/main">
  <a:clrScheme name="BAC">
    <a:dk1>
      <a:srgbClr val="231F20"/>
    </a:dk1>
    <a:lt1>
      <a:srgbClr val="FFFFFF"/>
    </a:lt1>
    <a:dk2>
      <a:srgbClr val="E31837"/>
    </a:dk2>
    <a:lt2>
      <a:srgbClr val="EBE7DD"/>
    </a:lt2>
    <a:accent1>
      <a:srgbClr val="C41230"/>
    </a:accent1>
    <a:accent2>
      <a:srgbClr val="D1C9C0"/>
    </a:accent2>
    <a:accent3>
      <a:srgbClr val="0073CF"/>
    </a:accent3>
    <a:accent4>
      <a:srgbClr val="012169"/>
    </a:accent4>
    <a:accent5>
      <a:srgbClr val="A39382"/>
    </a:accent5>
    <a:accent6>
      <a:srgbClr val="780032"/>
    </a:accent6>
    <a:hlink>
      <a:srgbClr val="0052C2"/>
    </a:hlink>
    <a:folHlink>
      <a:srgbClr val="01216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1143</Words>
  <Application>Microsoft Office PowerPoint</Application>
  <PresentationFormat>On-screen Show (4:3)</PresentationFormat>
  <Paragraphs>220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BAC_Enterprise_No_footer</vt:lpstr>
      <vt:lpstr>Developing an Intellectual Property Strategy </vt:lpstr>
      <vt:lpstr>Overview</vt:lpstr>
      <vt:lpstr>Types of Intellectual Property Rights</vt:lpstr>
      <vt:lpstr>   </vt:lpstr>
      <vt:lpstr>Ensuring Company Owns the Intellectual Property Rights</vt:lpstr>
      <vt:lpstr>Developing an Intellectual Property Strategy (Patent Emphasis)</vt:lpstr>
      <vt:lpstr>Developing and Protecting Patent Rights</vt:lpstr>
      <vt:lpstr>Developing and Protecting Patent Rights</vt:lpstr>
      <vt:lpstr>Developing and Protecting Patent Rights</vt:lpstr>
      <vt:lpstr>Avoiding Patent Infringement Suits (Respecting the Patent Rights of Others)   </vt:lpstr>
      <vt:lpstr>Avoiding Patent Infringement Suits (Respecting the Patent Rights of Others)   </vt:lpstr>
      <vt:lpstr>Avoiding Patent Infringement Suits (Respecting the Patent Rights of Others)   </vt:lpstr>
      <vt:lpstr>Avoiding Patent Infringement Suits (Respecting the Patent Rights of Others)   </vt:lpstr>
    </vt:vector>
  </TitlesOfParts>
  <Company>Bank of America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friendly cover option</dc:title>
  <dc:creator>ECS</dc:creator>
  <cp:keywords>PRES-11-15-0497_A</cp:keywords>
  <cp:lastModifiedBy>laurie</cp:lastModifiedBy>
  <cp:revision>51</cp:revision>
  <dcterms:created xsi:type="dcterms:W3CDTF">2015-11-12T20:20:45Z</dcterms:created>
  <dcterms:modified xsi:type="dcterms:W3CDTF">2016-09-02T23:52:35Z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1027109241</vt:i4>
  </property>
  <property fmtid="{D5CDD505-2E9C-101B-9397-08002B2CF9AE}" pid="4" name="_EmailSubject">
    <vt:lpwstr>Touching Base with Speakers on CCWC Presentations/Written Materials (Due by Friday, August 26, 2016)</vt:lpwstr>
  </property>
  <property fmtid="{D5CDD505-2E9C-101B-9397-08002B2CF9AE}" pid="5" name="_AuthorEmail">
    <vt:lpwstr>rosemarie.jones@bankofamerica.com</vt:lpwstr>
  </property>
  <property fmtid="{D5CDD505-2E9C-101B-9397-08002B2CF9AE}" pid="6" name="_AuthorEmailDisplayName">
    <vt:lpwstr>Jones, Marie F -Legal</vt:lpwstr>
  </property>
  <property fmtid="{D5CDD505-2E9C-101B-9397-08002B2CF9AE}" pid="7" name="_PreviousAdHocReviewCycleID">
    <vt:i4>1027109241</vt:i4>
  </property>
</Properties>
</file>