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2" r:id="rId1"/>
  </p:sldMasterIdLst>
  <p:notesMasterIdLst>
    <p:notesMasterId r:id="rId64"/>
  </p:notesMasterIdLst>
  <p:handoutMasterIdLst>
    <p:handoutMasterId r:id="rId65"/>
  </p:handoutMasterIdLst>
  <p:sldIdLst>
    <p:sldId id="256" r:id="rId2"/>
    <p:sldId id="257" r:id="rId3"/>
    <p:sldId id="258" r:id="rId4"/>
    <p:sldId id="281" r:id="rId5"/>
    <p:sldId id="260" r:id="rId6"/>
    <p:sldId id="261" r:id="rId7"/>
    <p:sldId id="283" r:id="rId8"/>
    <p:sldId id="284" r:id="rId9"/>
    <p:sldId id="285" r:id="rId10"/>
    <p:sldId id="286" r:id="rId11"/>
    <p:sldId id="264" r:id="rId12"/>
    <p:sldId id="287" r:id="rId13"/>
    <p:sldId id="288" r:id="rId14"/>
    <p:sldId id="289" r:id="rId15"/>
    <p:sldId id="290" r:id="rId16"/>
    <p:sldId id="291" r:id="rId17"/>
    <p:sldId id="292" r:id="rId18"/>
    <p:sldId id="293" r:id="rId19"/>
    <p:sldId id="294" r:id="rId20"/>
    <p:sldId id="295" r:id="rId21"/>
    <p:sldId id="296" r:id="rId22"/>
    <p:sldId id="302" r:id="rId23"/>
    <p:sldId id="298" r:id="rId24"/>
    <p:sldId id="303" r:id="rId25"/>
    <p:sldId id="301" r:id="rId26"/>
    <p:sldId id="304" r:id="rId27"/>
    <p:sldId id="305" r:id="rId28"/>
    <p:sldId id="306" r:id="rId29"/>
    <p:sldId id="307" r:id="rId30"/>
    <p:sldId id="308" r:id="rId31"/>
    <p:sldId id="310" r:id="rId32"/>
    <p:sldId id="311" r:id="rId33"/>
    <p:sldId id="313" r:id="rId34"/>
    <p:sldId id="314" r:id="rId35"/>
    <p:sldId id="315" r:id="rId36"/>
    <p:sldId id="317" r:id="rId37"/>
    <p:sldId id="318" r:id="rId38"/>
    <p:sldId id="319" r:id="rId39"/>
    <p:sldId id="321" r:id="rId40"/>
    <p:sldId id="274" r:id="rId41"/>
    <p:sldId id="323" r:id="rId42"/>
    <p:sldId id="275" r:id="rId43"/>
    <p:sldId id="322" r:id="rId44"/>
    <p:sldId id="324" r:id="rId45"/>
    <p:sldId id="325" r:id="rId46"/>
    <p:sldId id="326" r:id="rId47"/>
    <p:sldId id="327" r:id="rId48"/>
    <p:sldId id="329" r:id="rId49"/>
    <p:sldId id="330" r:id="rId50"/>
    <p:sldId id="331" r:id="rId51"/>
    <p:sldId id="332" r:id="rId52"/>
    <p:sldId id="333" r:id="rId53"/>
    <p:sldId id="334" r:id="rId54"/>
    <p:sldId id="335" r:id="rId55"/>
    <p:sldId id="336" r:id="rId56"/>
    <p:sldId id="337" r:id="rId57"/>
    <p:sldId id="338" r:id="rId58"/>
    <p:sldId id="339" r:id="rId59"/>
    <p:sldId id="340" r:id="rId60"/>
    <p:sldId id="341" r:id="rId61"/>
    <p:sldId id="342" r:id="rId62"/>
    <p:sldId id="343" r:id="rId6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99" autoAdjust="0"/>
    <p:restoredTop sz="82192" autoAdjust="0"/>
  </p:normalViewPr>
  <p:slideViewPr>
    <p:cSldViewPr>
      <p:cViewPr>
        <p:scale>
          <a:sx n="66" d="100"/>
          <a:sy n="66" d="100"/>
        </p:scale>
        <p:origin x="-1410" y="-18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7B603B80-4FFA-475D-8E2D-CB3602A7EF7F}" type="datetimeFigureOut">
              <a:rPr lang="en-US" smtClean="0"/>
              <a:t>9/2/2016</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265B3AAA-BFC7-4F94-88D1-88E167F39BDF}" type="slidenum">
              <a:rPr lang="en-US" smtClean="0"/>
              <a:t>‹#›</a:t>
            </a:fld>
            <a:endParaRPr lang="en-US"/>
          </a:p>
        </p:txBody>
      </p:sp>
    </p:spTree>
    <p:extLst>
      <p:ext uri="{BB962C8B-B14F-4D97-AF65-F5344CB8AC3E}">
        <p14:creationId xmlns:p14="http://schemas.microsoft.com/office/powerpoint/2010/main" val="9885460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96F01DFB-9EC2-4581-ABDE-70F20858090F}" type="datetimeFigureOut">
              <a:rPr lang="en-US" smtClean="0"/>
              <a:t>9/2/2016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8A5AA65D-20A5-4D36-B487-F7048B8C8894}" type="slidenum">
              <a:rPr lang="en-US" smtClean="0"/>
              <a:t>‹#›</a:t>
            </a:fld>
            <a:endParaRPr lang="en-US"/>
          </a:p>
        </p:txBody>
      </p:sp>
    </p:spTree>
    <p:extLst>
      <p:ext uri="{BB962C8B-B14F-4D97-AF65-F5344CB8AC3E}">
        <p14:creationId xmlns:p14="http://schemas.microsoft.com/office/powerpoint/2010/main" val="24184326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5AA65D-20A5-4D36-B487-F7048B8C8894}" type="slidenum">
              <a:rPr lang="en-US" smtClean="0"/>
              <a:t>1</a:t>
            </a:fld>
            <a:endParaRPr lang="en-US"/>
          </a:p>
        </p:txBody>
      </p:sp>
    </p:spTree>
    <p:extLst>
      <p:ext uri="{BB962C8B-B14F-4D97-AF65-F5344CB8AC3E}">
        <p14:creationId xmlns:p14="http://schemas.microsoft.com/office/powerpoint/2010/main" val="16719183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5AA65D-20A5-4D36-B487-F7048B8C8894}" type="slidenum">
              <a:rPr lang="en-US" smtClean="0"/>
              <a:t>10</a:t>
            </a:fld>
            <a:endParaRPr lang="en-US"/>
          </a:p>
        </p:txBody>
      </p:sp>
    </p:spTree>
    <p:extLst>
      <p:ext uri="{BB962C8B-B14F-4D97-AF65-F5344CB8AC3E}">
        <p14:creationId xmlns:p14="http://schemas.microsoft.com/office/powerpoint/2010/main" val="19525787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5AA65D-20A5-4D36-B487-F7048B8C8894}" type="slidenum">
              <a:rPr lang="en-US" smtClean="0"/>
              <a:t>11</a:t>
            </a:fld>
            <a:endParaRPr lang="en-US"/>
          </a:p>
        </p:txBody>
      </p:sp>
    </p:spTree>
    <p:extLst>
      <p:ext uri="{BB962C8B-B14F-4D97-AF65-F5344CB8AC3E}">
        <p14:creationId xmlns:p14="http://schemas.microsoft.com/office/powerpoint/2010/main" val="3853012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5AA65D-20A5-4D36-B487-F7048B8C8894}" type="slidenum">
              <a:rPr lang="en-US" smtClean="0"/>
              <a:t>12</a:t>
            </a:fld>
            <a:endParaRPr lang="en-US"/>
          </a:p>
        </p:txBody>
      </p:sp>
    </p:spTree>
    <p:extLst>
      <p:ext uri="{BB962C8B-B14F-4D97-AF65-F5344CB8AC3E}">
        <p14:creationId xmlns:p14="http://schemas.microsoft.com/office/powerpoint/2010/main" val="19790618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5AA65D-20A5-4D36-B487-F7048B8C8894}" type="slidenum">
              <a:rPr lang="en-US" smtClean="0"/>
              <a:t>13</a:t>
            </a:fld>
            <a:endParaRPr lang="en-US"/>
          </a:p>
        </p:txBody>
      </p:sp>
    </p:spTree>
    <p:extLst>
      <p:ext uri="{BB962C8B-B14F-4D97-AF65-F5344CB8AC3E}">
        <p14:creationId xmlns:p14="http://schemas.microsoft.com/office/powerpoint/2010/main" val="21964734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5AA65D-20A5-4D36-B487-F7048B8C8894}" type="slidenum">
              <a:rPr lang="en-US" smtClean="0"/>
              <a:t>14</a:t>
            </a:fld>
            <a:endParaRPr lang="en-US"/>
          </a:p>
        </p:txBody>
      </p:sp>
    </p:spTree>
    <p:extLst>
      <p:ext uri="{BB962C8B-B14F-4D97-AF65-F5344CB8AC3E}">
        <p14:creationId xmlns:p14="http://schemas.microsoft.com/office/powerpoint/2010/main" val="41551496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5AA65D-20A5-4D36-B487-F7048B8C8894}" type="slidenum">
              <a:rPr lang="en-US" smtClean="0"/>
              <a:t>15</a:t>
            </a:fld>
            <a:endParaRPr lang="en-US"/>
          </a:p>
        </p:txBody>
      </p:sp>
    </p:spTree>
    <p:extLst>
      <p:ext uri="{BB962C8B-B14F-4D97-AF65-F5344CB8AC3E}">
        <p14:creationId xmlns:p14="http://schemas.microsoft.com/office/powerpoint/2010/main" val="28572920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5AA65D-20A5-4D36-B487-F7048B8C8894}" type="slidenum">
              <a:rPr lang="en-US" smtClean="0"/>
              <a:t>16</a:t>
            </a:fld>
            <a:endParaRPr lang="en-US"/>
          </a:p>
        </p:txBody>
      </p:sp>
    </p:spTree>
    <p:extLst>
      <p:ext uri="{BB962C8B-B14F-4D97-AF65-F5344CB8AC3E}">
        <p14:creationId xmlns:p14="http://schemas.microsoft.com/office/powerpoint/2010/main" val="17578530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5AA65D-20A5-4D36-B487-F7048B8C8894}" type="slidenum">
              <a:rPr lang="en-US" smtClean="0"/>
              <a:t>17</a:t>
            </a:fld>
            <a:endParaRPr lang="en-US"/>
          </a:p>
        </p:txBody>
      </p:sp>
    </p:spTree>
    <p:extLst>
      <p:ext uri="{BB962C8B-B14F-4D97-AF65-F5344CB8AC3E}">
        <p14:creationId xmlns:p14="http://schemas.microsoft.com/office/powerpoint/2010/main" val="25619550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5AA65D-20A5-4D36-B487-F7048B8C8894}" type="slidenum">
              <a:rPr lang="en-US" smtClean="0"/>
              <a:t>18</a:t>
            </a:fld>
            <a:endParaRPr lang="en-US"/>
          </a:p>
        </p:txBody>
      </p:sp>
    </p:spTree>
    <p:extLst>
      <p:ext uri="{BB962C8B-B14F-4D97-AF65-F5344CB8AC3E}">
        <p14:creationId xmlns:p14="http://schemas.microsoft.com/office/powerpoint/2010/main" val="3596185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5AA65D-20A5-4D36-B487-F7048B8C8894}" type="slidenum">
              <a:rPr lang="en-US" smtClean="0"/>
              <a:t>19</a:t>
            </a:fld>
            <a:endParaRPr lang="en-US"/>
          </a:p>
        </p:txBody>
      </p:sp>
    </p:spTree>
    <p:extLst>
      <p:ext uri="{BB962C8B-B14F-4D97-AF65-F5344CB8AC3E}">
        <p14:creationId xmlns:p14="http://schemas.microsoft.com/office/powerpoint/2010/main" val="39548542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5AA65D-20A5-4D36-B487-F7048B8C8894}" type="slidenum">
              <a:rPr lang="en-US" smtClean="0"/>
              <a:t>2</a:t>
            </a:fld>
            <a:endParaRPr lang="en-US"/>
          </a:p>
        </p:txBody>
      </p:sp>
    </p:spTree>
    <p:extLst>
      <p:ext uri="{BB962C8B-B14F-4D97-AF65-F5344CB8AC3E}">
        <p14:creationId xmlns:p14="http://schemas.microsoft.com/office/powerpoint/2010/main" val="314486336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5AA65D-20A5-4D36-B487-F7048B8C8894}" type="slidenum">
              <a:rPr lang="en-US" smtClean="0"/>
              <a:t>20</a:t>
            </a:fld>
            <a:endParaRPr lang="en-US"/>
          </a:p>
        </p:txBody>
      </p:sp>
    </p:spTree>
    <p:extLst>
      <p:ext uri="{BB962C8B-B14F-4D97-AF65-F5344CB8AC3E}">
        <p14:creationId xmlns:p14="http://schemas.microsoft.com/office/powerpoint/2010/main" val="288184209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5AA65D-20A5-4D36-B487-F7048B8C8894}" type="slidenum">
              <a:rPr lang="en-US" smtClean="0"/>
              <a:t>21</a:t>
            </a:fld>
            <a:endParaRPr lang="en-US"/>
          </a:p>
        </p:txBody>
      </p:sp>
    </p:spTree>
    <p:extLst>
      <p:ext uri="{BB962C8B-B14F-4D97-AF65-F5344CB8AC3E}">
        <p14:creationId xmlns:p14="http://schemas.microsoft.com/office/powerpoint/2010/main" val="136030368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5AA65D-20A5-4D36-B487-F7048B8C8894}" type="slidenum">
              <a:rPr lang="en-US" smtClean="0"/>
              <a:t>22</a:t>
            </a:fld>
            <a:endParaRPr lang="en-US"/>
          </a:p>
        </p:txBody>
      </p:sp>
    </p:spTree>
    <p:extLst>
      <p:ext uri="{BB962C8B-B14F-4D97-AF65-F5344CB8AC3E}">
        <p14:creationId xmlns:p14="http://schemas.microsoft.com/office/powerpoint/2010/main" val="11518377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5AA65D-20A5-4D36-B487-F7048B8C8894}" type="slidenum">
              <a:rPr lang="en-US" smtClean="0"/>
              <a:t>23</a:t>
            </a:fld>
            <a:endParaRPr lang="en-US"/>
          </a:p>
        </p:txBody>
      </p:sp>
    </p:spTree>
    <p:extLst>
      <p:ext uri="{BB962C8B-B14F-4D97-AF65-F5344CB8AC3E}">
        <p14:creationId xmlns:p14="http://schemas.microsoft.com/office/powerpoint/2010/main" val="257103642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5AA65D-20A5-4D36-B487-F7048B8C8894}" type="slidenum">
              <a:rPr lang="en-US" smtClean="0"/>
              <a:t>24</a:t>
            </a:fld>
            <a:endParaRPr lang="en-US"/>
          </a:p>
        </p:txBody>
      </p:sp>
    </p:spTree>
    <p:extLst>
      <p:ext uri="{BB962C8B-B14F-4D97-AF65-F5344CB8AC3E}">
        <p14:creationId xmlns:p14="http://schemas.microsoft.com/office/powerpoint/2010/main" val="118541461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5AA65D-20A5-4D36-B487-F7048B8C8894}" type="slidenum">
              <a:rPr lang="en-US" smtClean="0"/>
              <a:t>25</a:t>
            </a:fld>
            <a:endParaRPr lang="en-US"/>
          </a:p>
        </p:txBody>
      </p:sp>
    </p:spTree>
    <p:extLst>
      <p:ext uri="{BB962C8B-B14F-4D97-AF65-F5344CB8AC3E}">
        <p14:creationId xmlns:p14="http://schemas.microsoft.com/office/powerpoint/2010/main" val="63635789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5AA65D-20A5-4D36-B487-F7048B8C8894}" type="slidenum">
              <a:rPr lang="en-US" smtClean="0"/>
              <a:t>26</a:t>
            </a:fld>
            <a:endParaRPr lang="en-US"/>
          </a:p>
        </p:txBody>
      </p:sp>
    </p:spTree>
    <p:extLst>
      <p:ext uri="{BB962C8B-B14F-4D97-AF65-F5344CB8AC3E}">
        <p14:creationId xmlns:p14="http://schemas.microsoft.com/office/powerpoint/2010/main" val="177427919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5AA65D-20A5-4D36-B487-F7048B8C8894}" type="slidenum">
              <a:rPr lang="en-US" smtClean="0"/>
              <a:t>27</a:t>
            </a:fld>
            <a:endParaRPr lang="en-US"/>
          </a:p>
        </p:txBody>
      </p:sp>
    </p:spTree>
    <p:extLst>
      <p:ext uri="{BB962C8B-B14F-4D97-AF65-F5344CB8AC3E}">
        <p14:creationId xmlns:p14="http://schemas.microsoft.com/office/powerpoint/2010/main" val="345977179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5AA65D-20A5-4D36-B487-F7048B8C8894}" type="slidenum">
              <a:rPr lang="en-US" smtClean="0"/>
              <a:t>28</a:t>
            </a:fld>
            <a:endParaRPr lang="en-US"/>
          </a:p>
        </p:txBody>
      </p:sp>
    </p:spTree>
    <p:extLst>
      <p:ext uri="{BB962C8B-B14F-4D97-AF65-F5344CB8AC3E}">
        <p14:creationId xmlns:p14="http://schemas.microsoft.com/office/powerpoint/2010/main" val="125333272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5AA65D-20A5-4D36-B487-F7048B8C8894}" type="slidenum">
              <a:rPr lang="en-US" smtClean="0"/>
              <a:t>29</a:t>
            </a:fld>
            <a:endParaRPr lang="en-US"/>
          </a:p>
        </p:txBody>
      </p:sp>
    </p:spTree>
    <p:extLst>
      <p:ext uri="{BB962C8B-B14F-4D97-AF65-F5344CB8AC3E}">
        <p14:creationId xmlns:p14="http://schemas.microsoft.com/office/powerpoint/2010/main" val="32449137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5AA65D-20A5-4D36-B487-F7048B8C8894}" type="slidenum">
              <a:rPr lang="en-US" smtClean="0"/>
              <a:t>3</a:t>
            </a:fld>
            <a:endParaRPr lang="en-US"/>
          </a:p>
        </p:txBody>
      </p:sp>
    </p:spTree>
    <p:extLst>
      <p:ext uri="{BB962C8B-B14F-4D97-AF65-F5344CB8AC3E}">
        <p14:creationId xmlns:p14="http://schemas.microsoft.com/office/powerpoint/2010/main" val="248589078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5AA65D-20A5-4D36-B487-F7048B8C8894}" type="slidenum">
              <a:rPr lang="en-US" smtClean="0"/>
              <a:t>30</a:t>
            </a:fld>
            <a:endParaRPr lang="en-US"/>
          </a:p>
        </p:txBody>
      </p:sp>
    </p:spTree>
    <p:extLst>
      <p:ext uri="{BB962C8B-B14F-4D97-AF65-F5344CB8AC3E}">
        <p14:creationId xmlns:p14="http://schemas.microsoft.com/office/powerpoint/2010/main" val="125110666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5AA65D-20A5-4D36-B487-F7048B8C8894}" type="slidenum">
              <a:rPr lang="en-US" smtClean="0"/>
              <a:t>31</a:t>
            </a:fld>
            <a:endParaRPr lang="en-US"/>
          </a:p>
        </p:txBody>
      </p:sp>
    </p:spTree>
    <p:extLst>
      <p:ext uri="{BB962C8B-B14F-4D97-AF65-F5344CB8AC3E}">
        <p14:creationId xmlns:p14="http://schemas.microsoft.com/office/powerpoint/2010/main" val="408119414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5AA65D-20A5-4D36-B487-F7048B8C8894}" type="slidenum">
              <a:rPr lang="en-US" smtClean="0"/>
              <a:t>32</a:t>
            </a:fld>
            <a:endParaRPr lang="en-US"/>
          </a:p>
        </p:txBody>
      </p:sp>
    </p:spTree>
    <p:extLst>
      <p:ext uri="{BB962C8B-B14F-4D97-AF65-F5344CB8AC3E}">
        <p14:creationId xmlns:p14="http://schemas.microsoft.com/office/powerpoint/2010/main" val="307251273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5AA65D-20A5-4D36-B487-F7048B8C8894}" type="slidenum">
              <a:rPr lang="en-US" smtClean="0"/>
              <a:t>33</a:t>
            </a:fld>
            <a:endParaRPr lang="en-US"/>
          </a:p>
        </p:txBody>
      </p:sp>
    </p:spTree>
    <p:extLst>
      <p:ext uri="{BB962C8B-B14F-4D97-AF65-F5344CB8AC3E}">
        <p14:creationId xmlns:p14="http://schemas.microsoft.com/office/powerpoint/2010/main" val="111921778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5AA65D-20A5-4D36-B487-F7048B8C8894}" type="slidenum">
              <a:rPr lang="en-US" smtClean="0"/>
              <a:t>34</a:t>
            </a:fld>
            <a:endParaRPr lang="en-US"/>
          </a:p>
        </p:txBody>
      </p:sp>
    </p:spTree>
    <p:extLst>
      <p:ext uri="{BB962C8B-B14F-4D97-AF65-F5344CB8AC3E}">
        <p14:creationId xmlns:p14="http://schemas.microsoft.com/office/powerpoint/2010/main" val="353098319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5AA65D-20A5-4D36-B487-F7048B8C8894}" type="slidenum">
              <a:rPr lang="en-US" smtClean="0"/>
              <a:t>35</a:t>
            </a:fld>
            <a:endParaRPr lang="en-US"/>
          </a:p>
        </p:txBody>
      </p:sp>
    </p:spTree>
    <p:extLst>
      <p:ext uri="{BB962C8B-B14F-4D97-AF65-F5344CB8AC3E}">
        <p14:creationId xmlns:p14="http://schemas.microsoft.com/office/powerpoint/2010/main" val="53616819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5AA65D-20A5-4D36-B487-F7048B8C8894}" type="slidenum">
              <a:rPr lang="en-US" smtClean="0"/>
              <a:t>36</a:t>
            </a:fld>
            <a:endParaRPr lang="en-US"/>
          </a:p>
        </p:txBody>
      </p:sp>
    </p:spTree>
    <p:extLst>
      <p:ext uri="{BB962C8B-B14F-4D97-AF65-F5344CB8AC3E}">
        <p14:creationId xmlns:p14="http://schemas.microsoft.com/office/powerpoint/2010/main" val="297860850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5AA65D-20A5-4D36-B487-F7048B8C8894}" type="slidenum">
              <a:rPr lang="en-US" smtClean="0"/>
              <a:t>37</a:t>
            </a:fld>
            <a:endParaRPr lang="en-US"/>
          </a:p>
        </p:txBody>
      </p:sp>
    </p:spTree>
    <p:extLst>
      <p:ext uri="{BB962C8B-B14F-4D97-AF65-F5344CB8AC3E}">
        <p14:creationId xmlns:p14="http://schemas.microsoft.com/office/powerpoint/2010/main" val="143019840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5AA65D-20A5-4D36-B487-F7048B8C8894}" type="slidenum">
              <a:rPr lang="en-US" smtClean="0"/>
              <a:t>38</a:t>
            </a:fld>
            <a:endParaRPr lang="en-US"/>
          </a:p>
        </p:txBody>
      </p:sp>
    </p:spTree>
    <p:extLst>
      <p:ext uri="{BB962C8B-B14F-4D97-AF65-F5344CB8AC3E}">
        <p14:creationId xmlns:p14="http://schemas.microsoft.com/office/powerpoint/2010/main" val="428074567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5AA65D-20A5-4D36-B487-F7048B8C8894}" type="slidenum">
              <a:rPr lang="en-US" smtClean="0"/>
              <a:t>39</a:t>
            </a:fld>
            <a:endParaRPr lang="en-US"/>
          </a:p>
        </p:txBody>
      </p:sp>
    </p:spTree>
    <p:extLst>
      <p:ext uri="{BB962C8B-B14F-4D97-AF65-F5344CB8AC3E}">
        <p14:creationId xmlns:p14="http://schemas.microsoft.com/office/powerpoint/2010/main" val="6611343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5AA65D-20A5-4D36-B487-F7048B8C8894}" type="slidenum">
              <a:rPr lang="en-US" smtClean="0"/>
              <a:t>4</a:t>
            </a:fld>
            <a:endParaRPr lang="en-US"/>
          </a:p>
        </p:txBody>
      </p:sp>
    </p:spTree>
    <p:extLst>
      <p:ext uri="{BB962C8B-B14F-4D97-AF65-F5344CB8AC3E}">
        <p14:creationId xmlns:p14="http://schemas.microsoft.com/office/powerpoint/2010/main" val="351482472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5AA65D-20A5-4D36-B487-F7048B8C8894}" type="slidenum">
              <a:rPr lang="en-US" smtClean="0"/>
              <a:t>40</a:t>
            </a:fld>
            <a:endParaRPr lang="en-US"/>
          </a:p>
        </p:txBody>
      </p:sp>
    </p:spTree>
    <p:extLst>
      <p:ext uri="{BB962C8B-B14F-4D97-AF65-F5344CB8AC3E}">
        <p14:creationId xmlns:p14="http://schemas.microsoft.com/office/powerpoint/2010/main" val="380711764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5AA65D-20A5-4D36-B487-F7048B8C8894}" type="slidenum">
              <a:rPr lang="en-US" smtClean="0"/>
              <a:t>41</a:t>
            </a:fld>
            <a:endParaRPr lang="en-US"/>
          </a:p>
        </p:txBody>
      </p:sp>
    </p:spTree>
    <p:extLst>
      <p:ext uri="{BB962C8B-B14F-4D97-AF65-F5344CB8AC3E}">
        <p14:creationId xmlns:p14="http://schemas.microsoft.com/office/powerpoint/2010/main" val="380711764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5AA65D-20A5-4D36-B487-F7048B8C8894}" type="slidenum">
              <a:rPr lang="en-US" smtClean="0"/>
              <a:t>42</a:t>
            </a:fld>
            <a:endParaRPr lang="en-US"/>
          </a:p>
        </p:txBody>
      </p:sp>
    </p:spTree>
    <p:extLst>
      <p:ext uri="{BB962C8B-B14F-4D97-AF65-F5344CB8AC3E}">
        <p14:creationId xmlns:p14="http://schemas.microsoft.com/office/powerpoint/2010/main" val="180004446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5AA65D-20A5-4D36-B487-F7048B8C8894}" type="slidenum">
              <a:rPr lang="en-US" smtClean="0"/>
              <a:t>43</a:t>
            </a:fld>
            <a:endParaRPr lang="en-US"/>
          </a:p>
        </p:txBody>
      </p:sp>
    </p:spTree>
    <p:extLst>
      <p:ext uri="{BB962C8B-B14F-4D97-AF65-F5344CB8AC3E}">
        <p14:creationId xmlns:p14="http://schemas.microsoft.com/office/powerpoint/2010/main" val="428074567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0"/>
              </a:spcBef>
            </a:pPr>
            <a:r>
              <a:rPr lang="en-US" altLang="en-US" sz="1200" dirty="0" smtClean="0"/>
              <a:t>Be diligent and deliberate; Use common sense and practical wisdom; Context matters.</a:t>
            </a:r>
          </a:p>
          <a:p>
            <a:pPr>
              <a:spcBef>
                <a:spcPts val="0"/>
              </a:spcBef>
            </a:pPr>
            <a:endParaRPr lang="en-US" altLang="en-US" sz="1200" dirty="0" smtClean="0"/>
          </a:p>
          <a:p>
            <a:pPr>
              <a:lnSpc>
                <a:spcPct val="85000"/>
              </a:lnSpc>
            </a:pPr>
            <a:r>
              <a:rPr lang="en-US" altLang="en-US" sz="1200" dirty="0" smtClean="0"/>
              <a:t>Directors must understand the Company’s business, strategy, risks, proposed transactions, disclosures and consequences, as well as anything the director is asked to sign.</a:t>
            </a:r>
          </a:p>
          <a:p>
            <a:pPr>
              <a:lnSpc>
                <a:spcPct val="85000"/>
              </a:lnSpc>
            </a:pPr>
            <a:endParaRPr lang="en-US" altLang="en-US" sz="1200" dirty="0" smtClean="0"/>
          </a:p>
          <a:p>
            <a:pPr>
              <a:lnSpc>
                <a:spcPct val="85000"/>
              </a:lnSpc>
            </a:pPr>
            <a:r>
              <a:rPr lang="en-US" altLang="en-US" sz="1200" dirty="0" smtClean="0"/>
              <a:t>Directors must have a reasonable basis for their reliance, including a reasonable belief that management, advisors and other experts have access to relevant information and are competent.</a:t>
            </a:r>
          </a:p>
          <a:p>
            <a:endParaRPr lang="en-US" altLang="en-US" dirty="0" smtClean="0"/>
          </a:p>
          <a:p>
            <a:endParaRPr lang="en-US" dirty="0"/>
          </a:p>
        </p:txBody>
      </p:sp>
      <p:sp>
        <p:nvSpPr>
          <p:cNvPr id="4" name="Slide Number Placeholder 3"/>
          <p:cNvSpPr>
            <a:spLocks noGrp="1"/>
          </p:cNvSpPr>
          <p:nvPr>
            <p:ph type="sldNum" sz="quarter" idx="10"/>
          </p:nvPr>
        </p:nvSpPr>
        <p:spPr/>
        <p:txBody>
          <a:bodyPr/>
          <a:lstStyle/>
          <a:p>
            <a:fld id="{8A5AA65D-20A5-4D36-B487-F7048B8C8894}" type="slidenum">
              <a:rPr lang="en-US" smtClean="0"/>
              <a:t>44</a:t>
            </a:fld>
            <a:endParaRPr lang="en-US"/>
          </a:p>
        </p:txBody>
      </p:sp>
    </p:spTree>
    <p:extLst>
      <p:ext uri="{BB962C8B-B14F-4D97-AF65-F5344CB8AC3E}">
        <p14:creationId xmlns:p14="http://schemas.microsoft.com/office/powerpoint/2010/main" val="428074567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sz="1200" dirty="0" smtClean="0"/>
              <a:t>Don’t consciously disregard duties or act to violate applicable law; allegiance to the corporation.</a:t>
            </a:r>
          </a:p>
          <a:p>
            <a:endParaRPr lang="en-US" altLang="en-US" sz="1200" dirty="0" smtClean="0"/>
          </a:p>
          <a:p>
            <a:r>
              <a:rPr lang="en-US" altLang="en-US" sz="1200" dirty="0" smtClean="0"/>
              <a:t>Protect the confidentiality of corporate information (including information about board deliberations).</a:t>
            </a:r>
          </a:p>
          <a:p>
            <a:endParaRPr lang="en-US" altLang="en-US" sz="1200" dirty="0" smtClean="0"/>
          </a:p>
          <a:p>
            <a:r>
              <a:rPr lang="en-US" altLang="en-US" sz="1200" dirty="0" smtClean="0"/>
              <a:t>No “constituency” directors -- e.g., situations in which a director has a potential interest in a decision or transaction because of other business interests or because of family or personal relationships.</a:t>
            </a:r>
          </a:p>
          <a:p>
            <a:endParaRPr lang="en-US" altLang="en-US" sz="1200" dirty="0" smtClean="0"/>
          </a:p>
          <a:p>
            <a:r>
              <a:rPr lang="en-US" altLang="en-US" sz="1200" dirty="0" smtClean="0"/>
              <a:t>The director may need to be recused from discussion and/or voting about the conflict; avoid conflicts if possible.</a:t>
            </a:r>
          </a:p>
          <a:p>
            <a:endParaRPr lang="en-US" altLang="en-US" dirty="0" smtClean="0"/>
          </a:p>
          <a:p>
            <a:endParaRPr lang="en-US" altLang="en-US" dirty="0" smtClean="0"/>
          </a:p>
          <a:p>
            <a:endParaRPr lang="en-US" altLang="en-US" dirty="0" smtClean="0"/>
          </a:p>
          <a:p>
            <a:endParaRPr lang="en-US" dirty="0"/>
          </a:p>
        </p:txBody>
      </p:sp>
      <p:sp>
        <p:nvSpPr>
          <p:cNvPr id="4" name="Slide Number Placeholder 3"/>
          <p:cNvSpPr>
            <a:spLocks noGrp="1"/>
          </p:cNvSpPr>
          <p:nvPr>
            <p:ph type="sldNum" sz="quarter" idx="10"/>
          </p:nvPr>
        </p:nvSpPr>
        <p:spPr/>
        <p:txBody>
          <a:bodyPr/>
          <a:lstStyle/>
          <a:p>
            <a:fld id="{8A5AA65D-20A5-4D36-B487-F7048B8C8894}" type="slidenum">
              <a:rPr lang="en-US" smtClean="0"/>
              <a:t>45</a:t>
            </a:fld>
            <a:endParaRPr lang="en-US"/>
          </a:p>
        </p:txBody>
      </p:sp>
    </p:spTree>
    <p:extLst>
      <p:ext uri="{BB962C8B-B14F-4D97-AF65-F5344CB8AC3E}">
        <p14:creationId xmlns:p14="http://schemas.microsoft.com/office/powerpoint/2010/main" val="428074567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sz="1200" dirty="0" smtClean="0"/>
              <a:t>Plaintiffs must overcome </a:t>
            </a:r>
            <a:r>
              <a:rPr lang="en-US" altLang="en-US" sz="1200" dirty="0" err="1" smtClean="0"/>
              <a:t>BJR</a:t>
            </a:r>
            <a:r>
              <a:rPr lang="en-US" altLang="en-US" sz="1200" dirty="0" smtClean="0"/>
              <a:t> presumption in early stages for a case to prevail past a motion to dismiss.  For example, in 2005, all but one of the former directors of WorldCom agreed to pay some monies personally in a settlement relating to registration statement liability, when faced with plaintiffs who insisted that personal payment by directors – and not payment from any personal liability insurance the director may have – was an absolute condition of settlement. The total settlement amount was $54 million, with $36 million paid by the </a:t>
            </a:r>
            <a:r>
              <a:rPr lang="en-US" altLang="en-US" sz="1200" dirty="0" err="1" smtClean="0"/>
              <a:t>D&amp;O</a:t>
            </a:r>
            <a:r>
              <a:rPr lang="en-US" altLang="en-US" sz="1200" dirty="0" smtClean="0"/>
              <a:t> insurers and $18 million paid by the outside director defendants (which was reported to be about 20% of directors’ combined net worth, excluding primary residences, retirement accounts -- apparently, prior to this settlement, the </a:t>
            </a:r>
            <a:r>
              <a:rPr lang="en-US" altLang="en-US" sz="1200" dirty="0" err="1" smtClean="0"/>
              <a:t>D&amp;O</a:t>
            </a:r>
            <a:r>
              <a:rPr lang="en-US" altLang="en-US" sz="1200" dirty="0" smtClean="0"/>
              <a:t> insurers had refused coverage for the directors). The lead plaintiff in the consolidated class actions was Alan </a:t>
            </a:r>
            <a:r>
              <a:rPr lang="en-US" altLang="en-US" sz="1200" dirty="0" err="1" smtClean="0"/>
              <a:t>Hevesi</a:t>
            </a:r>
            <a:r>
              <a:rPr lang="en-US" altLang="en-US" sz="1200" dirty="0" smtClean="0"/>
              <a:t>, the New York State Comptroller, acting as trustee for the state employee retirement funds.</a:t>
            </a:r>
          </a:p>
        </p:txBody>
      </p:sp>
      <p:sp>
        <p:nvSpPr>
          <p:cNvPr id="4" name="Slide Number Placeholder 3"/>
          <p:cNvSpPr>
            <a:spLocks noGrp="1"/>
          </p:cNvSpPr>
          <p:nvPr>
            <p:ph type="sldNum" sz="quarter" idx="10"/>
          </p:nvPr>
        </p:nvSpPr>
        <p:spPr/>
        <p:txBody>
          <a:bodyPr/>
          <a:lstStyle/>
          <a:p>
            <a:fld id="{8A5AA65D-20A5-4D36-B487-F7048B8C8894}" type="slidenum">
              <a:rPr lang="en-US" smtClean="0"/>
              <a:t>46</a:t>
            </a:fld>
            <a:endParaRPr lang="en-US"/>
          </a:p>
        </p:txBody>
      </p:sp>
    </p:spTree>
    <p:extLst>
      <p:ext uri="{BB962C8B-B14F-4D97-AF65-F5344CB8AC3E}">
        <p14:creationId xmlns:p14="http://schemas.microsoft.com/office/powerpoint/2010/main" val="428074567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en-US" sz="1200" dirty="0" smtClean="0"/>
          </a:p>
        </p:txBody>
      </p:sp>
      <p:sp>
        <p:nvSpPr>
          <p:cNvPr id="4" name="Slide Number Placeholder 3"/>
          <p:cNvSpPr>
            <a:spLocks noGrp="1"/>
          </p:cNvSpPr>
          <p:nvPr>
            <p:ph type="sldNum" sz="quarter" idx="10"/>
          </p:nvPr>
        </p:nvSpPr>
        <p:spPr/>
        <p:txBody>
          <a:bodyPr/>
          <a:lstStyle/>
          <a:p>
            <a:fld id="{8A5AA65D-20A5-4D36-B487-F7048B8C8894}" type="slidenum">
              <a:rPr lang="en-US" smtClean="0"/>
              <a:t>47</a:t>
            </a:fld>
            <a:endParaRPr lang="en-US"/>
          </a:p>
        </p:txBody>
      </p:sp>
    </p:spTree>
    <p:extLst>
      <p:ext uri="{BB962C8B-B14F-4D97-AF65-F5344CB8AC3E}">
        <p14:creationId xmlns:p14="http://schemas.microsoft.com/office/powerpoint/2010/main" val="428074567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en-US" sz="1200" dirty="0" smtClean="0"/>
          </a:p>
        </p:txBody>
      </p:sp>
      <p:sp>
        <p:nvSpPr>
          <p:cNvPr id="4" name="Slide Number Placeholder 3"/>
          <p:cNvSpPr>
            <a:spLocks noGrp="1"/>
          </p:cNvSpPr>
          <p:nvPr>
            <p:ph type="sldNum" sz="quarter" idx="10"/>
          </p:nvPr>
        </p:nvSpPr>
        <p:spPr/>
        <p:txBody>
          <a:bodyPr/>
          <a:lstStyle/>
          <a:p>
            <a:fld id="{8A5AA65D-20A5-4D36-B487-F7048B8C8894}" type="slidenum">
              <a:rPr lang="en-US" smtClean="0"/>
              <a:t>48</a:t>
            </a:fld>
            <a:endParaRPr lang="en-US"/>
          </a:p>
        </p:txBody>
      </p:sp>
    </p:spTree>
    <p:extLst>
      <p:ext uri="{BB962C8B-B14F-4D97-AF65-F5344CB8AC3E}">
        <p14:creationId xmlns:p14="http://schemas.microsoft.com/office/powerpoint/2010/main" val="428074567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en-US" sz="1200" dirty="0" smtClean="0"/>
          </a:p>
        </p:txBody>
      </p:sp>
      <p:sp>
        <p:nvSpPr>
          <p:cNvPr id="4" name="Slide Number Placeholder 3"/>
          <p:cNvSpPr>
            <a:spLocks noGrp="1"/>
          </p:cNvSpPr>
          <p:nvPr>
            <p:ph type="sldNum" sz="quarter" idx="10"/>
          </p:nvPr>
        </p:nvSpPr>
        <p:spPr/>
        <p:txBody>
          <a:bodyPr/>
          <a:lstStyle/>
          <a:p>
            <a:fld id="{8A5AA65D-20A5-4D36-B487-F7048B8C8894}" type="slidenum">
              <a:rPr lang="en-US" smtClean="0"/>
              <a:t>49</a:t>
            </a:fld>
            <a:endParaRPr lang="en-US"/>
          </a:p>
        </p:txBody>
      </p:sp>
    </p:spTree>
    <p:extLst>
      <p:ext uri="{BB962C8B-B14F-4D97-AF65-F5344CB8AC3E}">
        <p14:creationId xmlns:p14="http://schemas.microsoft.com/office/powerpoint/2010/main" val="42807456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5AA65D-20A5-4D36-B487-F7048B8C8894}" type="slidenum">
              <a:rPr lang="en-US" smtClean="0"/>
              <a:t>5</a:t>
            </a:fld>
            <a:endParaRPr lang="en-US"/>
          </a:p>
        </p:txBody>
      </p:sp>
    </p:spTree>
    <p:extLst>
      <p:ext uri="{BB962C8B-B14F-4D97-AF65-F5344CB8AC3E}">
        <p14:creationId xmlns:p14="http://schemas.microsoft.com/office/powerpoint/2010/main" val="2819491109"/>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en-US" sz="1200" dirty="0" smtClean="0"/>
          </a:p>
        </p:txBody>
      </p:sp>
      <p:sp>
        <p:nvSpPr>
          <p:cNvPr id="4" name="Slide Number Placeholder 3"/>
          <p:cNvSpPr>
            <a:spLocks noGrp="1"/>
          </p:cNvSpPr>
          <p:nvPr>
            <p:ph type="sldNum" sz="quarter" idx="10"/>
          </p:nvPr>
        </p:nvSpPr>
        <p:spPr/>
        <p:txBody>
          <a:bodyPr/>
          <a:lstStyle/>
          <a:p>
            <a:fld id="{8A5AA65D-20A5-4D36-B487-F7048B8C8894}" type="slidenum">
              <a:rPr lang="en-US" smtClean="0"/>
              <a:t>50</a:t>
            </a:fld>
            <a:endParaRPr lang="en-US"/>
          </a:p>
        </p:txBody>
      </p:sp>
    </p:spTree>
    <p:extLst>
      <p:ext uri="{BB962C8B-B14F-4D97-AF65-F5344CB8AC3E}">
        <p14:creationId xmlns:p14="http://schemas.microsoft.com/office/powerpoint/2010/main" val="4280745672"/>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en-US" sz="1200" dirty="0" smtClean="0"/>
          </a:p>
        </p:txBody>
      </p:sp>
      <p:sp>
        <p:nvSpPr>
          <p:cNvPr id="4" name="Slide Number Placeholder 3"/>
          <p:cNvSpPr>
            <a:spLocks noGrp="1"/>
          </p:cNvSpPr>
          <p:nvPr>
            <p:ph type="sldNum" sz="quarter" idx="10"/>
          </p:nvPr>
        </p:nvSpPr>
        <p:spPr/>
        <p:txBody>
          <a:bodyPr/>
          <a:lstStyle/>
          <a:p>
            <a:fld id="{8A5AA65D-20A5-4D36-B487-F7048B8C8894}" type="slidenum">
              <a:rPr lang="en-US" smtClean="0"/>
              <a:t>51</a:t>
            </a:fld>
            <a:endParaRPr lang="en-US"/>
          </a:p>
        </p:txBody>
      </p:sp>
    </p:spTree>
    <p:extLst>
      <p:ext uri="{BB962C8B-B14F-4D97-AF65-F5344CB8AC3E}">
        <p14:creationId xmlns:p14="http://schemas.microsoft.com/office/powerpoint/2010/main" val="4280745672"/>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en-US" sz="1200" dirty="0" smtClean="0"/>
          </a:p>
        </p:txBody>
      </p:sp>
      <p:sp>
        <p:nvSpPr>
          <p:cNvPr id="4" name="Slide Number Placeholder 3"/>
          <p:cNvSpPr>
            <a:spLocks noGrp="1"/>
          </p:cNvSpPr>
          <p:nvPr>
            <p:ph type="sldNum" sz="quarter" idx="10"/>
          </p:nvPr>
        </p:nvSpPr>
        <p:spPr/>
        <p:txBody>
          <a:bodyPr/>
          <a:lstStyle/>
          <a:p>
            <a:fld id="{8A5AA65D-20A5-4D36-B487-F7048B8C8894}" type="slidenum">
              <a:rPr lang="en-US" smtClean="0"/>
              <a:t>52</a:t>
            </a:fld>
            <a:endParaRPr lang="en-US"/>
          </a:p>
        </p:txBody>
      </p:sp>
    </p:spTree>
    <p:extLst>
      <p:ext uri="{BB962C8B-B14F-4D97-AF65-F5344CB8AC3E}">
        <p14:creationId xmlns:p14="http://schemas.microsoft.com/office/powerpoint/2010/main" val="428074567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en-US" sz="1200" dirty="0" smtClean="0"/>
          </a:p>
        </p:txBody>
      </p:sp>
      <p:sp>
        <p:nvSpPr>
          <p:cNvPr id="4" name="Slide Number Placeholder 3"/>
          <p:cNvSpPr>
            <a:spLocks noGrp="1"/>
          </p:cNvSpPr>
          <p:nvPr>
            <p:ph type="sldNum" sz="quarter" idx="10"/>
          </p:nvPr>
        </p:nvSpPr>
        <p:spPr/>
        <p:txBody>
          <a:bodyPr/>
          <a:lstStyle/>
          <a:p>
            <a:fld id="{8A5AA65D-20A5-4D36-B487-F7048B8C8894}" type="slidenum">
              <a:rPr lang="en-US" smtClean="0"/>
              <a:t>53</a:t>
            </a:fld>
            <a:endParaRPr lang="en-US"/>
          </a:p>
        </p:txBody>
      </p:sp>
    </p:spTree>
    <p:extLst>
      <p:ext uri="{BB962C8B-B14F-4D97-AF65-F5344CB8AC3E}">
        <p14:creationId xmlns:p14="http://schemas.microsoft.com/office/powerpoint/2010/main" val="4280745672"/>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en-US" sz="1200" dirty="0" smtClean="0"/>
          </a:p>
        </p:txBody>
      </p:sp>
      <p:sp>
        <p:nvSpPr>
          <p:cNvPr id="4" name="Slide Number Placeholder 3"/>
          <p:cNvSpPr>
            <a:spLocks noGrp="1"/>
          </p:cNvSpPr>
          <p:nvPr>
            <p:ph type="sldNum" sz="quarter" idx="10"/>
          </p:nvPr>
        </p:nvSpPr>
        <p:spPr/>
        <p:txBody>
          <a:bodyPr/>
          <a:lstStyle/>
          <a:p>
            <a:fld id="{8A5AA65D-20A5-4D36-B487-F7048B8C8894}" type="slidenum">
              <a:rPr lang="en-US" smtClean="0"/>
              <a:t>54</a:t>
            </a:fld>
            <a:endParaRPr lang="en-US"/>
          </a:p>
        </p:txBody>
      </p:sp>
    </p:spTree>
    <p:extLst>
      <p:ext uri="{BB962C8B-B14F-4D97-AF65-F5344CB8AC3E}">
        <p14:creationId xmlns:p14="http://schemas.microsoft.com/office/powerpoint/2010/main" val="428074567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en-US" sz="1200" dirty="0" smtClean="0"/>
          </a:p>
        </p:txBody>
      </p:sp>
      <p:sp>
        <p:nvSpPr>
          <p:cNvPr id="4" name="Slide Number Placeholder 3"/>
          <p:cNvSpPr>
            <a:spLocks noGrp="1"/>
          </p:cNvSpPr>
          <p:nvPr>
            <p:ph type="sldNum" sz="quarter" idx="10"/>
          </p:nvPr>
        </p:nvSpPr>
        <p:spPr/>
        <p:txBody>
          <a:bodyPr/>
          <a:lstStyle/>
          <a:p>
            <a:fld id="{8A5AA65D-20A5-4D36-B487-F7048B8C8894}" type="slidenum">
              <a:rPr lang="en-US" smtClean="0"/>
              <a:t>55</a:t>
            </a:fld>
            <a:endParaRPr lang="en-US"/>
          </a:p>
        </p:txBody>
      </p:sp>
    </p:spTree>
    <p:extLst>
      <p:ext uri="{BB962C8B-B14F-4D97-AF65-F5344CB8AC3E}">
        <p14:creationId xmlns:p14="http://schemas.microsoft.com/office/powerpoint/2010/main" val="4280745672"/>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en-US" sz="1200" dirty="0" smtClean="0"/>
          </a:p>
        </p:txBody>
      </p:sp>
      <p:sp>
        <p:nvSpPr>
          <p:cNvPr id="4" name="Slide Number Placeholder 3"/>
          <p:cNvSpPr>
            <a:spLocks noGrp="1"/>
          </p:cNvSpPr>
          <p:nvPr>
            <p:ph type="sldNum" sz="quarter" idx="10"/>
          </p:nvPr>
        </p:nvSpPr>
        <p:spPr/>
        <p:txBody>
          <a:bodyPr/>
          <a:lstStyle/>
          <a:p>
            <a:fld id="{8A5AA65D-20A5-4D36-B487-F7048B8C8894}" type="slidenum">
              <a:rPr lang="en-US" smtClean="0"/>
              <a:t>56</a:t>
            </a:fld>
            <a:endParaRPr lang="en-US"/>
          </a:p>
        </p:txBody>
      </p:sp>
    </p:spTree>
    <p:extLst>
      <p:ext uri="{BB962C8B-B14F-4D97-AF65-F5344CB8AC3E}">
        <p14:creationId xmlns:p14="http://schemas.microsoft.com/office/powerpoint/2010/main" val="4280745672"/>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en-US" sz="1200" dirty="0" smtClean="0"/>
          </a:p>
        </p:txBody>
      </p:sp>
      <p:sp>
        <p:nvSpPr>
          <p:cNvPr id="4" name="Slide Number Placeholder 3"/>
          <p:cNvSpPr>
            <a:spLocks noGrp="1"/>
          </p:cNvSpPr>
          <p:nvPr>
            <p:ph type="sldNum" sz="quarter" idx="10"/>
          </p:nvPr>
        </p:nvSpPr>
        <p:spPr/>
        <p:txBody>
          <a:bodyPr/>
          <a:lstStyle/>
          <a:p>
            <a:fld id="{8A5AA65D-20A5-4D36-B487-F7048B8C8894}" type="slidenum">
              <a:rPr lang="en-US" smtClean="0"/>
              <a:t>57</a:t>
            </a:fld>
            <a:endParaRPr lang="en-US"/>
          </a:p>
        </p:txBody>
      </p:sp>
    </p:spTree>
    <p:extLst>
      <p:ext uri="{BB962C8B-B14F-4D97-AF65-F5344CB8AC3E}">
        <p14:creationId xmlns:p14="http://schemas.microsoft.com/office/powerpoint/2010/main" val="428074567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en-US" sz="1200" dirty="0" smtClean="0"/>
          </a:p>
        </p:txBody>
      </p:sp>
      <p:sp>
        <p:nvSpPr>
          <p:cNvPr id="4" name="Slide Number Placeholder 3"/>
          <p:cNvSpPr>
            <a:spLocks noGrp="1"/>
          </p:cNvSpPr>
          <p:nvPr>
            <p:ph type="sldNum" sz="quarter" idx="10"/>
          </p:nvPr>
        </p:nvSpPr>
        <p:spPr/>
        <p:txBody>
          <a:bodyPr/>
          <a:lstStyle/>
          <a:p>
            <a:fld id="{8A5AA65D-20A5-4D36-B487-F7048B8C8894}" type="slidenum">
              <a:rPr lang="en-US" smtClean="0"/>
              <a:t>58</a:t>
            </a:fld>
            <a:endParaRPr lang="en-US"/>
          </a:p>
        </p:txBody>
      </p:sp>
    </p:spTree>
    <p:extLst>
      <p:ext uri="{BB962C8B-B14F-4D97-AF65-F5344CB8AC3E}">
        <p14:creationId xmlns:p14="http://schemas.microsoft.com/office/powerpoint/2010/main" val="4280745672"/>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en-US" sz="1200" dirty="0" smtClean="0"/>
          </a:p>
        </p:txBody>
      </p:sp>
      <p:sp>
        <p:nvSpPr>
          <p:cNvPr id="4" name="Slide Number Placeholder 3"/>
          <p:cNvSpPr>
            <a:spLocks noGrp="1"/>
          </p:cNvSpPr>
          <p:nvPr>
            <p:ph type="sldNum" sz="quarter" idx="10"/>
          </p:nvPr>
        </p:nvSpPr>
        <p:spPr/>
        <p:txBody>
          <a:bodyPr/>
          <a:lstStyle/>
          <a:p>
            <a:fld id="{8A5AA65D-20A5-4D36-B487-F7048B8C8894}" type="slidenum">
              <a:rPr lang="en-US" smtClean="0"/>
              <a:t>59</a:t>
            </a:fld>
            <a:endParaRPr lang="en-US"/>
          </a:p>
        </p:txBody>
      </p:sp>
    </p:spTree>
    <p:extLst>
      <p:ext uri="{BB962C8B-B14F-4D97-AF65-F5344CB8AC3E}">
        <p14:creationId xmlns:p14="http://schemas.microsoft.com/office/powerpoint/2010/main" val="42807456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5AA65D-20A5-4D36-B487-F7048B8C8894}" type="slidenum">
              <a:rPr lang="en-US" smtClean="0"/>
              <a:t>6</a:t>
            </a:fld>
            <a:endParaRPr lang="en-US"/>
          </a:p>
        </p:txBody>
      </p:sp>
    </p:spTree>
    <p:extLst>
      <p:ext uri="{BB962C8B-B14F-4D97-AF65-F5344CB8AC3E}">
        <p14:creationId xmlns:p14="http://schemas.microsoft.com/office/powerpoint/2010/main" val="2823591222"/>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en-US" sz="1200" dirty="0" smtClean="0"/>
          </a:p>
        </p:txBody>
      </p:sp>
      <p:sp>
        <p:nvSpPr>
          <p:cNvPr id="4" name="Slide Number Placeholder 3"/>
          <p:cNvSpPr>
            <a:spLocks noGrp="1"/>
          </p:cNvSpPr>
          <p:nvPr>
            <p:ph type="sldNum" sz="quarter" idx="10"/>
          </p:nvPr>
        </p:nvSpPr>
        <p:spPr/>
        <p:txBody>
          <a:bodyPr/>
          <a:lstStyle/>
          <a:p>
            <a:fld id="{8A5AA65D-20A5-4D36-B487-F7048B8C8894}" type="slidenum">
              <a:rPr lang="en-US" smtClean="0"/>
              <a:t>60</a:t>
            </a:fld>
            <a:endParaRPr lang="en-US"/>
          </a:p>
        </p:txBody>
      </p:sp>
    </p:spTree>
    <p:extLst>
      <p:ext uri="{BB962C8B-B14F-4D97-AF65-F5344CB8AC3E}">
        <p14:creationId xmlns:p14="http://schemas.microsoft.com/office/powerpoint/2010/main" val="4280745672"/>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en-US" sz="1200" dirty="0" smtClean="0"/>
          </a:p>
        </p:txBody>
      </p:sp>
      <p:sp>
        <p:nvSpPr>
          <p:cNvPr id="4" name="Slide Number Placeholder 3"/>
          <p:cNvSpPr>
            <a:spLocks noGrp="1"/>
          </p:cNvSpPr>
          <p:nvPr>
            <p:ph type="sldNum" sz="quarter" idx="10"/>
          </p:nvPr>
        </p:nvSpPr>
        <p:spPr/>
        <p:txBody>
          <a:bodyPr/>
          <a:lstStyle/>
          <a:p>
            <a:fld id="{8A5AA65D-20A5-4D36-B487-F7048B8C8894}" type="slidenum">
              <a:rPr lang="en-US" smtClean="0"/>
              <a:t>61</a:t>
            </a:fld>
            <a:endParaRPr lang="en-US"/>
          </a:p>
        </p:txBody>
      </p:sp>
    </p:spTree>
    <p:extLst>
      <p:ext uri="{BB962C8B-B14F-4D97-AF65-F5344CB8AC3E}">
        <p14:creationId xmlns:p14="http://schemas.microsoft.com/office/powerpoint/2010/main" val="4280745672"/>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en-US" sz="1200" dirty="0" smtClean="0"/>
          </a:p>
        </p:txBody>
      </p:sp>
      <p:sp>
        <p:nvSpPr>
          <p:cNvPr id="4" name="Slide Number Placeholder 3"/>
          <p:cNvSpPr>
            <a:spLocks noGrp="1"/>
          </p:cNvSpPr>
          <p:nvPr>
            <p:ph type="sldNum" sz="quarter" idx="10"/>
          </p:nvPr>
        </p:nvSpPr>
        <p:spPr/>
        <p:txBody>
          <a:bodyPr/>
          <a:lstStyle/>
          <a:p>
            <a:fld id="{8A5AA65D-20A5-4D36-B487-F7048B8C8894}" type="slidenum">
              <a:rPr lang="en-US" smtClean="0"/>
              <a:t>62</a:t>
            </a:fld>
            <a:endParaRPr lang="en-US"/>
          </a:p>
        </p:txBody>
      </p:sp>
    </p:spTree>
    <p:extLst>
      <p:ext uri="{BB962C8B-B14F-4D97-AF65-F5344CB8AC3E}">
        <p14:creationId xmlns:p14="http://schemas.microsoft.com/office/powerpoint/2010/main" val="42807456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5AA65D-20A5-4D36-B487-F7048B8C8894}" type="slidenum">
              <a:rPr lang="en-US" smtClean="0"/>
              <a:t>7</a:t>
            </a:fld>
            <a:endParaRPr lang="en-US"/>
          </a:p>
        </p:txBody>
      </p:sp>
    </p:spTree>
    <p:extLst>
      <p:ext uri="{BB962C8B-B14F-4D97-AF65-F5344CB8AC3E}">
        <p14:creationId xmlns:p14="http://schemas.microsoft.com/office/powerpoint/2010/main" val="19525787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5AA65D-20A5-4D36-B487-F7048B8C8894}" type="slidenum">
              <a:rPr lang="en-US" smtClean="0"/>
              <a:t>8</a:t>
            </a:fld>
            <a:endParaRPr lang="en-US"/>
          </a:p>
        </p:txBody>
      </p:sp>
    </p:spTree>
    <p:extLst>
      <p:ext uri="{BB962C8B-B14F-4D97-AF65-F5344CB8AC3E}">
        <p14:creationId xmlns:p14="http://schemas.microsoft.com/office/powerpoint/2010/main" val="19525787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5AA65D-20A5-4D36-B487-F7048B8C8894}" type="slidenum">
              <a:rPr lang="en-US" smtClean="0"/>
              <a:t>9</a:t>
            </a:fld>
            <a:endParaRPr lang="en-US"/>
          </a:p>
        </p:txBody>
      </p:sp>
    </p:spTree>
    <p:extLst>
      <p:ext uri="{BB962C8B-B14F-4D97-AF65-F5344CB8AC3E}">
        <p14:creationId xmlns:p14="http://schemas.microsoft.com/office/powerpoint/2010/main" val="19525787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AFCA6719-D8C4-4A54-9DC4-E1DCEA5B07AE}" type="datetime1">
              <a:rPr lang="en-US" smtClean="0"/>
              <a:t>9/2/2016</a:t>
            </a:fld>
            <a:endParaRPr lang="en-US"/>
          </a:p>
        </p:txBody>
      </p:sp>
      <p:sp>
        <p:nvSpPr>
          <p:cNvPr id="8" name="Slide Number Placeholder 7"/>
          <p:cNvSpPr>
            <a:spLocks noGrp="1"/>
          </p:cNvSpPr>
          <p:nvPr>
            <p:ph type="sldNum" sz="quarter" idx="11"/>
          </p:nvPr>
        </p:nvSpPr>
        <p:spPr/>
        <p:txBody>
          <a:bodyPr/>
          <a:lstStyle/>
          <a:p>
            <a:fld id="{7DEE3603-AE3B-49B3-8A8A-A26F159604E4}" type="slidenum">
              <a:rPr lang="en-US" smtClean="0"/>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E26D61-335A-48D9-81E6-8A3069F8839F}" type="datetime1">
              <a:rPr lang="en-US" smtClean="0"/>
              <a:t>9/2/2016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EE3603-AE3B-49B3-8A8A-A26F159604E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81A332-265F-489F-BECE-04B57DCF1460}" type="datetime1">
              <a:rPr lang="en-US" smtClean="0"/>
              <a:t>9/2/2016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EE3603-AE3B-49B3-8A8A-A26F159604E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24728187-7EB9-411B-97A6-A8D7623CE01B}" type="datetime1">
              <a:rPr lang="en-US" smtClean="0"/>
              <a:t>9/2/2016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EE3603-AE3B-49B3-8A8A-A26F159604E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2F99A3-990D-4049-8F39-F635873B728B}" type="datetime1">
              <a:rPr lang="en-US" smtClean="0"/>
              <a:t>9/2/2016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EE3603-AE3B-49B3-8A8A-A26F159604E4}"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4EFD1293-A4B4-4A16-8A5E-CACA988506C8}" type="datetime1">
              <a:rPr lang="en-US" smtClean="0"/>
              <a:t>9/2/2016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EE3603-AE3B-49B3-8A8A-A26F159604E4}"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86D9D99E-8F9C-42BB-BBFC-C795EAFFF66A}" type="datetime1">
              <a:rPr lang="en-US" smtClean="0"/>
              <a:t>9/2/2016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EE3603-AE3B-49B3-8A8A-A26F159604E4}"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A5AC310-BDDF-49B1-8929-8AB50D831143}" type="datetime1">
              <a:rPr lang="en-US" smtClean="0"/>
              <a:t>9/2/2016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EE3603-AE3B-49B3-8A8A-A26F159604E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D203AB-5C1B-42F2-9FD1-13F381E957C6}" type="datetime1">
              <a:rPr lang="en-US" smtClean="0"/>
              <a:t>9/2/2016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EE3603-AE3B-49B3-8A8A-A26F159604E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6BCC2C-DA5C-4A30-905C-08714AB1DA48}" type="datetime1">
              <a:rPr lang="en-US" smtClean="0"/>
              <a:t>9/2/2016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EE3603-AE3B-49B3-8A8A-A26F159604E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59BA79-C66D-4A34-94D2-EE3914407FD4}" type="datetime1">
              <a:rPr lang="en-US" smtClean="0"/>
              <a:t>9/2/2016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EE3603-AE3B-49B3-8A8A-A26F159604E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07532932-B008-4166-ACB1-287FB309E296}" type="datetime1">
              <a:rPr lang="en-US" smtClean="0"/>
              <a:t>9/2/2016</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7DEE3603-AE3B-49B3-8A8A-A26F159604E4}"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4093" r:id="rId1"/>
    <p:sldLayoutId id="2147484094" r:id="rId2"/>
    <p:sldLayoutId id="2147484095" r:id="rId3"/>
    <p:sldLayoutId id="2147484096" r:id="rId4"/>
    <p:sldLayoutId id="2147484097" r:id="rId5"/>
    <p:sldLayoutId id="2147484098" r:id="rId6"/>
    <p:sldLayoutId id="2147484099" r:id="rId7"/>
    <p:sldLayoutId id="2147484100" r:id="rId8"/>
    <p:sldLayoutId id="2147484101" r:id="rId9"/>
    <p:sldLayoutId id="2147484102" r:id="rId10"/>
    <p:sldLayoutId id="2147484103" r:id="rId11"/>
  </p:sldLayoutIdLst>
  <p:timing>
    <p:tnLst>
      <p:par>
        <p:cTn id="1" dur="indefinite" restart="never" nodeType="tmRoot"/>
      </p:par>
    </p:tnLst>
  </p:timing>
  <p:hf hdr="0" ft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912" y="3352800"/>
            <a:ext cx="8990888" cy="1219200"/>
          </a:xfrm>
        </p:spPr>
        <p:txBody>
          <a:bodyPr>
            <a:noAutofit/>
          </a:bodyPr>
          <a:lstStyle/>
          <a:p>
            <a:pPr algn="l"/>
            <a:r>
              <a:rPr lang="en-US" sz="3600" dirty="0" smtClean="0">
                <a:solidFill>
                  <a:schemeClr val="tx2"/>
                </a:solidFill>
                <a:effectLst>
                  <a:outerShdw blurRad="38100" dist="38100" dir="2700000" algn="tl">
                    <a:srgbClr val="000000">
                      <a:alpha val="43137"/>
                    </a:srgbClr>
                  </a:outerShdw>
                </a:effectLst>
                <a:latin typeface="+mn-lt"/>
                <a:ea typeface="+mj-ea"/>
                <a:cs typeface="+mj-cs"/>
              </a:rPr>
              <a:t>Nuts and Bolts: Corporate </a:t>
            </a:r>
            <a:r>
              <a:rPr lang="en-US" sz="3600" dirty="0">
                <a:solidFill>
                  <a:schemeClr val="tx2"/>
                </a:solidFill>
                <a:effectLst>
                  <a:outerShdw blurRad="38100" dist="38100" dir="2700000" algn="tl">
                    <a:srgbClr val="000000">
                      <a:alpha val="43137"/>
                    </a:srgbClr>
                  </a:outerShdw>
                </a:effectLst>
                <a:latin typeface="+mn-lt"/>
                <a:ea typeface="+mj-ea"/>
                <a:cs typeface="+mj-cs"/>
              </a:rPr>
              <a:t>Secretary and </a:t>
            </a:r>
            <a:r>
              <a:rPr lang="en-US" sz="3600">
                <a:solidFill>
                  <a:schemeClr val="tx2"/>
                </a:solidFill>
                <a:effectLst>
                  <a:outerShdw blurRad="38100" dist="38100" dir="2700000" algn="tl">
                    <a:srgbClr val="000000">
                      <a:alpha val="43137"/>
                    </a:srgbClr>
                  </a:outerShdw>
                </a:effectLst>
                <a:latin typeface="+mn-lt"/>
                <a:ea typeface="+mj-ea"/>
                <a:cs typeface="+mj-cs"/>
              </a:rPr>
              <a:t>Corporate </a:t>
            </a:r>
            <a:r>
              <a:rPr lang="en-US" sz="3600" smtClean="0">
                <a:solidFill>
                  <a:schemeClr val="tx2"/>
                </a:solidFill>
                <a:effectLst>
                  <a:outerShdw blurRad="38100" dist="38100" dir="2700000" algn="tl">
                    <a:srgbClr val="000000">
                      <a:alpha val="43137"/>
                    </a:srgbClr>
                  </a:outerShdw>
                </a:effectLst>
                <a:latin typeface="+mn-lt"/>
                <a:ea typeface="+mj-ea"/>
                <a:cs typeface="+mj-cs"/>
              </a:rPr>
              <a:t>Governance</a:t>
            </a:r>
            <a:endParaRPr lang="en-US" sz="3600" dirty="0">
              <a:solidFill>
                <a:schemeClr val="tx2"/>
              </a:solidFill>
              <a:effectLst>
                <a:outerShdw blurRad="38100" dist="38100" dir="2700000" algn="tl">
                  <a:srgbClr val="000000">
                    <a:alpha val="43137"/>
                  </a:srgbClr>
                </a:outerShdw>
              </a:effectLst>
              <a:latin typeface="+mn-lt"/>
              <a:ea typeface="+mj-ea"/>
              <a:cs typeface="+mj-cs"/>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912" y="1295400"/>
            <a:ext cx="8990888" cy="1905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Slide Number Placeholder 4"/>
          <p:cNvSpPr>
            <a:spLocks noGrp="1"/>
          </p:cNvSpPr>
          <p:nvPr>
            <p:ph type="sldNum" sz="quarter" idx="11"/>
          </p:nvPr>
        </p:nvSpPr>
        <p:spPr/>
        <p:txBody>
          <a:bodyPr/>
          <a:lstStyle/>
          <a:p>
            <a:fld id="{7DEE3603-AE3B-49B3-8A8A-A26F159604E4}" type="slidenum">
              <a:rPr lang="en-US" smtClean="0"/>
              <a:t>1</a:t>
            </a:fld>
            <a:endParaRPr lang="en-US" dirty="0"/>
          </a:p>
        </p:txBody>
      </p:sp>
    </p:spTree>
    <p:extLst>
      <p:ext uri="{BB962C8B-B14F-4D97-AF65-F5344CB8AC3E}">
        <p14:creationId xmlns:p14="http://schemas.microsoft.com/office/powerpoint/2010/main" val="25066197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228893"/>
            <a:ext cx="8534400" cy="646331"/>
          </a:xfrm>
          <a:prstGeom prst="rect">
            <a:avLst/>
          </a:prstGeom>
          <a:noFill/>
        </p:spPr>
        <p:txBody>
          <a:bodyPr wrap="square" rtlCol="0">
            <a:spAutoFit/>
          </a:bodyPr>
          <a:lstStyle/>
          <a:p>
            <a:pPr algn="ctr"/>
            <a:r>
              <a:rPr lang="en-US" sz="3600" dirty="0" smtClean="0">
                <a:solidFill>
                  <a:schemeClr val="tx2"/>
                </a:solidFill>
                <a:effectLst>
                  <a:outerShdw blurRad="38100" dist="38100" dir="2700000" algn="tl">
                    <a:srgbClr val="000000">
                      <a:alpha val="43137"/>
                    </a:srgbClr>
                  </a:outerShdw>
                </a:effectLst>
              </a:rPr>
              <a:t>Scope of Corporate Secretary Function</a:t>
            </a:r>
            <a:endParaRPr lang="en-US" sz="3600" dirty="0">
              <a:solidFill>
                <a:schemeClr val="tx2"/>
              </a:solidFill>
              <a:effectLst>
                <a:outerShdw blurRad="38100" dist="38100" dir="2700000" algn="tl">
                  <a:srgbClr val="000000">
                    <a:alpha val="43137"/>
                  </a:srgbClr>
                </a:outerShdw>
              </a:effectLst>
            </a:endParaRPr>
          </a:p>
        </p:txBody>
      </p:sp>
      <p:sp>
        <p:nvSpPr>
          <p:cNvPr id="3" name="TextBox 2"/>
          <p:cNvSpPr txBox="1"/>
          <p:nvPr/>
        </p:nvSpPr>
        <p:spPr>
          <a:xfrm>
            <a:off x="341586" y="1600200"/>
            <a:ext cx="8610600" cy="523220"/>
          </a:xfrm>
          <a:prstGeom prst="rect">
            <a:avLst/>
          </a:prstGeom>
          <a:noFill/>
        </p:spPr>
        <p:txBody>
          <a:bodyPr wrap="square" rtlCol="0">
            <a:spAutoFit/>
          </a:bodyPr>
          <a:lstStyle/>
          <a:p>
            <a:pPr algn="ctr"/>
            <a:r>
              <a:rPr lang="en-US" sz="2800" dirty="0" smtClean="0"/>
              <a:t>Typical Roles &amp; Responsibilities (</a:t>
            </a:r>
            <a:r>
              <a:rPr lang="en-US" sz="2800" dirty="0" err="1" smtClean="0"/>
              <a:t>Con’t</a:t>
            </a:r>
            <a:r>
              <a:rPr lang="en-US" sz="2800" dirty="0" smtClean="0"/>
              <a:t>) </a:t>
            </a:r>
          </a:p>
        </p:txBody>
      </p:sp>
      <p:sp>
        <p:nvSpPr>
          <p:cNvPr id="4" name="TextBox 3"/>
          <p:cNvSpPr txBox="1"/>
          <p:nvPr/>
        </p:nvSpPr>
        <p:spPr>
          <a:xfrm>
            <a:off x="533400" y="2363972"/>
            <a:ext cx="8077200" cy="3262432"/>
          </a:xfrm>
          <a:prstGeom prst="rect">
            <a:avLst/>
          </a:prstGeom>
          <a:noFill/>
        </p:spPr>
        <p:txBody>
          <a:bodyPr wrap="square" rtlCol="0">
            <a:spAutoFit/>
          </a:bodyPr>
          <a:lstStyle/>
          <a:p>
            <a:r>
              <a:rPr lang="en-US" sz="2800" dirty="0"/>
              <a:t>Responsibilities Related to CEO &amp; Management</a:t>
            </a:r>
          </a:p>
          <a:p>
            <a:endParaRPr lang="en-US" sz="1600" dirty="0" smtClean="0"/>
          </a:p>
          <a:p>
            <a:pPr marL="171450" indent="-171450">
              <a:buFont typeface="Arial" panose="020B0604020202020204" pitchFamily="34" charset="0"/>
              <a:buChar char="•"/>
            </a:pPr>
            <a:r>
              <a:rPr lang="en-US" dirty="0"/>
              <a:t>Support work of the CEO and management team in relation to: </a:t>
            </a:r>
            <a:endParaRPr lang="en-US" dirty="0" smtClean="0"/>
          </a:p>
          <a:p>
            <a:pPr marL="628650" lvl="1" indent="-171450">
              <a:buFont typeface="Arial" panose="020B0604020202020204" pitchFamily="34" charset="0"/>
              <a:buChar char="•"/>
            </a:pPr>
            <a:r>
              <a:rPr lang="en-US" dirty="0" smtClean="0"/>
              <a:t>Shareholder engagement;</a:t>
            </a:r>
          </a:p>
          <a:p>
            <a:pPr marL="628650" lvl="1" indent="-171450">
              <a:buFont typeface="Arial" panose="020B0604020202020204" pitchFamily="34" charset="0"/>
              <a:buChar char="•"/>
            </a:pPr>
            <a:r>
              <a:rPr lang="en-US" dirty="0" smtClean="0"/>
              <a:t>Board </a:t>
            </a:r>
            <a:r>
              <a:rPr lang="en-US" dirty="0"/>
              <a:t>agenda and information </a:t>
            </a:r>
            <a:r>
              <a:rPr lang="en-US" dirty="0" smtClean="0"/>
              <a:t>flow;</a:t>
            </a:r>
          </a:p>
          <a:p>
            <a:pPr marL="628650" lvl="1" indent="-171450">
              <a:buFont typeface="Arial" panose="020B0604020202020204" pitchFamily="34" charset="0"/>
              <a:buChar char="•"/>
            </a:pPr>
            <a:r>
              <a:rPr lang="en-US" dirty="0" smtClean="0"/>
              <a:t>Compliance </a:t>
            </a:r>
            <a:r>
              <a:rPr lang="en-US" dirty="0"/>
              <a:t>with governance-related laws, regulations and listing standards; </a:t>
            </a:r>
            <a:r>
              <a:rPr lang="en-US" dirty="0" smtClean="0"/>
              <a:t>and</a:t>
            </a:r>
          </a:p>
          <a:p>
            <a:pPr marL="628650" lvl="1" indent="-171450">
              <a:buFont typeface="Arial" panose="020B0604020202020204" pitchFamily="34" charset="0"/>
              <a:buChar char="•"/>
            </a:pPr>
            <a:r>
              <a:rPr lang="en-US" dirty="0" smtClean="0"/>
              <a:t>Evolving </a:t>
            </a:r>
            <a:r>
              <a:rPr lang="en-US" dirty="0"/>
              <a:t>norms of effective governance </a:t>
            </a:r>
            <a:r>
              <a:rPr lang="en-US" dirty="0" smtClean="0"/>
              <a:t>practices</a:t>
            </a:r>
          </a:p>
          <a:p>
            <a:pPr marL="171450" indent="-171450">
              <a:buFont typeface="Arial" panose="020B0604020202020204" pitchFamily="34" charset="0"/>
              <a:buChar char="•"/>
            </a:pPr>
            <a:r>
              <a:rPr lang="en-US" dirty="0" smtClean="0"/>
              <a:t>Advise </a:t>
            </a:r>
            <a:r>
              <a:rPr lang="en-US" dirty="0"/>
              <a:t>management on corporate governance issues and shareholder interests</a:t>
            </a:r>
          </a:p>
          <a:p>
            <a:endParaRPr lang="en-US" dirty="0"/>
          </a:p>
        </p:txBody>
      </p:sp>
      <p:sp>
        <p:nvSpPr>
          <p:cNvPr id="5" name="Slide Number Placeholder 4"/>
          <p:cNvSpPr>
            <a:spLocks noGrp="1"/>
          </p:cNvSpPr>
          <p:nvPr>
            <p:ph type="sldNum" sz="quarter" idx="12"/>
          </p:nvPr>
        </p:nvSpPr>
        <p:spPr/>
        <p:txBody>
          <a:bodyPr/>
          <a:lstStyle/>
          <a:p>
            <a:fld id="{7DEE3603-AE3B-49B3-8A8A-A26F159604E4}" type="slidenum">
              <a:rPr lang="en-US" smtClean="0"/>
              <a:t>10</a:t>
            </a:fld>
            <a:endParaRPr lang="en-US"/>
          </a:p>
        </p:txBody>
      </p:sp>
    </p:spTree>
    <p:extLst>
      <p:ext uri="{BB962C8B-B14F-4D97-AF65-F5344CB8AC3E}">
        <p14:creationId xmlns:p14="http://schemas.microsoft.com/office/powerpoint/2010/main" val="8403048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effectLst>
                  <a:outerShdw blurRad="38100" dist="38100" dir="2700000" algn="tl">
                    <a:srgbClr val="000000">
                      <a:alpha val="43137"/>
                    </a:srgbClr>
                  </a:outerShdw>
                </a:effectLst>
              </a:rPr>
              <a:t>Scope of the Corporate Secretary Function </a:t>
            </a:r>
            <a:endParaRPr lang="en-US" sz="36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2743200"/>
            <a:ext cx="8229600" cy="4525963"/>
          </a:xfrm>
        </p:spPr>
        <p:txBody>
          <a:bodyPr>
            <a:normAutofit/>
          </a:bodyPr>
          <a:lstStyle/>
          <a:p>
            <a:r>
              <a:rPr lang="en-US" sz="1800" dirty="0" smtClean="0">
                <a:solidFill>
                  <a:schemeClr val="tx1"/>
                </a:solidFill>
                <a:latin typeface="+mn-lt"/>
              </a:rPr>
              <a:t>Appointed by board</a:t>
            </a:r>
          </a:p>
          <a:p>
            <a:r>
              <a:rPr lang="en-US" sz="1800" dirty="0" smtClean="0">
                <a:solidFill>
                  <a:schemeClr val="tx1"/>
                </a:solidFill>
                <a:latin typeface="+mn-lt"/>
              </a:rPr>
              <a:t>Member of management team – hired, promoted and compensated based on recommendations or decisions of CEO or other management</a:t>
            </a:r>
          </a:p>
          <a:p>
            <a:r>
              <a:rPr lang="en-US" sz="1800" dirty="0" smtClean="0">
                <a:solidFill>
                  <a:schemeClr val="tx1"/>
                </a:solidFill>
                <a:latin typeface="+mn-lt"/>
              </a:rPr>
              <a:t>Directly report to the CEO or GC – but some have formal reporting obligations to the board</a:t>
            </a:r>
          </a:p>
          <a:p>
            <a:r>
              <a:rPr lang="en-US" sz="1800" dirty="0" smtClean="0">
                <a:solidFill>
                  <a:schemeClr val="tx1"/>
                </a:solidFill>
                <a:latin typeface="+mn-lt"/>
              </a:rPr>
              <a:t>If corporate secretary is also the GC, typically reports to the CEO, but may also report to board chair or lead independent director</a:t>
            </a:r>
            <a:endParaRPr lang="en-US" sz="1800" dirty="0">
              <a:solidFill>
                <a:schemeClr val="tx1"/>
              </a:solidFill>
              <a:latin typeface="+mn-lt"/>
            </a:endParaRPr>
          </a:p>
        </p:txBody>
      </p:sp>
      <p:sp>
        <p:nvSpPr>
          <p:cNvPr id="4" name="TextBox 3"/>
          <p:cNvSpPr txBox="1"/>
          <p:nvPr/>
        </p:nvSpPr>
        <p:spPr>
          <a:xfrm>
            <a:off x="609600" y="1861066"/>
            <a:ext cx="7924800" cy="523220"/>
          </a:xfrm>
          <a:prstGeom prst="rect">
            <a:avLst/>
          </a:prstGeom>
          <a:noFill/>
        </p:spPr>
        <p:txBody>
          <a:bodyPr wrap="square" rtlCol="0">
            <a:spAutoFit/>
          </a:bodyPr>
          <a:lstStyle/>
          <a:p>
            <a:pPr algn="ctr"/>
            <a:r>
              <a:rPr lang="en-US" sz="2800" dirty="0" smtClean="0"/>
              <a:t>Typically Reports to CEO or GC</a:t>
            </a:r>
            <a:endParaRPr lang="en-US" sz="2800" dirty="0"/>
          </a:p>
        </p:txBody>
      </p:sp>
      <p:sp>
        <p:nvSpPr>
          <p:cNvPr id="5" name="Slide Number Placeholder 4"/>
          <p:cNvSpPr>
            <a:spLocks noGrp="1"/>
          </p:cNvSpPr>
          <p:nvPr>
            <p:ph type="sldNum" sz="quarter" idx="12"/>
          </p:nvPr>
        </p:nvSpPr>
        <p:spPr/>
        <p:txBody>
          <a:bodyPr/>
          <a:lstStyle/>
          <a:p>
            <a:fld id="{7DEE3603-AE3B-49B3-8A8A-A26F159604E4}" type="slidenum">
              <a:rPr lang="en-US" smtClean="0"/>
              <a:t>11</a:t>
            </a:fld>
            <a:endParaRPr lang="en-US"/>
          </a:p>
        </p:txBody>
      </p:sp>
    </p:spTree>
    <p:extLst>
      <p:ext uri="{BB962C8B-B14F-4D97-AF65-F5344CB8AC3E}">
        <p14:creationId xmlns:p14="http://schemas.microsoft.com/office/powerpoint/2010/main" val="21178126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effectLst>
                  <a:outerShdw blurRad="38100" dist="38100" dir="2700000" algn="tl">
                    <a:srgbClr val="000000">
                      <a:alpha val="43137"/>
                    </a:srgbClr>
                  </a:outerShdw>
                </a:effectLst>
              </a:rPr>
              <a:t>Scope of the Corporate Secretary Function</a:t>
            </a:r>
            <a:endParaRPr lang="en-US" sz="36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2971800"/>
            <a:ext cx="8229600" cy="4525963"/>
          </a:xfrm>
        </p:spPr>
        <p:txBody>
          <a:bodyPr>
            <a:normAutofit/>
          </a:bodyPr>
          <a:lstStyle/>
          <a:p>
            <a:pPr marL="0" indent="0">
              <a:buNone/>
            </a:pPr>
            <a:r>
              <a:rPr lang="en-US" sz="2800" dirty="0">
                <a:solidFill>
                  <a:schemeClr val="tx1"/>
                </a:solidFill>
                <a:latin typeface="+mn-lt"/>
              </a:rPr>
              <a:t>Dual Corporate Secretary/General Counsel Role</a:t>
            </a:r>
          </a:p>
          <a:p>
            <a:pPr marL="0" indent="0">
              <a:buNone/>
            </a:pPr>
            <a:endParaRPr lang="en-US" sz="1800" dirty="0" smtClean="0">
              <a:solidFill>
                <a:schemeClr val="tx1"/>
              </a:solidFill>
              <a:latin typeface="+mn-lt"/>
            </a:endParaRPr>
          </a:p>
          <a:p>
            <a:r>
              <a:rPr lang="en-US" sz="1800" dirty="0" smtClean="0">
                <a:solidFill>
                  <a:schemeClr val="tx1"/>
                </a:solidFill>
                <a:latin typeface="+mn-lt"/>
              </a:rPr>
              <a:t>Inability </a:t>
            </a:r>
            <a:r>
              <a:rPr lang="en-US" sz="1800" dirty="0">
                <a:solidFill>
                  <a:schemeClr val="tx1"/>
                </a:solidFill>
                <a:latin typeface="+mn-lt"/>
              </a:rPr>
              <a:t>to allocate sufficient time to each area of </a:t>
            </a:r>
            <a:r>
              <a:rPr lang="en-US" sz="1800" dirty="0" smtClean="0">
                <a:solidFill>
                  <a:schemeClr val="tx1"/>
                </a:solidFill>
                <a:latin typeface="+mn-lt"/>
              </a:rPr>
              <a:t>responsibility</a:t>
            </a:r>
          </a:p>
          <a:p>
            <a:r>
              <a:rPr lang="en-US" sz="1800" dirty="0" smtClean="0">
                <a:solidFill>
                  <a:schemeClr val="tx1"/>
                </a:solidFill>
                <a:latin typeface="+mn-lt"/>
              </a:rPr>
              <a:t>Different </a:t>
            </a:r>
            <a:r>
              <a:rPr lang="en-US" sz="1800" dirty="0">
                <a:solidFill>
                  <a:schemeClr val="tx1"/>
                </a:solidFill>
                <a:latin typeface="+mn-lt"/>
              </a:rPr>
              <a:t>organizational reporting and associated </a:t>
            </a:r>
            <a:r>
              <a:rPr lang="en-US" sz="1800" dirty="0" smtClean="0">
                <a:solidFill>
                  <a:schemeClr val="tx1"/>
                </a:solidFill>
                <a:latin typeface="+mn-lt"/>
              </a:rPr>
              <a:t>responsibilities</a:t>
            </a:r>
          </a:p>
          <a:p>
            <a:r>
              <a:rPr lang="en-US" sz="1800" dirty="0" smtClean="0">
                <a:solidFill>
                  <a:schemeClr val="tx1"/>
                </a:solidFill>
                <a:latin typeface="+mn-lt"/>
              </a:rPr>
              <a:t>Potential </a:t>
            </a:r>
            <a:r>
              <a:rPr lang="en-US" sz="1800" dirty="0">
                <a:solidFill>
                  <a:schemeClr val="tx1"/>
                </a:solidFill>
                <a:latin typeface="+mn-lt"/>
              </a:rPr>
              <a:t>confusion about which communications are </a:t>
            </a:r>
            <a:r>
              <a:rPr lang="en-US" sz="1800" dirty="0" smtClean="0">
                <a:solidFill>
                  <a:schemeClr val="tx1"/>
                </a:solidFill>
                <a:latin typeface="+mn-lt"/>
              </a:rPr>
              <a:t>privileged</a:t>
            </a:r>
          </a:p>
          <a:p>
            <a:r>
              <a:rPr lang="en-US" sz="1800" dirty="0" smtClean="0">
                <a:solidFill>
                  <a:schemeClr val="tx1"/>
                </a:solidFill>
                <a:latin typeface="+mn-lt"/>
              </a:rPr>
              <a:t>Corporate </a:t>
            </a:r>
            <a:r>
              <a:rPr lang="en-US" sz="1800" dirty="0">
                <a:solidFill>
                  <a:schemeClr val="tx1"/>
                </a:solidFill>
                <a:latin typeface="+mn-lt"/>
              </a:rPr>
              <a:t>secretary’s reporting to GC may conflict with duty to not disclose sensitive board </a:t>
            </a:r>
            <a:r>
              <a:rPr lang="en-US" sz="1800" dirty="0" smtClean="0">
                <a:solidFill>
                  <a:schemeClr val="tx1"/>
                </a:solidFill>
                <a:latin typeface="+mn-lt"/>
              </a:rPr>
              <a:t>information</a:t>
            </a:r>
          </a:p>
          <a:p>
            <a:r>
              <a:rPr lang="en-US" sz="1800" dirty="0" smtClean="0">
                <a:solidFill>
                  <a:schemeClr val="tx1"/>
                </a:solidFill>
                <a:latin typeface="+mn-lt"/>
              </a:rPr>
              <a:t>Growing </a:t>
            </a:r>
            <a:r>
              <a:rPr lang="en-US" sz="1800" dirty="0">
                <a:solidFill>
                  <a:schemeClr val="tx1"/>
                </a:solidFill>
                <a:latin typeface="+mn-lt"/>
              </a:rPr>
              <a:t>confusion about the role of in-house lawyers exacerbates potential dual corporate secretary &amp; GC role considerations</a:t>
            </a:r>
          </a:p>
          <a:p>
            <a:pPr marL="0" indent="0">
              <a:buNone/>
            </a:pPr>
            <a:endParaRPr lang="en-US" sz="1800" dirty="0" smtClean="0">
              <a:solidFill>
                <a:schemeClr val="tx1"/>
              </a:solidFill>
            </a:endParaRPr>
          </a:p>
          <a:p>
            <a:pPr marL="0" indent="0">
              <a:buNone/>
            </a:pPr>
            <a:endParaRPr lang="en-US" sz="1800" dirty="0">
              <a:solidFill>
                <a:schemeClr val="tx1"/>
              </a:solidFill>
            </a:endParaRPr>
          </a:p>
        </p:txBody>
      </p:sp>
      <p:sp>
        <p:nvSpPr>
          <p:cNvPr id="4" name="TextBox 3"/>
          <p:cNvSpPr txBox="1"/>
          <p:nvPr/>
        </p:nvSpPr>
        <p:spPr>
          <a:xfrm>
            <a:off x="609600" y="1861066"/>
            <a:ext cx="7924800" cy="954107"/>
          </a:xfrm>
          <a:prstGeom prst="rect">
            <a:avLst/>
          </a:prstGeom>
          <a:noFill/>
        </p:spPr>
        <p:txBody>
          <a:bodyPr wrap="square" rtlCol="0">
            <a:spAutoFit/>
          </a:bodyPr>
          <a:lstStyle/>
          <a:p>
            <a:pPr algn="ctr"/>
            <a:r>
              <a:rPr lang="en-US" sz="2800" dirty="0" smtClean="0"/>
              <a:t>Role Combinations &amp; Potential Conflicts of Interest</a:t>
            </a:r>
            <a:endParaRPr lang="en-US" sz="2800" dirty="0"/>
          </a:p>
        </p:txBody>
      </p:sp>
      <p:sp>
        <p:nvSpPr>
          <p:cNvPr id="5" name="Slide Number Placeholder 4"/>
          <p:cNvSpPr>
            <a:spLocks noGrp="1"/>
          </p:cNvSpPr>
          <p:nvPr>
            <p:ph type="sldNum" sz="quarter" idx="12"/>
          </p:nvPr>
        </p:nvSpPr>
        <p:spPr/>
        <p:txBody>
          <a:bodyPr/>
          <a:lstStyle/>
          <a:p>
            <a:fld id="{7DEE3603-AE3B-49B3-8A8A-A26F159604E4}" type="slidenum">
              <a:rPr lang="en-US" smtClean="0"/>
              <a:t>12</a:t>
            </a:fld>
            <a:endParaRPr lang="en-US"/>
          </a:p>
        </p:txBody>
      </p:sp>
    </p:spTree>
    <p:extLst>
      <p:ext uri="{BB962C8B-B14F-4D97-AF65-F5344CB8AC3E}">
        <p14:creationId xmlns:p14="http://schemas.microsoft.com/office/powerpoint/2010/main" val="12985001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428" y="-800100"/>
            <a:ext cx="8229600" cy="1600200"/>
          </a:xfrm>
        </p:spPr>
        <p:txBody>
          <a:bodyPr/>
          <a:lstStyle/>
          <a:p>
            <a:r>
              <a:rPr lang="en-US" sz="2800" dirty="0" smtClean="0">
                <a:effectLst>
                  <a:outerShdw blurRad="38100" dist="38100" dir="2700000" algn="tl">
                    <a:srgbClr val="000000">
                      <a:alpha val="43137"/>
                    </a:srgbClr>
                  </a:outerShdw>
                </a:effectLst>
              </a:rPr>
              <a:t>Scope of the Corporate Secretary Function</a:t>
            </a:r>
            <a:endParaRPr lang="en-US" sz="28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5428" y="1600200"/>
            <a:ext cx="8229600" cy="4525963"/>
          </a:xfrm>
        </p:spPr>
        <p:txBody>
          <a:bodyPr>
            <a:noAutofit/>
          </a:bodyPr>
          <a:lstStyle/>
          <a:p>
            <a:pPr marL="0" indent="0">
              <a:buNone/>
            </a:pPr>
            <a:r>
              <a:rPr lang="en-US" sz="2000" dirty="0">
                <a:solidFill>
                  <a:schemeClr val="tx1"/>
                </a:solidFill>
                <a:latin typeface="+mn-lt"/>
              </a:rPr>
              <a:t>Conflicts Between GC/Corporate Secretary </a:t>
            </a:r>
            <a:r>
              <a:rPr lang="en-US" sz="2000" dirty="0" smtClean="0">
                <a:solidFill>
                  <a:schemeClr val="tx1"/>
                </a:solidFill>
                <a:latin typeface="+mn-lt"/>
              </a:rPr>
              <a:t>and </a:t>
            </a:r>
            <a:r>
              <a:rPr lang="en-US" sz="2000" dirty="0">
                <a:solidFill>
                  <a:schemeClr val="tx1"/>
                </a:solidFill>
                <a:latin typeface="+mn-lt"/>
              </a:rPr>
              <a:t>Compliance Roles</a:t>
            </a:r>
          </a:p>
          <a:p>
            <a:pPr lvl="1"/>
            <a:r>
              <a:rPr lang="en-US" dirty="0" smtClean="0">
                <a:solidFill>
                  <a:schemeClr val="tx1"/>
                </a:solidFill>
                <a:latin typeface="+mn-lt"/>
              </a:rPr>
              <a:t>Many companies have a stand-alone </a:t>
            </a:r>
            <a:r>
              <a:rPr lang="en-US" dirty="0">
                <a:solidFill>
                  <a:schemeClr val="tx1"/>
                </a:solidFill>
                <a:latin typeface="+mn-lt"/>
              </a:rPr>
              <a:t>chief compliance officer. Ongoing debate about whether combining role of in-house counsel and CCO is </a:t>
            </a:r>
            <a:r>
              <a:rPr lang="en-US" dirty="0" smtClean="0">
                <a:solidFill>
                  <a:schemeClr val="tx1"/>
                </a:solidFill>
                <a:latin typeface="+mn-lt"/>
              </a:rPr>
              <a:t>prudent</a:t>
            </a:r>
          </a:p>
          <a:p>
            <a:pPr lvl="1"/>
            <a:r>
              <a:rPr lang="en-US" dirty="0" smtClean="0">
                <a:solidFill>
                  <a:schemeClr val="tx1"/>
                </a:solidFill>
                <a:latin typeface="+mn-lt"/>
              </a:rPr>
              <a:t>Key distinctions</a:t>
            </a:r>
          </a:p>
          <a:p>
            <a:pPr lvl="2"/>
            <a:r>
              <a:rPr lang="en-US" sz="1500" dirty="0" smtClean="0">
                <a:solidFill>
                  <a:schemeClr val="tx1"/>
                </a:solidFill>
                <a:latin typeface="+mn-lt"/>
              </a:rPr>
              <a:t>Compliance officers:</a:t>
            </a:r>
          </a:p>
          <a:p>
            <a:pPr lvl="3"/>
            <a:r>
              <a:rPr lang="en-US" sz="1500" dirty="0" smtClean="0">
                <a:solidFill>
                  <a:schemeClr val="tx1"/>
                </a:solidFill>
                <a:latin typeface="+mn-lt"/>
              </a:rPr>
              <a:t>Reduce company risk by focusing on both ethics and legal compliance, rather solely by law</a:t>
            </a:r>
          </a:p>
          <a:p>
            <a:pPr lvl="3"/>
            <a:r>
              <a:rPr lang="en-US" sz="1500" dirty="0" smtClean="0">
                <a:solidFill>
                  <a:schemeClr val="tx1"/>
                </a:solidFill>
                <a:latin typeface="+mn-lt"/>
              </a:rPr>
              <a:t>Prevent misconduct </a:t>
            </a:r>
          </a:p>
          <a:p>
            <a:pPr lvl="3"/>
            <a:r>
              <a:rPr lang="en-US" sz="1500" dirty="0" smtClean="0">
                <a:solidFill>
                  <a:schemeClr val="tx1"/>
                </a:solidFill>
                <a:latin typeface="+mn-lt"/>
              </a:rPr>
              <a:t>Uncover legal or ethical misconduct</a:t>
            </a:r>
          </a:p>
          <a:p>
            <a:pPr lvl="3"/>
            <a:r>
              <a:rPr lang="en-US" sz="1500" dirty="0" smtClean="0">
                <a:solidFill>
                  <a:schemeClr val="tx1"/>
                </a:solidFill>
                <a:latin typeface="+mn-lt"/>
              </a:rPr>
              <a:t>Neutral fact finder</a:t>
            </a:r>
          </a:p>
          <a:p>
            <a:pPr lvl="3"/>
            <a:r>
              <a:rPr lang="en-US" sz="1500" dirty="0" smtClean="0">
                <a:solidFill>
                  <a:schemeClr val="tx1"/>
                </a:solidFill>
                <a:latin typeface="+mn-lt"/>
              </a:rPr>
              <a:t>Key driver of company’s culture of ethics and compliance (not just legal compliance)</a:t>
            </a:r>
          </a:p>
          <a:p>
            <a:pPr lvl="3"/>
            <a:r>
              <a:rPr lang="en-US" sz="1500" dirty="0" smtClean="0">
                <a:solidFill>
                  <a:schemeClr val="tx1"/>
                </a:solidFill>
                <a:latin typeface="+mn-lt"/>
              </a:rPr>
              <a:t>Oversee ethics and compliance program, including developing and implementing internal policies, training and communication, monitoring and auditing, staffing and other resources, etc.</a:t>
            </a:r>
            <a:endParaRPr lang="en-US" sz="1500" dirty="0">
              <a:solidFill>
                <a:schemeClr val="tx1"/>
              </a:solidFill>
              <a:latin typeface="+mn-lt"/>
            </a:endParaRPr>
          </a:p>
        </p:txBody>
      </p:sp>
      <p:sp>
        <p:nvSpPr>
          <p:cNvPr id="4" name="TextBox 3"/>
          <p:cNvSpPr txBox="1"/>
          <p:nvPr/>
        </p:nvSpPr>
        <p:spPr>
          <a:xfrm>
            <a:off x="607828" y="909935"/>
            <a:ext cx="7924800" cy="461665"/>
          </a:xfrm>
          <a:prstGeom prst="rect">
            <a:avLst/>
          </a:prstGeom>
          <a:noFill/>
        </p:spPr>
        <p:txBody>
          <a:bodyPr wrap="square" rtlCol="0">
            <a:spAutoFit/>
          </a:bodyPr>
          <a:lstStyle/>
          <a:p>
            <a:pPr algn="ctr"/>
            <a:r>
              <a:rPr lang="en-US" sz="2400" dirty="0" smtClean="0"/>
              <a:t>Role Combinations &amp; Potential Conflicts of Interest</a:t>
            </a:r>
            <a:endParaRPr lang="en-US" sz="2400" dirty="0"/>
          </a:p>
        </p:txBody>
      </p:sp>
      <p:sp>
        <p:nvSpPr>
          <p:cNvPr id="5" name="Slide Number Placeholder 4"/>
          <p:cNvSpPr>
            <a:spLocks noGrp="1"/>
          </p:cNvSpPr>
          <p:nvPr>
            <p:ph type="sldNum" sz="quarter" idx="12"/>
          </p:nvPr>
        </p:nvSpPr>
        <p:spPr/>
        <p:txBody>
          <a:bodyPr/>
          <a:lstStyle/>
          <a:p>
            <a:fld id="{7DEE3603-AE3B-49B3-8A8A-A26F159604E4}" type="slidenum">
              <a:rPr lang="en-US" smtClean="0"/>
              <a:t>13</a:t>
            </a:fld>
            <a:endParaRPr lang="en-US"/>
          </a:p>
        </p:txBody>
      </p:sp>
    </p:spTree>
    <p:extLst>
      <p:ext uri="{BB962C8B-B14F-4D97-AF65-F5344CB8AC3E}">
        <p14:creationId xmlns:p14="http://schemas.microsoft.com/office/powerpoint/2010/main" val="5012521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428" y="-800100"/>
            <a:ext cx="8229600" cy="1600200"/>
          </a:xfrm>
        </p:spPr>
        <p:txBody>
          <a:bodyPr/>
          <a:lstStyle/>
          <a:p>
            <a:r>
              <a:rPr lang="en-US" sz="2800" dirty="0" smtClean="0">
                <a:effectLst>
                  <a:outerShdw blurRad="38100" dist="38100" dir="2700000" algn="tl">
                    <a:srgbClr val="000000">
                      <a:alpha val="43137"/>
                    </a:srgbClr>
                  </a:outerShdw>
                </a:effectLst>
              </a:rPr>
              <a:t>Scope of the Corporate Secretary Function (</a:t>
            </a:r>
            <a:r>
              <a:rPr lang="en-US" sz="2800" dirty="0" err="1" smtClean="0">
                <a:effectLst>
                  <a:outerShdw blurRad="38100" dist="38100" dir="2700000" algn="tl">
                    <a:srgbClr val="000000">
                      <a:alpha val="43137"/>
                    </a:srgbClr>
                  </a:outerShdw>
                </a:effectLst>
              </a:rPr>
              <a:t>Con’t</a:t>
            </a:r>
            <a:r>
              <a:rPr lang="en-US" sz="2800" dirty="0" smtClean="0">
                <a:effectLst>
                  <a:outerShdw blurRad="38100" dist="38100" dir="2700000" algn="tl">
                    <a:srgbClr val="000000">
                      <a:alpha val="43137"/>
                    </a:srgbClr>
                  </a:outerShdw>
                </a:effectLst>
              </a:rPr>
              <a:t>)</a:t>
            </a:r>
            <a:endParaRPr lang="en-US" sz="28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5428" y="1828800"/>
            <a:ext cx="8229600" cy="4525963"/>
          </a:xfrm>
        </p:spPr>
        <p:txBody>
          <a:bodyPr>
            <a:noAutofit/>
          </a:bodyPr>
          <a:lstStyle/>
          <a:p>
            <a:pPr marL="0" indent="0">
              <a:buNone/>
            </a:pPr>
            <a:r>
              <a:rPr lang="en-US" dirty="0">
                <a:solidFill>
                  <a:schemeClr val="tx1"/>
                </a:solidFill>
                <a:latin typeface="+mn-lt"/>
              </a:rPr>
              <a:t>Conflicts Between GC/Corporate Secretary and Compliance Roles</a:t>
            </a:r>
          </a:p>
          <a:p>
            <a:pPr lvl="1"/>
            <a:r>
              <a:rPr lang="en-US" sz="1800" dirty="0" smtClean="0">
                <a:solidFill>
                  <a:schemeClr val="tx1"/>
                </a:solidFill>
                <a:latin typeface="+mn-lt"/>
              </a:rPr>
              <a:t>Key distinctions</a:t>
            </a:r>
          </a:p>
          <a:p>
            <a:pPr lvl="2"/>
            <a:r>
              <a:rPr lang="en-US" sz="1800" dirty="0">
                <a:solidFill>
                  <a:schemeClr val="tx1"/>
                </a:solidFill>
                <a:latin typeface="+mn-lt"/>
              </a:rPr>
              <a:t>General Counsels:</a:t>
            </a:r>
          </a:p>
          <a:p>
            <a:pPr lvl="3"/>
            <a:r>
              <a:rPr lang="en-US" sz="1800" dirty="0">
                <a:solidFill>
                  <a:schemeClr val="tx1"/>
                </a:solidFill>
                <a:latin typeface="+mn-lt"/>
              </a:rPr>
              <a:t>Law-focused – company’s legal defender and advocate</a:t>
            </a:r>
          </a:p>
          <a:p>
            <a:pPr lvl="3"/>
            <a:r>
              <a:rPr lang="en-US" sz="1800" dirty="0">
                <a:solidFill>
                  <a:schemeClr val="tx1"/>
                </a:solidFill>
                <a:latin typeface="+mn-lt"/>
              </a:rPr>
              <a:t>Seek to mitigate or avoid legal risks</a:t>
            </a:r>
          </a:p>
          <a:p>
            <a:pPr lvl="3"/>
            <a:r>
              <a:rPr lang="en-US" sz="1800" dirty="0">
                <a:solidFill>
                  <a:schemeClr val="tx1"/>
                </a:solidFill>
                <a:latin typeface="+mn-lt"/>
              </a:rPr>
              <a:t>Narrow focus on compliance</a:t>
            </a:r>
          </a:p>
          <a:p>
            <a:pPr lvl="3"/>
            <a:r>
              <a:rPr lang="en-US" sz="1800" dirty="0">
                <a:solidFill>
                  <a:schemeClr val="tx1"/>
                </a:solidFill>
                <a:latin typeface="+mn-lt"/>
              </a:rPr>
              <a:t>Highly capable lawyer who is able to advise on complex legal decisions and manage legal staff. </a:t>
            </a:r>
          </a:p>
          <a:p>
            <a:pPr lvl="1"/>
            <a:endParaRPr lang="en-US" sz="1800" dirty="0">
              <a:solidFill>
                <a:schemeClr val="tx1"/>
              </a:solidFill>
              <a:latin typeface="+mn-lt"/>
            </a:endParaRPr>
          </a:p>
        </p:txBody>
      </p:sp>
      <p:sp>
        <p:nvSpPr>
          <p:cNvPr id="4" name="TextBox 3"/>
          <p:cNvSpPr txBox="1"/>
          <p:nvPr/>
        </p:nvSpPr>
        <p:spPr>
          <a:xfrm>
            <a:off x="607828" y="909935"/>
            <a:ext cx="7924800" cy="461665"/>
          </a:xfrm>
          <a:prstGeom prst="rect">
            <a:avLst/>
          </a:prstGeom>
          <a:noFill/>
        </p:spPr>
        <p:txBody>
          <a:bodyPr wrap="square" rtlCol="0">
            <a:spAutoFit/>
          </a:bodyPr>
          <a:lstStyle/>
          <a:p>
            <a:pPr algn="ctr"/>
            <a:r>
              <a:rPr lang="en-US" sz="2400" dirty="0" smtClean="0"/>
              <a:t>Role Combinations &amp; Potential Conflicts of Interest</a:t>
            </a:r>
            <a:endParaRPr lang="en-US" sz="2400" dirty="0"/>
          </a:p>
        </p:txBody>
      </p:sp>
      <p:sp>
        <p:nvSpPr>
          <p:cNvPr id="5" name="Slide Number Placeholder 4"/>
          <p:cNvSpPr>
            <a:spLocks noGrp="1"/>
          </p:cNvSpPr>
          <p:nvPr>
            <p:ph type="sldNum" sz="quarter" idx="12"/>
          </p:nvPr>
        </p:nvSpPr>
        <p:spPr/>
        <p:txBody>
          <a:bodyPr/>
          <a:lstStyle/>
          <a:p>
            <a:fld id="{7DEE3603-AE3B-49B3-8A8A-A26F159604E4}" type="slidenum">
              <a:rPr lang="en-US" smtClean="0"/>
              <a:t>14</a:t>
            </a:fld>
            <a:endParaRPr lang="en-US"/>
          </a:p>
        </p:txBody>
      </p:sp>
    </p:spTree>
    <p:extLst>
      <p:ext uri="{BB962C8B-B14F-4D97-AF65-F5344CB8AC3E}">
        <p14:creationId xmlns:p14="http://schemas.microsoft.com/office/powerpoint/2010/main" val="29517285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Practice Tips for Key Roles &amp; Responsibilities</a:t>
            </a:r>
            <a:endParaRPr lang="en-US" sz="3600" dirty="0"/>
          </a:p>
        </p:txBody>
      </p:sp>
      <p:sp>
        <p:nvSpPr>
          <p:cNvPr id="3" name="Content Placeholder 2"/>
          <p:cNvSpPr>
            <a:spLocks noGrp="1"/>
          </p:cNvSpPr>
          <p:nvPr>
            <p:ph idx="1"/>
          </p:nvPr>
        </p:nvSpPr>
        <p:spPr>
          <a:xfrm>
            <a:off x="457200" y="2286000"/>
            <a:ext cx="8229600" cy="4114800"/>
          </a:xfrm>
        </p:spPr>
        <p:txBody>
          <a:bodyPr>
            <a:normAutofit fontScale="92500" lnSpcReduction="10000"/>
          </a:bodyPr>
          <a:lstStyle/>
          <a:p>
            <a:pPr lvl="1">
              <a:buFont typeface="Arial" panose="020B0604020202020204" pitchFamily="34" charset="0"/>
              <a:buChar char="•"/>
            </a:pPr>
            <a:r>
              <a:rPr lang="en-US" sz="1700" dirty="0">
                <a:solidFill>
                  <a:schemeClr val="tx1"/>
                </a:solidFill>
                <a:latin typeface="+mn-lt"/>
              </a:rPr>
              <a:t>Corporate secretary typically leads process of creating organizational calendar each year identifying tasks to be conducted – and matters addressed – at each regularly scheduled board </a:t>
            </a:r>
            <a:r>
              <a:rPr lang="en-US" sz="1700" dirty="0" smtClean="0">
                <a:solidFill>
                  <a:schemeClr val="tx1"/>
                </a:solidFill>
                <a:latin typeface="+mn-lt"/>
              </a:rPr>
              <a:t>meeting.</a:t>
            </a:r>
          </a:p>
          <a:p>
            <a:pPr lvl="1">
              <a:buFont typeface="Arial" panose="020B0604020202020204" pitchFamily="34" charset="0"/>
              <a:buChar char="•"/>
            </a:pPr>
            <a:r>
              <a:rPr lang="en-US" sz="1700" dirty="0" smtClean="0">
                <a:solidFill>
                  <a:schemeClr val="tx1"/>
                </a:solidFill>
                <a:latin typeface="+mn-lt"/>
              </a:rPr>
              <a:t>Annual </a:t>
            </a:r>
            <a:r>
              <a:rPr lang="en-US" sz="1700" dirty="0">
                <a:solidFill>
                  <a:schemeClr val="tx1"/>
                </a:solidFill>
                <a:latin typeface="+mn-lt"/>
              </a:rPr>
              <a:t>shareholders meeting and regularly scheduled committee meetings should also be </a:t>
            </a:r>
            <a:r>
              <a:rPr lang="en-US" sz="1700" dirty="0" smtClean="0">
                <a:solidFill>
                  <a:schemeClr val="tx1"/>
                </a:solidFill>
                <a:latin typeface="+mn-lt"/>
              </a:rPr>
              <a:t>included.</a:t>
            </a:r>
            <a:endParaRPr lang="en-US" sz="1700" dirty="0">
              <a:solidFill>
                <a:schemeClr val="tx1"/>
              </a:solidFill>
              <a:latin typeface="+mn-lt"/>
            </a:endParaRPr>
          </a:p>
          <a:p>
            <a:pPr lvl="1">
              <a:buFont typeface="Arial" panose="020B0604020202020204" pitchFamily="34" charset="0"/>
              <a:buChar char="•"/>
            </a:pPr>
            <a:r>
              <a:rPr lang="en-US" sz="1700" dirty="0">
                <a:solidFill>
                  <a:schemeClr val="tx1"/>
                </a:solidFill>
                <a:latin typeface="+mn-lt"/>
              </a:rPr>
              <a:t>Not typically approved by the board, but corporate secretary will be interacting with – and getting feedback from – the lead/presiding director, independent chair and/or committee chairs as the calendar is being </a:t>
            </a:r>
            <a:r>
              <a:rPr lang="en-US" sz="1700" dirty="0" smtClean="0">
                <a:solidFill>
                  <a:schemeClr val="tx1"/>
                </a:solidFill>
                <a:latin typeface="+mn-lt"/>
              </a:rPr>
              <a:t>created.</a:t>
            </a:r>
            <a:endParaRPr lang="en-US" sz="1700" dirty="0">
              <a:solidFill>
                <a:schemeClr val="tx1"/>
              </a:solidFill>
              <a:latin typeface="+mn-lt"/>
            </a:endParaRPr>
          </a:p>
          <a:p>
            <a:pPr lvl="1">
              <a:buFont typeface="Arial" panose="020B0604020202020204" pitchFamily="34" charset="0"/>
              <a:buChar char="•"/>
            </a:pPr>
            <a:r>
              <a:rPr lang="en-US" sz="1700" dirty="0">
                <a:solidFill>
                  <a:schemeClr val="tx1"/>
                </a:solidFill>
                <a:latin typeface="+mn-lt"/>
              </a:rPr>
              <a:t>Regardless of format, preparing the calendar requires a good understanding of the board and committee activities over the course of a calendar </a:t>
            </a:r>
            <a:r>
              <a:rPr lang="en-US" sz="1700" dirty="0" smtClean="0">
                <a:solidFill>
                  <a:schemeClr val="tx1"/>
                </a:solidFill>
                <a:latin typeface="+mn-lt"/>
              </a:rPr>
              <a:t>year.</a:t>
            </a:r>
            <a:endParaRPr lang="en-US" sz="1700" dirty="0">
              <a:solidFill>
                <a:schemeClr val="tx1"/>
              </a:solidFill>
              <a:latin typeface="+mn-lt"/>
            </a:endParaRPr>
          </a:p>
          <a:p>
            <a:pPr lvl="1">
              <a:buFont typeface="Arial" panose="020B0604020202020204" pitchFamily="34" charset="0"/>
              <a:buChar char="•"/>
            </a:pPr>
            <a:r>
              <a:rPr lang="en-US" sz="1700" dirty="0">
                <a:solidFill>
                  <a:schemeClr val="tx1"/>
                </a:solidFill>
                <a:latin typeface="+mn-lt"/>
              </a:rPr>
              <a:t>Good sources of information: </a:t>
            </a:r>
          </a:p>
          <a:p>
            <a:pPr lvl="2">
              <a:buFont typeface="Courier New" panose="02070309020205020404" pitchFamily="49" charset="0"/>
              <a:buChar char="o"/>
            </a:pPr>
            <a:r>
              <a:rPr lang="en-US" sz="1700" dirty="0">
                <a:solidFill>
                  <a:schemeClr val="tx1"/>
                </a:solidFill>
                <a:latin typeface="+mn-lt"/>
              </a:rPr>
              <a:t>Corporate governance guidelines</a:t>
            </a:r>
          </a:p>
          <a:p>
            <a:pPr lvl="2">
              <a:buFont typeface="Courier New" panose="02070309020205020404" pitchFamily="49" charset="0"/>
              <a:buChar char="o"/>
            </a:pPr>
            <a:r>
              <a:rPr lang="en-US" sz="1700" dirty="0">
                <a:solidFill>
                  <a:schemeClr val="tx1"/>
                </a:solidFill>
                <a:latin typeface="+mn-lt"/>
              </a:rPr>
              <a:t>Bylaws</a:t>
            </a:r>
          </a:p>
          <a:p>
            <a:pPr lvl="2">
              <a:buFont typeface="Courier New" panose="02070309020205020404" pitchFamily="49" charset="0"/>
              <a:buChar char="o"/>
            </a:pPr>
            <a:r>
              <a:rPr lang="en-US" sz="1700" dirty="0">
                <a:solidFill>
                  <a:schemeClr val="tx1"/>
                </a:solidFill>
                <a:latin typeface="+mn-lt"/>
              </a:rPr>
              <a:t>Committee charters</a:t>
            </a:r>
          </a:p>
          <a:p>
            <a:pPr lvl="2">
              <a:buFont typeface="Courier New" panose="02070309020205020404" pitchFamily="49" charset="0"/>
              <a:buChar char="o"/>
            </a:pPr>
            <a:r>
              <a:rPr lang="en-US" sz="1700" dirty="0">
                <a:solidFill>
                  <a:schemeClr val="tx1"/>
                </a:solidFill>
                <a:latin typeface="+mn-lt"/>
              </a:rPr>
              <a:t>Past year’s board and committee minutes</a:t>
            </a:r>
          </a:p>
          <a:p>
            <a:endParaRPr lang="en-US" dirty="0"/>
          </a:p>
        </p:txBody>
      </p:sp>
      <p:sp>
        <p:nvSpPr>
          <p:cNvPr id="5" name="TextBox 4"/>
          <p:cNvSpPr txBox="1"/>
          <p:nvPr/>
        </p:nvSpPr>
        <p:spPr>
          <a:xfrm>
            <a:off x="457200" y="1600200"/>
            <a:ext cx="8229600" cy="461665"/>
          </a:xfrm>
          <a:prstGeom prst="rect">
            <a:avLst/>
          </a:prstGeom>
          <a:noFill/>
        </p:spPr>
        <p:txBody>
          <a:bodyPr wrap="square" rtlCol="0">
            <a:spAutoFit/>
          </a:bodyPr>
          <a:lstStyle/>
          <a:p>
            <a:pPr algn="ctr"/>
            <a:r>
              <a:rPr lang="en-US" sz="2400" dirty="0" smtClean="0"/>
              <a:t>Annual Organizational Calendars</a:t>
            </a:r>
            <a:endParaRPr lang="en-US" sz="2400" dirty="0"/>
          </a:p>
        </p:txBody>
      </p:sp>
      <p:sp>
        <p:nvSpPr>
          <p:cNvPr id="4" name="Slide Number Placeholder 3"/>
          <p:cNvSpPr>
            <a:spLocks noGrp="1"/>
          </p:cNvSpPr>
          <p:nvPr>
            <p:ph type="sldNum" sz="quarter" idx="12"/>
          </p:nvPr>
        </p:nvSpPr>
        <p:spPr/>
        <p:txBody>
          <a:bodyPr/>
          <a:lstStyle/>
          <a:p>
            <a:fld id="{7DEE3603-AE3B-49B3-8A8A-A26F159604E4}" type="slidenum">
              <a:rPr lang="en-US" smtClean="0"/>
              <a:t>15</a:t>
            </a:fld>
            <a:endParaRPr lang="en-US"/>
          </a:p>
        </p:txBody>
      </p:sp>
    </p:spTree>
    <p:extLst>
      <p:ext uri="{BB962C8B-B14F-4D97-AF65-F5344CB8AC3E}">
        <p14:creationId xmlns:p14="http://schemas.microsoft.com/office/powerpoint/2010/main" val="37838645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Practice Tips for Key Roles &amp; Responsibilities</a:t>
            </a:r>
            <a:endParaRPr lang="en-US" sz="3600" dirty="0"/>
          </a:p>
        </p:txBody>
      </p:sp>
      <p:sp>
        <p:nvSpPr>
          <p:cNvPr id="3" name="Content Placeholder 2"/>
          <p:cNvSpPr>
            <a:spLocks noGrp="1"/>
          </p:cNvSpPr>
          <p:nvPr>
            <p:ph idx="1"/>
          </p:nvPr>
        </p:nvSpPr>
        <p:spPr>
          <a:xfrm>
            <a:off x="457200" y="2286000"/>
            <a:ext cx="8229600" cy="4114800"/>
          </a:xfrm>
        </p:spPr>
        <p:txBody>
          <a:bodyPr>
            <a:normAutofit/>
          </a:bodyPr>
          <a:lstStyle/>
          <a:p>
            <a:pPr lvl="1">
              <a:buFont typeface="Arial" panose="020B0604020202020204" pitchFamily="34" charset="0"/>
              <a:buChar char="•"/>
            </a:pPr>
            <a:r>
              <a:rPr lang="en-US" dirty="0" smtClean="0">
                <a:solidFill>
                  <a:schemeClr val="tx1"/>
                </a:solidFill>
                <a:latin typeface="+mn-lt"/>
              </a:rPr>
              <a:t>Separate from the annual calendar of board-related activities, simply identifies future meeting dates.</a:t>
            </a:r>
          </a:p>
          <a:p>
            <a:pPr lvl="1">
              <a:buFont typeface="Arial" panose="020B0604020202020204" pitchFamily="34" charset="0"/>
              <a:buChar char="•"/>
            </a:pPr>
            <a:r>
              <a:rPr lang="en-US" dirty="0" smtClean="0">
                <a:solidFill>
                  <a:schemeClr val="tx1"/>
                </a:solidFill>
                <a:latin typeface="+mn-lt"/>
              </a:rPr>
              <a:t>Proposed meeting dates identified by the CEO with input from the board chair or lead director, in coordination with the corporate secretary before being presented to the full board.</a:t>
            </a:r>
          </a:p>
          <a:p>
            <a:pPr lvl="2"/>
            <a:r>
              <a:rPr lang="en-US" dirty="0" smtClean="0">
                <a:solidFill>
                  <a:schemeClr val="tx1"/>
                </a:solidFill>
                <a:latin typeface="+mn-lt"/>
              </a:rPr>
              <a:t>Alternatively, corporate secretary may circulate tentative dates to directors in advance of including a meeting schedule in the package for an upcoming board meeting.</a:t>
            </a:r>
          </a:p>
          <a:p>
            <a:pPr lvl="1">
              <a:buFont typeface="Arial" panose="020B0604020202020204" pitchFamily="34" charset="0"/>
              <a:buChar char="•"/>
            </a:pPr>
            <a:r>
              <a:rPr lang="en-US" dirty="0" smtClean="0">
                <a:solidFill>
                  <a:schemeClr val="tx1"/>
                </a:solidFill>
                <a:latin typeface="+mn-lt"/>
              </a:rPr>
              <a:t>Key is to ensure that each director or member of management who participates in meetings is notified in advance and can confirm their ability to attend.</a:t>
            </a:r>
          </a:p>
          <a:p>
            <a:pPr lvl="1">
              <a:buFont typeface="Arial" panose="020B0604020202020204" pitchFamily="34" charset="0"/>
              <a:buChar char="•"/>
            </a:pPr>
            <a:r>
              <a:rPr lang="en-US" dirty="0" smtClean="0">
                <a:solidFill>
                  <a:schemeClr val="tx1"/>
                </a:solidFill>
                <a:latin typeface="+mn-lt"/>
              </a:rPr>
              <a:t>Normally prepared one year in advance and the approval of the meeting calendar can occur at various times during the company’s fiscal year.</a:t>
            </a:r>
          </a:p>
          <a:p>
            <a:pPr lvl="1">
              <a:buFont typeface="Arial" panose="020B0604020202020204" pitchFamily="34" charset="0"/>
              <a:buChar char="•"/>
            </a:pPr>
            <a:r>
              <a:rPr lang="en-US" dirty="0" smtClean="0">
                <a:solidFill>
                  <a:schemeClr val="tx1"/>
                </a:solidFill>
                <a:latin typeface="+mn-lt"/>
              </a:rPr>
              <a:t>Once approved, the calendar rarely changes because of difficulties in coordinating new dates among the directors, if an unanticipated issue arises then a director will simply miss a meeting. </a:t>
            </a:r>
          </a:p>
          <a:p>
            <a:pPr lvl="1">
              <a:buFont typeface="Arial" panose="020B0604020202020204" pitchFamily="34" charset="0"/>
              <a:buChar char="•"/>
            </a:pPr>
            <a:endParaRPr lang="en-US" dirty="0"/>
          </a:p>
        </p:txBody>
      </p:sp>
      <p:sp>
        <p:nvSpPr>
          <p:cNvPr id="5" name="TextBox 4"/>
          <p:cNvSpPr txBox="1"/>
          <p:nvPr/>
        </p:nvSpPr>
        <p:spPr>
          <a:xfrm>
            <a:off x="457200" y="1600200"/>
            <a:ext cx="8229600" cy="461665"/>
          </a:xfrm>
          <a:prstGeom prst="rect">
            <a:avLst/>
          </a:prstGeom>
          <a:noFill/>
        </p:spPr>
        <p:txBody>
          <a:bodyPr wrap="square" rtlCol="0">
            <a:spAutoFit/>
          </a:bodyPr>
          <a:lstStyle/>
          <a:p>
            <a:pPr algn="ctr"/>
            <a:r>
              <a:rPr lang="en-US" sz="2400" dirty="0" smtClean="0"/>
              <a:t>Board Meeting Calendars</a:t>
            </a:r>
            <a:endParaRPr lang="en-US" sz="2400" dirty="0"/>
          </a:p>
        </p:txBody>
      </p:sp>
      <p:sp>
        <p:nvSpPr>
          <p:cNvPr id="4" name="Slide Number Placeholder 3"/>
          <p:cNvSpPr>
            <a:spLocks noGrp="1"/>
          </p:cNvSpPr>
          <p:nvPr>
            <p:ph type="sldNum" sz="quarter" idx="12"/>
          </p:nvPr>
        </p:nvSpPr>
        <p:spPr/>
        <p:txBody>
          <a:bodyPr/>
          <a:lstStyle/>
          <a:p>
            <a:fld id="{7DEE3603-AE3B-49B3-8A8A-A26F159604E4}" type="slidenum">
              <a:rPr lang="en-US" smtClean="0"/>
              <a:t>16</a:t>
            </a:fld>
            <a:endParaRPr lang="en-US"/>
          </a:p>
        </p:txBody>
      </p:sp>
    </p:spTree>
    <p:extLst>
      <p:ext uri="{BB962C8B-B14F-4D97-AF65-F5344CB8AC3E}">
        <p14:creationId xmlns:p14="http://schemas.microsoft.com/office/powerpoint/2010/main" val="10183065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Practice Tips for Key Roles &amp; Responsibilities</a:t>
            </a:r>
            <a:endParaRPr lang="en-US" sz="3600" dirty="0"/>
          </a:p>
        </p:txBody>
      </p:sp>
      <p:sp>
        <p:nvSpPr>
          <p:cNvPr id="3" name="Content Placeholder 2"/>
          <p:cNvSpPr>
            <a:spLocks noGrp="1"/>
          </p:cNvSpPr>
          <p:nvPr>
            <p:ph idx="1"/>
          </p:nvPr>
        </p:nvSpPr>
        <p:spPr>
          <a:xfrm>
            <a:off x="457200" y="2286000"/>
            <a:ext cx="8229600" cy="4114800"/>
          </a:xfrm>
        </p:spPr>
        <p:txBody>
          <a:bodyPr>
            <a:normAutofit lnSpcReduction="10000"/>
          </a:bodyPr>
          <a:lstStyle/>
          <a:p>
            <a:pPr lvl="1">
              <a:buFont typeface="Arial" panose="020B0604020202020204" pitchFamily="34" charset="0"/>
              <a:buChar char="•"/>
            </a:pPr>
            <a:r>
              <a:rPr lang="en-US" dirty="0" smtClean="0">
                <a:solidFill>
                  <a:schemeClr val="tx1"/>
                </a:solidFill>
                <a:latin typeface="+mn-lt"/>
              </a:rPr>
              <a:t>Formally</a:t>
            </a:r>
            <a:r>
              <a:rPr lang="en-US" dirty="0">
                <a:solidFill>
                  <a:schemeClr val="tx1"/>
                </a:solidFill>
                <a:latin typeface="+mn-lt"/>
              </a:rPr>
              <a:t>, </a:t>
            </a:r>
            <a:r>
              <a:rPr lang="en-US" dirty="0" smtClean="0">
                <a:solidFill>
                  <a:schemeClr val="tx1"/>
                </a:solidFill>
                <a:latin typeface="+mn-lt"/>
              </a:rPr>
              <a:t>in </a:t>
            </a:r>
            <a:r>
              <a:rPr lang="en-US" dirty="0">
                <a:solidFill>
                  <a:schemeClr val="tx1"/>
                </a:solidFill>
                <a:latin typeface="+mn-lt"/>
              </a:rPr>
              <a:t>committee charters or governance </a:t>
            </a:r>
            <a:r>
              <a:rPr lang="en-US" dirty="0" smtClean="0">
                <a:solidFill>
                  <a:schemeClr val="tx1"/>
                </a:solidFill>
                <a:latin typeface="+mn-lt"/>
              </a:rPr>
              <a:t>guidelines, scheduling of meetings is the responsibility of the committee chair.</a:t>
            </a:r>
          </a:p>
          <a:p>
            <a:pPr lvl="2"/>
            <a:r>
              <a:rPr lang="en-US" dirty="0" smtClean="0">
                <a:solidFill>
                  <a:schemeClr val="tx1"/>
                </a:solidFill>
                <a:latin typeface="+mn-lt"/>
              </a:rPr>
              <a:t>Practically</a:t>
            </a:r>
            <a:r>
              <a:rPr lang="en-US" dirty="0">
                <a:solidFill>
                  <a:schemeClr val="tx1"/>
                </a:solidFill>
                <a:latin typeface="+mn-lt"/>
              </a:rPr>
              <a:t>, the corporate secretary </a:t>
            </a:r>
            <a:r>
              <a:rPr lang="en-US" dirty="0" smtClean="0">
                <a:solidFill>
                  <a:schemeClr val="tx1"/>
                </a:solidFill>
                <a:latin typeface="+mn-lt"/>
              </a:rPr>
              <a:t>manages </a:t>
            </a:r>
            <a:r>
              <a:rPr lang="en-US" dirty="0">
                <a:solidFill>
                  <a:schemeClr val="tx1"/>
                </a:solidFill>
                <a:latin typeface="+mn-lt"/>
              </a:rPr>
              <a:t>the </a:t>
            </a:r>
            <a:r>
              <a:rPr lang="en-US" dirty="0" smtClean="0">
                <a:solidFill>
                  <a:schemeClr val="tx1"/>
                </a:solidFill>
                <a:latin typeface="+mn-lt"/>
              </a:rPr>
              <a:t>process, seeking the chair’s </a:t>
            </a:r>
            <a:r>
              <a:rPr lang="en-US" dirty="0">
                <a:solidFill>
                  <a:schemeClr val="tx1"/>
                </a:solidFill>
                <a:latin typeface="+mn-lt"/>
              </a:rPr>
              <a:t>approval before presenting </a:t>
            </a:r>
            <a:r>
              <a:rPr lang="en-US" dirty="0" smtClean="0">
                <a:solidFill>
                  <a:schemeClr val="tx1"/>
                </a:solidFill>
                <a:latin typeface="+mn-lt"/>
              </a:rPr>
              <a:t>dates </a:t>
            </a:r>
            <a:r>
              <a:rPr lang="en-US" dirty="0">
                <a:solidFill>
                  <a:schemeClr val="tx1"/>
                </a:solidFill>
                <a:latin typeface="+mn-lt"/>
              </a:rPr>
              <a:t>to other committee </a:t>
            </a:r>
            <a:r>
              <a:rPr lang="en-US" dirty="0" smtClean="0">
                <a:solidFill>
                  <a:schemeClr val="tx1"/>
                </a:solidFill>
                <a:latin typeface="+mn-lt"/>
              </a:rPr>
              <a:t>members.</a:t>
            </a:r>
          </a:p>
          <a:p>
            <a:pPr lvl="1">
              <a:buFont typeface="Arial" panose="020B0604020202020204" pitchFamily="34" charset="0"/>
              <a:buChar char="•"/>
            </a:pPr>
            <a:r>
              <a:rPr lang="en-US" dirty="0" smtClean="0">
                <a:solidFill>
                  <a:schemeClr val="tx1"/>
                </a:solidFill>
                <a:latin typeface="+mn-lt"/>
              </a:rPr>
              <a:t>The individuals who need to be consulted regarding meeting dates will depend on the committee and meeting agenda.</a:t>
            </a:r>
          </a:p>
          <a:p>
            <a:pPr lvl="1">
              <a:buFont typeface="Arial" panose="020B0604020202020204" pitchFamily="34" charset="0"/>
              <a:buChar char="•"/>
            </a:pPr>
            <a:r>
              <a:rPr lang="en-US" dirty="0" smtClean="0">
                <a:solidFill>
                  <a:schemeClr val="tx1"/>
                </a:solidFill>
                <a:latin typeface="+mn-lt"/>
              </a:rPr>
              <a:t>When scheduling committee meetings companies should consider </a:t>
            </a:r>
          </a:p>
          <a:p>
            <a:pPr lvl="2"/>
            <a:r>
              <a:rPr lang="en-US" dirty="0" smtClean="0">
                <a:solidFill>
                  <a:schemeClr val="tx1"/>
                </a:solidFill>
                <a:latin typeface="+mn-lt"/>
              </a:rPr>
              <a:t>content of the agenda;</a:t>
            </a:r>
          </a:p>
          <a:p>
            <a:pPr lvl="2"/>
            <a:r>
              <a:rPr lang="en-US" dirty="0" smtClean="0">
                <a:solidFill>
                  <a:schemeClr val="tx1"/>
                </a:solidFill>
                <a:latin typeface="+mn-lt"/>
              </a:rPr>
              <a:t>planned activities such as offsite board meals; and</a:t>
            </a:r>
          </a:p>
          <a:p>
            <a:pPr lvl="2"/>
            <a:r>
              <a:rPr lang="en-US" dirty="0" smtClean="0">
                <a:solidFill>
                  <a:schemeClr val="tx1"/>
                </a:solidFill>
                <a:latin typeface="+mn-lt"/>
              </a:rPr>
              <a:t>directors’ schedules.</a:t>
            </a:r>
          </a:p>
          <a:p>
            <a:pPr lvl="3"/>
            <a:r>
              <a:rPr lang="en-US" dirty="0" smtClean="0">
                <a:solidFill>
                  <a:schemeClr val="tx1"/>
                </a:solidFill>
                <a:latin typeface="+mn-lt"/>
              </a:rPr>
              <a:t>This can make multi-day meetings impossible.</a:t>
            </a:r>
          </a:p>
          <a:p>
            <a:pPr lvl="1">
              <a:buFont typeface="Arial" panose="020B0604020202020204" pitchFamily="34" charset="0"/>
              <a:buChar char="•"/>
            </a:pPr>
            <a:r>
              <a:rPr lang="en-US" dirty="0" smtClean="0">
                <a:solidFill>
                  <a:schemeClr val="tx1"/>
                </a:solidFill>
                <a:latin typeface="+mn-lt"/>
              </a:rPr>
              <a:t>Planning the time to devote to a meeting can depend on factors such as:</a:t>
            </a:r>
          </a:p>
          <a:p>
            <a:pPr lvl="2"/>
            <a:r>
              <a:rPr lang="en-US" dirty="0" smtClean="0">
                <a:solidFill>
                  <a:schemeClr val="tx1"/>
                </a:solidFill>
                <a:latin typeface="+mn-lt"/>
              </a:rPr>
              <a:t>committee’s responsibilities and workload;</a:t>
            </a:r>
          </a:p>
          <a:p>
            <a:pPr lvl="2"/>
            <a:r>
              <a:rPr lang="en-US" dirty="0" smtClean="0">
                <a:solidFill>
                  <a:schemeClr val="tx1"/>
                </a:solidFill>
                <a:latin typeface="+mn-lt"/>
              </a:rPr>
              <a:t>items on the meeting agenda; and</a:t>
            </a:r>
          </a:p>
          <a:p>
            <a:pPr lvl="2"/>
            <a:r>
              <a:rPr lang="en-US" dirty="0" smtClean="0">
                <a:solidFill>
                  <a:schemeClr val="tx1"/>
                </a:solidFill>
                <a:latin typeface="+mn-lt"/>
              </a:rPr>
              <a:t>needs of other participants (e.g. auditor sessions).</a:t>
            </a:r>
            <a:endParaRPr lang="en-US" dirty="0">
              <a:solidFill>
                <a:schemeClr val="tx1"/>
              </a:solidFill>
              <a:latin typeface="+mn-lt"/>
            </a:endParaRPr>
          </a:p>
          <a:p>
            <a:pPr lvl="2"/>
            <a:endParaRPr lang="en-US" dirty="0" smtClean="0"/>
          </a:p>
          <a:p>
            <a:pPr lvl="1">
              <a:buFont typeface="Arial" panose="020B0604020202020204" pitchFamily="34" charset="0"/>
              <a:buChar char="•"/>
            </a:pPr>
            <a:endParaRPr lang="en-US" dirty="0"/>
          </a:p>
        </p:txBody>
      </p:sp>
      <p:sp>
        <p:nvSpPr>
          <p:cNvPr id="5" name="TextBox 4"/>
          <p:cNvSpPr txBox="1"/>
          <p:nvPr/>
        </p:nvSpPr>
        <p:spPr>
          <a:xfrm>
            <a:off x="457200" y="1600200"/>
            <a:ext cx="8229600" cy="461665"/>
          </a:xfrm>
          <a:prstGeom prst="rect">
            <a:avLst/>
          </a:prstGeom>
          <a:noFill/>
        </p:spPr>
        <p:txBody>
          <a:bodyPr wrap="square" rtlCol="0">
            <a:spAutoFit/>
          </a:bodyPr>
          <a:lstStyle/>
          <a:p>
            <a:pPr algn="ctr"/>
            <a:r>
              <a:rPr lang="en-US" sz="2400" dirty="0" smtClean="0"/>
              <a:t>Scheduling Committee Meetings</a:t>
            </a:r>
            <a:endParaRPr lang="en-US" sz="2400" dirty="0"/>
          </a:p>
        </p:txBody>
      </p:sp>
      <p:sp>
        <p:nvSpPr>
          <p:cNvPr id="4" name="Slide Number Placeholder 3"/>
          <p:cNvSpPr>
            <a:spLocks noGrp="1"/>
          </p:cNvSpPr>
          <p:nvPr>
            <p:ph type="sldNum" sz="quarter" idx="12"/>
          </p:nvPr>
        </p:nvSpPr>
        <p:spPr/>
        <p:txBody>
          <a:bodyPr/>
          <a:lstStyle/>
          <a:p>
            <a:fld id="{7DEE3603-AE3B-49B3-8A8A-A26F159604E4}" type="slidenum">
              <a:rPr lang="en-US" smtClean="0"/>
              <a:t>17</a:t>
            </a:fld>
            <a:endParaRPr lang="en-US"/>
          </a:p>
        </p:txBody>
      </p:sp>
    </p:spTree>
    <p:extLst>
      <p:ext uri="{BB962C8B-B14F-4D97-AF65-F5344CB8AC3E}">
        <p14:creationId xmlns:p14="http://schemas.microsoft.com/office/powerpoint/2010/main" val="9171042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Practice Tips for Key Roles &amp; Responsibilities</a:t>
            </a:r>
            <a:endParaRPr lang="en-US" sz="3600" dirty="0"/>
          </a:p>
        </p:txBody>
      </p:sp>
      <p:sp>
        <p:nvSpPr>
          <p:cNvPr id="3" name="Content Placeholder 2"/>
          <p:cNvSpPr>
            <a:spLocks noGrp="1"/>
          </p:cNvSpPr>
          <p:nvPr>
            <p:ph idx="1"/>
          </p:nvPr>
        </p:nvSpPr>
        <p:spPr>
          <a:xfrm>
            <a:off x="457200" y="2286000"/>
            <a:ext cx="8229600" cy="4114800"/>
          </a:xfrm>
        </p:spPr>
        <p:txBody>
          <a:bodyPr>
            <a:normAutofit/>
          </a:bodyPr>
          <a:lstStyle/>
          <a:p>
            <a:pPr lvl="1">
              <a:buFont typeface="Arial" panose="020B0604020202020204" pitchFamily="34" charset="0"/>
              <a:buChar char="•"/>
            </a:pPr>
            <a:r>
              <a:rPr lang="en-US" dirty="0" smtClean="0">
                <a:solidFill>
                  <a:schemeClr val="tx1"/>
                </a:solidFill>
                <a:latin typeface="+mn-lt"/>
              </a:rPr>
              <a:t>Critical, sets the stage for the information and materials that will be delivered to directors and the matters that will be addressed and acted upon by the board during and outside of board meetings.</a:t>
            </a:r>
          </a:p>
          <a:p>
            <a:pPr lvl="1">
              <a:buFont typeface="Arial" panose="020B0604020202020204" pitchFamily="34" charset="0"/>
              <a:buChar char="•"/>
            </a:pPr>
            <a:r>
              <a:rPr lang="en-US" dirty="0" smtClean="0">
                <a:solidFill>
                  <a:schemeClr val="tx1"/>
                </a:solidFill>
                <a:latin typeface="+mn-lt"/>
              </a:rPr>
              <a:t>In most cases, the corporate secretary oversees the agenda and associated meeting materials. </a:t>
            </a:r>
          </a:p>
          <a:p>
            <a:pPr lvl="2"/>
            <a:r>
              <a:rPr lang="en-US" dirty="0" smtClean="0">
                <a:solidFill>
                  <a:schemeClr val="tx1"/>
                </a:solidFill>
                <a:latin typeface="+mn-lt"/>
              </a:rPr>
              <a:t>Overseeing includes preparing and circulating (4 – 6 weeks in advance on average) a series of draft agendas based on the corporate secretary’s review of the organizational calendar and input from the CEO and the independent chair and/or lead director, as well as any other key players’ opinions.</a:t>
            </a:r>
          </a:p>
          <a:p>
            <a:pPr lvl="2"/>
            <a:r>
              <a:rPr lang="en-US" dirty="0" smtClean="0">
                <a:solidFill>
                  <a:schemeClr val="tx1"/>
                </a:solidFill>
                <a:latin typeface="+mn-lt"/>
              </a:rPr>
              <a:t>Once the draft agenda is approved by key players, the corporate secretary drafts the final agenda and prepares for review the accompanying board book materials. </a:t>
            </a:r>
          </a:p>
          <a:p>
            <a:pPr lvl="2"/>
            <a:r>
              <a:rPr lang="en-US" dirty="0" smtClean="0">
                <a:solidFill>
                  <a:schemeClr val="tx1"/>
                </a:solidFill>
                <a:latin typeface="+mn-lt"/>
              </a:rPr>
              <a:t>Although the corporate secretary’s role in preparation and oversight is crucial, the corporate secretary rarely makes a final decision as to content. </a:t>
            </a:r>
          </a:p>
          <a:p>
            <a:pPr lvl="1">
              <a:buFont typeface="Arial" panose="020B0604020202020204" pitchFamily="34" charset="0"/>
              <a:buChar char="•"/>
            </a:pPr>
            <a:endParaRPr lang="en-US" dirty="0"/>
          </a:p>
        </p:txBody>
      </p:sp>
      <p:sp>
        <p:nvSpPr>
          <p:cNvPr id="5" name="TextBox 4"/>
          <p:cNvSpPr txBox="1"/>
          <p:nvPr/>
        </p:nvSpPr>
        <p:spPr>
          <a:xfrm>
            <a:off x="457200" y="1600200"/>
            <a:ext cx="8229600" cy="461665"/>
          </a:xfrm>
          <a:prstGeom prst="rect">
            <a:avLst/>
          </a:prstGeom>
          <a:noFill/>
        </p:spPr>
        <p:txBody>
          <a:bodyPr wrap="square" rtlCol="0">
            <a:spAutoFit/>
          </a:bodyPr>
          <a:lstStyle/>
          <a:p>
            <a:pPr algn="ctr"/>
            <a:r>
              <a:rPr lang="en-US" sz="2400" dirty="0" smtClean="0"/>
              <a:t>Developing Board Meeting Agendas</a:t>
            </a:r>
            <a:endParaRPr lang="en-US" sz="2400" dirty="0"/>
          </a:p>
        </p:txBody>
      </p:sp>
      <p:sp>
        <p:nvSpPr>
          <p:cNvPr id="4" name="Slide Number Placeholder 3"/>
          <p:cNvSpPr>
            <a:spLocks noGrp="1"/>
          </p:cNvSpPr>
          <p:nvPr>
            <p:ph type="sldNum" sz="quarter" idx="12"/>
          </p:nvPr>
        </p:nvSpPr>
        <p:spPr/>
        <p:txBody>
          <a:bodyPr/>
          <a:lstStyle/>
          <a:p>
            <a:fld id="{7DEE3603-AE3B-49B3-8A8A-A26F159604E4}" type="slidenum">
              <a:rPr lang="en-US" smtClean="0"/>
              <a:t>18</a:t>
            </a:fld>
            <a:endParaRPr lang="en-US"/>
          </a:p>
        </p:txBody>
      </p:sp>
    </p:spTree>
    <p:extLst>
      <p:ext uri="{BB962C8B-B14F-4D97-AF65-F5344CB8AC3E}">
        <p14:creationId xmlns:p14="http://schemas.microsoft.com/office/powerpoint/2010/main" val="18934240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Practice Tips for Key Roles &amp; Responsibilities</a:t>
            </a:r>
            <a:endParaRPr lang="en-US" sz="3600" dirty="0"/>
          </a:p>
        </p:txBody>
      </p:sp>
      <p:sp>
        <p:nvSpPr>
          <p:cNvPr id="3" name="Content Placeholder 2"/>
          <p:cNvSpPr>
            <a:spLocks noGrp="1"/>
          </p:cNvSpPr>
          <p:nvPr>
            <p:ph idx="1"/>
          </p:nvPr>
        </p:nvSpPr>
        <p:spPr>
          <a:xfrm>
            <a:off x="457200" y="2286000"/>
            <a:ext cx="8229600" cy="4114800"/>
          </a:xfrm>
        </p:spPr>
        <p:txBody>
          <a:bodyPr>
            <a:normAutofit lnSpcReduction="10000"/>
          </a:bodyPr>
          <a:lstStyle/>
          <a:p>
            <a:pPr lvl="1">
              <a:buFont typeface="Arial" panose="020B0604020202020204" pitchFamily="34" charset="0"/>
              <a:buChar char="•"/>
            </a:pPr>
            <a:r>
              <a:rPr lang="en-US" dirty="0" smtClean="0">
                <a:solidFill>
                  <a:schemeClr val="tx1"/>
                </a:solidFill>
                <a:latin typeface="+mn-lt"/>
              </a:rPr>
              <a:t>The corporate secretary and/or GC are typically relied on by the CEO and lead director to determine the agenda and identify what board materials should be included. </a:t>
            </a:r>
          </a:p>
          <a:p>
            <a:pPr lvl="1">
              <a:buFont typeface="Arial" panose="020B0604020202020204" pitchFamily="34" charset="0"/>
              <a:buChar char="•"/>
            </a:pPr>
            <a:r>
              <a:rPr lang="en-US" dirty="0" smtClean="0">
                <a:solidFill>
                  <a:schemeClr val="tx1"/>
                </a:solidFill>
                <a:latin typeface="+mn-lt"/>
              </a:rPr>
              <a:t>We have board materials to provide a record of informed decision making and providing information in advance of a board meeting ensures that the board spends more time discussing and deciding.</a:t>
            </a:r>
          </a:p>
          <a:p>
            <a:pPr lvl="1">
              <a:buFont typeface="Arial" panose="020B0604020202020204" pitchFamily="34" charset="0"/>
              <a:buChar char="•"/>
            </a:pPr>
            <a:r>
              <a:rPr lang="en-US" dirty="0" smtClean="0">
                <a:solidFill>
                  <a:schemeClr val="tx1"/>
                </a:solidFill>
                <a:latin typeface="+mn-lt"/>
              </a:rPr>
              <a:t>Streamlining Board Materials Process</a:t>
            </a:r>
          </a:p>
          <a:p>
            <a:pPr lvl="2"/>
            <a:r>
              <a:rPr lang="en-US" dirty="0" smtClean="0">
                <a:solidFill>
                  <a:schemeClr val="tx1"/>
                </a:solidFill>
                <a:latin typeface="+mn-lt"/>
              </a:rPr>
              <a:t>Explain the purpose of the materials to those working on them</a:t>
            </a:r>
          </a:p>
          <a:p>
            <a:pPr lvl="2"/>
            <a:r>
              <a:rPr lang="en-US" dirty="0" smtClean="0">
                <a:solidFill>
                  <a:schemeClr val="tx1"/>
                </a:solidFill>
                <a:latin typeface="+mn-lt"/>
              </a:rPr>
              <a:t>Involve the team to set the calendar, which can prevent people from doing one-off/off-cycle materials, providing a cadence of the company’s process.</a:t>
            </a:r>
          </a:p>
          <a:p>
            <a:pPr lvl="2"/>
            <a:r>
              <a:rPr lang="en-US" dirty="0" smtClean="0">
                <a:solidFill>
                  <a:schemeClr val="tx1"/>
                </a:solidFill>
                <a:latin typeface="+mn-lt"/>
              </a:rPr>
              <a:t>Repurpose content, but make sure to get clearance and build approvals into the process</a:t>
            </a:r>
          </a:p>
          <a:p>
            <a:pPr lvl="2"/>
            <a:r>
              <a:rPr lang="en-US" dirty="0" smtClean="0">
                <a:solidFill>
                  <a:schemeClr val="tx1"/>
                </a:solidFill>
                <a:latin typeface="+mn-lt"/>
              </a:rPr>
              <a:t>Impose presentation guidelines (for consistency and readability)</a:t>
            </a:r>
          </a:p>
          <a:p>
            <a:pPr lvl="2"/>
            <a:r>
              <a:rPr lang="en-US" dirty="0" smtClean="0">
                <a:solidFill>
                  <a:schemeClr val="tx1"/>
                </a:solidFill>
                <a:latin typeface="+mn-lt"/>
              </a:rPr>
              <a:t>Be organized, clear about how work will be divided and reviewed</a:t>
            </a:r>
          </a:p>
          <a:p>
            <a:pPr lvl="2"/>
            <a:r>
              <a:rPr lang="en-US" dirty="0" smtClean="0">
                <a:solidFill>
                  <a:schemeClr val="tx1"/>
                </a:solidFill>
                <a:latin typeface="+mn-lt"/>
              </a:rPr>
              <a:t>Don’t overwhelm directors with copious amounts of material</a:t>
            </a:r>
          </a:p>
          <a:p>
            <a:pPr lvl="3"/>
            <a:r>
              <a:rPr lang="en-US" dirty="0" smtClean="0">
                <a:solidFill>
                  <a:schemeClr val="tx1"/>
                </a:solidFill>
                <a:latin typeface="+mn-lt"/>
              </a:rPr>
              <a:t>Send less, but better</a:t>
            </a:r>
          </a:p>
        </p:txBody>
      </p:sp>
      <p:sp>
        <p:nvSpPr>
          <p:cNvPr id="5" name="TextBox 4"/>
          <p:cNvSpPr txBox="1"/>
          <p:nvPr/>
        </p:nvSpPr>
        <p:spPr>
          <a:xfrm>
            <a:off x="457200" y="1600200"/>
            <a:ext cx="8229600" cy="461665"/>
          </a:xfrm>
          <a:prstGeom prst="rect">
            <a:avLst/>
          </a:prstGeom>
          <a:noFill/>
        </p:spPr>
        <p:txBody>
          <a:bodyPr wrap="square" rtlCol="0">
            <a:spAutoFit/>
          </a:bodyPr>
          <a:lstStyle/>
          <a:p>
            <a:pPr algn="ctr"/>
            <a:r>
              <a:rPr lang="en-US" sz="2400" dirty="0" smtClean="0"/>
              <a:t>Preparing Board Meeting Materials</a:t>
            </a:r>
            <a:endParaRPr lang="en-US" sz="2400" dirty="0"/>
          </a:p>
        </p:txBody>
      </p:sp>
      <p:sp>
        <p:nvSpPr>
          <p:cNvPr id="4" name="Slide Number Placeholder 3"/>
          <p:cNvSpPr>
            <a:spLocks noGrp="1"/>
          </p:cNvSpPr>
          <p:nvPr>
            <p:ph type="sldNum" sz="quarter" idx="12"/>
          </p:nvPr>
        </p:nvSpPr>
        <p:spPr/>
        <p:txBody>
          <a:bodyPr/>
          <a:lstStyle/>
          <a:p>
            <a:fld id="{7DEE3603-AE3B-49B3-8A8A-A26F159604E4}" type="slidenum">
              <a:rPr lang="en-US" smtClean="0"/>
              <a:t>19</a:t>
            </a:fld>
            <a:endParaRPr lang="en-US"/>
          </a:p>
        </p:txBody>
      </p:sp>
    </p:spTree>
    <p:extLst>
      <p:ext uri="{BB962C8B-B14F-4D97-AF65-F5344CB8AC3E}">
        <p14:creationId xmlns:p14="http://schemas.microsoft.com/office/powerpoint/2010/main" val="26169040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Introduction &amp; Biographies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905000"/>
            <a:ext cx="8229600" cy="4525963"/>
          </a:xfrm>
        </p:spPr>
        <p:txBody>
          <a:bodyPr/>
          <a:lstStyle/>
          <a:p>
            <a:r>
              <a:rPr lang="en-US" dirty="0" smtClean="0">
                <a:solidFill>
                  <a:schemeClr val="tx1"/>
                </a:solidFill>
                <a:latin typeface="+mn-lt"/>
              </a:rPr>
              <a:t>Holly </a:t>
            </a:r>
            <a:r>
              <a:rPr lang="en-US" dirty="0" err="1" smtClean="0">
                <a:solidFill>
                  <a:schemeClr val="tx1"/>
                </a:solidFill>
                <a:latin typeface="+mn-lt"/>
              </a:rPr>
              <a:t>Loiseau</a:t>
            </a:r>
            <a:endParaRPr lang="en-US" dirty="0">
              <a:solidFill>
                <a:schemeClr val="tx1"/>
              </a:solidFill>
              <a:latin typeface="+mn-lt"/>
            </a:endParaRPr>
          </a:p>
          <a:p>
            <a:r>
              <a:rPr lang="en-US" dirty="0" smtClean="0">
                <a:solidFill>
                  <a:schemeClr val="tx1"/>
                </a:solidFill>
                <a:latin typeface="+mn-lt"/>
              </a:rPr>
              <a:t>Gena Ashe</a:t>
            </a:r>
          </a:p>
          <a:p>
            <a:r>
              <a:rPr lang="en-US" dirty="0" err="1" smtClean="0">
                <a:solidFill>
                  <a:schemeClr val="tx1"/>
                </a:solidFill>
                <a:latin typeface="+mn-lt"/>
              </a:rPr>
              <a:t>Cydonii</a:t>
            </a:r>
            <a:r>
              <a:rPr lang="en-US" dirty="0" smtClean="0">
                <a:solidFill>
                  <a:schemeClr val="tx1"/>
                </a:solidFill>
                <a:latin typeface="+mn-lt"/>
              </a:rPr>
              <a:t> Fairfax</a:t>
            </a:r>
          </a:p>
          <a:p>
            <a:r>
              <a:rPr lang="en-US" dirty="0" smtClean="0">
                <a:solidFill>
                  <a:schemeClr val="tx1"/>
                </a:solidFill>
                <a:latin typeface="+mn-lt"/>
              </a:rPr>
              <a:t>Wendy </a:t>
            </a:r>
            <a:r>
              <a:rPr lang="en-US" dirty="0" err="1" smtClean="0">
                <a:solidFill>
                  <a:schemeClr val="tx1"/>
                </a:solidFill>
                <a:latin typeface="+mn-lt"/>
              </a:rPr>
              <a:t>Shiba</a:t>
            </a:r>
            <a:endParaRPr lang="en-US" dirty="0">
              <a:solidFill>
                <a:schemeClr val="tx1"/>
              </a:solidFill>
              <a:latin typeface="+mn-lt"/>
            </a:endParaRPr>
          </a:p>
        </p:txBody>
      </p:sp>
      <p:sp>
        <p:nvSpPr>
          <p:cNvPr id="4" name="Slide Number Placeholder 3"/>
          <p:cNvSpPr>
            <a:spLocks noGrp="1"/>
          </p:cNvSpPr>
          <p:nvPr>
            <p:ph type="sldNum" sz="quarter" idx="12"/>
          </p:nvPr>
        </p:nvSpPr>
        <p:spPr/>
        <p:txBody>
          <a:bodyPr/>
          <a:lstStyle/>
          <a:p>
            <a:fld id="{7DEE3603-AE3B-49B3-8A8A-A26F159604E4}" type="slidenum">
              <a:rPr lang="en-US" smtClean="0"/>
              <a:t>2</a:t>
            </a:fld>
            <a:endParaRPr lang="en-US"/>
          </a:p>
        </p:txBody>
      </p:sp>
    </p:spTree>
    <p:extLst>
      <p:ext uri="{BB962C8B-B14F-4D97-AF65-F5344CB8AC3E}">
        <p14:creationId xmlns:p14="http://schemas.microsoft.com/office/powerpoint/2010/main" val="127320988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600200"/>
          </a:xfrm>
        </p:spPr>
        <p:txBody>
          <a:bodyPr/>
          <a:lstStyle/>
          <a:p>
            <a:r>
              <a:rPr lang="en-US" sz="2800" dirty="0" smtClean="0"/>
              <a:t>Practice Tips for Key Roles &amp; Responsibilities</a:t>
            </a:r>
            <a:endParaRPr lang="en-US" sz="2800" dirty="0"/>
          </a:p>
        </p:txBody>
      </p:sp>
      <p:sp>
        <p:nvSpPr>
          <p:cNvPr id="3" name="Content Placeholder 2"/>
          <p:cNvSpPr>
            <a:spLocks noGrp="1"/>
          </p:cNvSpPr>
          <p:nvPr>
            <p:ph idx="1"/>
          </p:nvPr>
        </p:nvSpPr>
        <p:spPr>
          <a:xfrm>
            <a:off x="462516" y="1600200"/>
            <a:ext cx="8229600" cy="4800600"/>
          </a:xfrm>
        </p:spPr>
        <p:txBody>
          <a:bodyPr>
            <a:normAutofit fontScale="85000" lnSpcReduction="20000"/>
          </a:bodyPr>
          <a:lstStyle/>
          <a:p>
            <a:pPr lvl="1">
              <a:buFont typeface="Arial" panose="020B0604020202020204" pitchFamily="34" charset="0"/>
              <a:buChar char="•"/>
            </a:pPr>
            <a:r>
              <a:rPr lang="en-US" sz="1800" dirty="0" smtClean="0">
                <a:solidFill>
                  <a:schemeClr val="tx1"/>
                </a:solidFill>
                <a:latin typeface="+mn-lt"/>
              </a:rPr>
              <a:t>Formally, developing the director orientation program is left to the full board. </a:t>
            </a:r>
            <a:r>
              <a:rPr lang="en-US" sz="1800" dirty="0">
                <a:solidFill>
                  <a:schemeClr val="tx1"/>
                </a:solidFill>
                <a:latin typeface="+mn-lt"/>
              </a:rPr>
              <a:t>I</a:t>
            </a:r>
            <a:r>
              <a:rPr lang="en-US" sz="1800" dirty="0" smtClean="0">
                <a:solidFill>
                  <a:schemeClr val="tx1"/>
                </a:solidFill>
                <a:latin typeface="+mn-lt"/>
              </a:rPr>
              <a:t>n reality the corporate secretary drives the director orientation process.</a:t>
            </a:r>
          </a:p>
          <a:p>
            <a:pPr lvl="1">
              <a:buFont typeface="Arial" panose="020B0604020202020204" pitchFamily="34" charset="0"/>
              <a:buChar char="•"/>
            </a:pPr>
            <a:r>
              <a:rPr lang="en-US" sz="1800" dirty="0" smtClean="0">
                <a:solidFill>
                  <a:schemeClr val="tx1"/>
                </a:solidFill>
                <a:latin typeface="+mn-lt"/>
              </a:rPr>
              <a:t>The corporate secretary prepares an orientation program for the board’s review, often first vetted by CEO, nom/</a:t>
            </a:r>
            <a:r>
              <a:rPr lang="en-US" sz="1800" dirty="0" err="1">
                <a:solidFill>
                  <a:schemeClr val="tx1"/>
                </a:solidFill>
                <a:latin typeface="+mn-lt"/>
              </a:rPr>
              <a:t>g</a:t>
            </a:r>
            <a:r>
              <a:rPr lang="en-US" sz="1800" dirty="0" err="1" smtClean="0">
                <a:solidFill>
                  <a:schemeClr val="tx1"/>
                </a:solidFill>
                <a:latin typeface="+mn-lt"/>
              </a:rPr>
              <a:t>ov</a:t>
            </a:r>
            <a:r>
              <a:rPr lang="en-US" sz="1800" dirty="0" smtClean="0">
                <a:solidFill>
                  <a:schemeClr val="tx1"/>
                </a:solidFill>
                <a:latin typeface="+mn-lt"/>
              </a:rPr>
              <a:t> committee, or the independent lead director or board chair. </a:t>
            </a:r>
          </a:p>
          <a:p>
            <a:pPr lvl="1">
              <a:buFont typeface="Arial" panose="020B0604020202020204" pitchFamily="34" charset="0"/>
              <a:buChar char="•"/>
            </a:pPr>
            <a:r>
              <a:rPr lang="en-US" sz="1800" dirty="0" smtClean="0">
                <a:solidFill>
                  <a:schemeClr val="tx1"/>
                </a:solidFill>
                <a:latin typeface="+mn-lt"/>
              </a:rPr>
              <a:t>Once finalized, corporate secretary implements and facilitates the program.</a:t>
            </a:r>
          </a:p>
          <a:p>
            <a:pPr lvl="1">
              <a:buFont typeface="Arial" panose="020B0604020202020204" pitchFamily="34" charset="0"/>
              <a:buChar char="•"/>
            </a:pPr>
            <a:r>
              <a:rPr lang="en-US" sz="1800" dirty="0" smtClean="0">
                <a:solidFill>
                  <a:schemeClr val="tx1"/>
                </a:solidFill>
                <a:latin typeface="+mn-lt"/>
              </a:rPr>
              <a:t>Orientation should </a:t>
            </a:r>
            <a:r>
              <a:rPr lang="en-US" sz="1800" dirty="0">
                <a:solidFill>
                  <a:schemeClr val="tx1"/>
                </a:solidFill>
                <a:latin typeface="+mn-lt"/>
              </a:rPr>
              <a:t>be catered to the needs of </a:t>
            </a:r>
            <a:r>
              <a:rPr lang="en-US" sz="1800" dirty="0" smtClean="0">
                <a:solidFill>
                  <a:schemeClr val="tx1"/>
                </a:solidFill>
                <a:latin typeface="+mn-lt"/>
              </a:rPr>
              <a:t>company </a:t>
            </a:r>
            <a:r>
              <a:rPr lang="en-US" sz="1800" dirty="0">
                <a:solidFill>
                  <a:schemeClr val="tx1"/>
                </a:solidFill>
                <a:latin typeface="+mn-lt"/>
              </a:rPr>
              <a:t>and incoming </a:t>
            </a:r>
            <a:r>
              <a:rPr lang="en-US" sz="1800" dirty="0" smtClean="0">
                <a:solidFill>
                  <a:schemeClr val="tx1"/>
                </a:solidFill>
                <a:latin typeface="+mn-lt"/>
              </a:rPr>
              <a:t>director.</a:t>
            </a:r>
          </a:p>
          <a:p>
            <a:pPr lvl="1">
              <a:buFont typeface="Arial" panose="020B0604020202020204" pitchFamily="34" charset="0"/>
              <a:buChar char="•"/>
            </a:pPr>
            <a:r>
              <a:rPr lang="en-US" sz="1800" dirty="0" smtClean="0">
                <a:solidFill>
                  <a:schemeClr val="tx1"/>
                </a:solidFill>
                <a:latin typeface="+mn-lt"/>
              </a:rPr>
              <a:t>Facilitating director education</a:t>
            </a:r>
          </a:p>
          <a:p>
            <a:pPr lvl="2"/>
            <a:r>
              <a:rPr lang="en-US" sz="1800" dirty="0" smtClean="0">
                <a:solidFill>
                  <a:schemeClr val="tx1"/>
                </a:solidFill>
                <a:latin typeface="+mn-lt"/>
              </a:rPr>
              <a:t>Most prevalent approaches:</a:t>
            </a:r>
          </a:p>
          <a:p>
            <a:pPr lvl="3"/>
            <a:r>
              <a:rPr lang="en-US" sz="1800" dirty="0" smtClean="0">
                <a:solidFill>
                  <a:schemeClr val="tx1"/>
                </a:solidFill>
                <a:latin typeface="+mn-lt"/>
              </a:rPr>
              <a:t>education provided in-house by management or third parties</a:t>
            </a:r>
          </a:p>
          <a:p>
            <a:pPr lvl="3"/>
            <a:r>
              <a:rPr lang="en-US" sz="1800" dirty="0" smtClean="0">
                <a:solidFill>
                  <a:schemeClr val="tx1"/>
                </a:solidFill>
                <a:latin typeface="+mn-lt"/>
              </a:rPr>
              <a:t>company reimbursement for encouraged director attendance of outside programs (harder for full board to attend as a group)</a:t>
            </a:r>
          </a:p>
          <a:p>
            <a:pPr lvl="2"/>
            <a:r>
              <a:rPr lang="en-US" sz="1800" dirty="0">
                <a:solidFill>
                  <a:schemeClr val="tx1"/>
                </a:solidFill>
                <a:latin typeface="+mn-lt"/>
              </a:rPr>
              <a:t>C</a:t>
            </a:r>
            <a:r>
              <a:rPr lang="en-US" sz="1800" dirty="0" smtClean="0">
                <a:solidFill>
                  <a:schemeClr val="tx1"/>
                </a:solidFill>
                <a:latin typeface="+mn-lt"/>
              </a:rPr>
              <a:t>orporate secretary typically organizes and implements the program, which can include giving directors very advance notice of programs to increase attendance. </a:t>
            </a:r>
          </a:p>
          <a:p>
            <a:pPr lvl="3"/>
            <a:r>
              <a:rPr lang="en-US" sz="1800" dirty="0" smtClean="0">
                <a:solidFill>
                  <a:schemeClr val="tx1"/>
                </a:solidFill>
                <a:latin typeface="+mn-lt"/>
              </a:rPr>
              <a:t>Corporate secretary should instruct directors on how to express interest in a particular program so that corporate secretary can make arrangements.</a:t>
            </a:r>
          </a:p>
          <a:p>
            <a:pPr lvl="2"/>
            <a:r>
              <a:rPr lang="en-US" sz="1800" dirty="0" smtClean="0">
                <a:solidFill>
                  <a:schemeClr val="tx1"/>
                </a:solidFill>
                <a:latin typeface="+mn-lt"/>
              </a:rPr>
              <a:t>If the board delegated responsibility for education to the nom/</a:t>
            </a:r>
            <a:r>
              <a:rPr lang="en-US" sz="1800" dirty="0" err="1" smtClean="0">
                <a:solidFill>
                  <a:schemeClr val="tx1"/>
                </a:solidFill>
                <a:latin typeface="+mn-lt"/>
              </a:rPr>
              <a:t>gov</a:t>
            </a:r>
            <a:r>
              <a:rPr lang="en-US" sz="1800" dirty="0" smtClean="0">
                <a:solidFill>
                  <a:schemeClr val="tx1"/>
                </a:solidFill>
                <a:latin typeface="+mn-lt"/>
              </a:rPr>
              <a:t> committee, then the corporate secretary will normally vet proposed programs with that committee before they present to the full board. </a:t>
            </a:r>
          </a:p>
          <a:p>
            <a:pPr lvl="2"/>
            <a:r>
              <a:rPr lang="en-US" sz="1800" dirty="0" smtClean="0">
                <a:solidFill>
                  <a:schemeClr val="tx1"/>
                </a:solidFill>
                <a:latin typeface="+mn-lt"/>
              </a:rPr>
              <a:t>Corporate secretary’s diligence of potential programs may include previewing a program before recommending it to the committee/board.</a:t>
            </a:r>
            <a:endParaRPr lang="en-US" sz="1800" dirty="0">
              <a:solidFill>
                <a:schemeClr val="tx1"/>
              </a:solidFill>
              <a:latin typeface="+mn-lt"/>
            </a:endParaRPr>
          </a:p>
          <a:p>
            <a:pPr lvl="2"/>
            <a:endParaRPr lang="en-US" dirty="0" smtClean="0">
              <a:solidFill>
                <a:schemeClr val="tx1"/>
              </a:solidFill>
            </a:endParaRPr>
          </a:p>
          <a:p>
            <a:pPr lvl="1">
              <a:buFont typeface="Arial" panose="020B0604020202020204" pitchFamily="34" charset="0"/>
              <a:buChar char="•"/>
            </a:pPr>
            <a:endParaRPr lang="en-US" dirty="0" smtClean="0">
              <a:solidFill>
                <a:schemeClr val="tx1"/>
              </a:solidFill>
            </a:endParaRPr>
          </a:p>
        </p:txBody>
      </p:sp>
      <p:sp>
        <p:nvSpPr>
          <p:cNvPr id="5" name="TextBox 4"/>
          <p:cNvSpPr txBox="1"/>
          <p:nvPr/>
        </p:nvSpPr>
        <p:spPr>
          <a:xfrm>
            <a:off x="462516" y="990600"/>
            <a:ext cx="8229600" cy="461665"/>
          </a:xfrm>
          <a:prstGeom prst="rect">
            <a:avLst/>
          </a:prstGeom>
          <a:noFill/>
        </p:spPr>
        <p:txBody>
          <a:bodyPr wrap="square" rtlCol="0">
            <a:spAutoFit/>
          </a:bodyPr>
          <a:lstStyle/>
          <a:p>
            <a:pPr algn="ctr"/>
            <a:r>
              <a:rPr lang="en-US" sz="2400" dirty="0" smtClean="0"/>
              <a:t>Implementing Director Orientation Program</a:t>
            </a:r>
            <a:endParaRPr lang="en-US" sz="2400" dirty="0"/>
          </a:p>
        </p:txBody>
      </p:sp>
      <p:sp>
        <p:nvSpPr>
          <p:cNvPr id="4" name="Slide Number Placeholder 3"/>
          <p:cNvSpPr>
            <a:spLocks noGrp="1"/>
          </p:cNvSpPr>
          <p:nvPr>
            <p:ph type="sldNum" sz="quarter" idx="12"/>
          </p:nvPr>
        </p:nvSpPr>
        <p:spPr/>
        <p:txBody>
          <a:bodyPr/>
          <a:lstStyle/>
          <a:p>
            <a:fld id="{7DEE3603-AE3B-49B3-8A8A-A26F159604E4}" type="slidenum">
              <a:rPr lang="en-US" smtClean="0"/>
              <a:t>20</a:t>
            </a:fld>
            <a:endParaRPr lang="en-US"/>
          </a:p>
        </p:txBody>
      </p:sp>
    </p:spTree>
    <p:extLst>
      <p:ext uri="{BB962C8B-B14F-4D97-AF65-F5344CB8AC3E}">
        <p14:creationId xmlns:p14="http://schemas.microsoft.com/office/powerpoint/2010/main" val="24523455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00100"/>
            <a:ext cx="8229600" cy="1600200"/>
          </a:xfrm>
        </p:spPr>
        <p:txBody>
          <a:bodyPr/>
          <a:lstStyle/>
          <a:p>
            <a:r>
              <a:rPr lang="en-US" sz="2800" dirty="0" smtClean="0"/>
              <a:t>Practice Tips for Key Roles &amp; Responsibilities</a:t>
            </a:r>
            <a:endParaRPr lang="en-US" sz="2800" dirty="0"/>
          </a:p>
        </p:txBody>
      </p:sp>
      <p:sp>
        <p:nvSpPr>
          <p:cNvPr id="3" name="Content Placeholder 2"/>
          <p:cNvSpPr>
            <a:spLocks noGrp="1"/>
          </p:cNvSpPr>
          <p:nvPr>
            <p:ph idx="1"/>
          </p:nvPr>
        </p:nvSpPr>
        <p:spPr>
          <a:xfrm>
            <a:off x="457200" y="1600200"/>
            <a:ext cx="8229600" cy="4872335"/>
          </a:xfrm>
        </p:spPr>
        <p:txBody>
          <a:bodyPr>
            <a:normAutofit fontScale="92500" lnSpcReduction="10000"/>
          </a:bodyPr>
          <a:lstStyle/>
          <a:p>
            <a:pPr lvl="1">
              <a:buFont typeface="Arial" panose="020B0604020202020204" pitchFamily="34" charset="0"/>
              <a:buChar char="•"/>
            </a:pPr>
            <a:r>
              <a:rPr lang="en-US" dirty="0" smtClean="0">
                <a:solidFill>
                  <a:schemeClr val="tx1"/>
                </a:solidFill>
                <a:latin typeface="+mn-lt"/>
              </a:rPr>
              <a:t>Most boards conduct self-evaluations (annual evaluation required by NYSE, not by Nasdaq, but most companies conduct as it is best practice).</a:t>
            </a:r>
          </a:p>
          <a:p>
            <a:pPr lvl="2"/>
            <a:r>
              <a:rPr lang="en-US" dirty="0" smtClean="0">
                <a:solidFill>
                  <a:schemeClr val="tx1"/>
                </a:solidFill>
                <a:latin typeface="+mn-lt"/>
              </a:rPr>
              <a:t>Ways to conduct evaluations:</a:t>
            </a:r>
          </a:p>
          <a:p>
            <a:pPr lvl="3"/>
            <a:r>
              <a:rPr lang="en-US" dirty="0" smtClean="0">
                <a:solidFill>
                  <a:schemeClr val="tx1"/>
                </a:solidFill>
                <a:latin typeface="+mn-lt"/>
              </a:rPr>
              <a:t>Written questionnaires</a:t>
            </a:r>
          </a:p>
          <a:p>
            <a:pPr lvl="3"/>
            <a:r>
              <a:rPr lang="en-US" dirty="0" smtClean="0">
                <a:solidFill>
                  <a:schemeClr val="tx1"/>
                </a:solidFill>
                <a:latin typeface="+mn-lt"/>
              </a:rPr>
              <a:t>Software or online programs with questionnaires or surveys</a:t>
            </a:r>
          </a:p>
          <a:p>
            <a:pPr lvl="3"/>
            <a:r>
              <a:rPr lang="en-US" dirty="0" smtClean="0">
                <a:solidFill>
                  <a:schemeClr val="tx1"/>
                </a:solidFill>
                <a:latin typeface="+mn-lt"/>
              </a:rPr>
              <a:t>Peer evaluations</a:t>
            </a:r>
          </a:p>
          <a:p>
            <a:pPr lvl="3"/>
            <a:r>
              <a:rPr lang="en-US" dirty="0" smtClean="0">
                <a:solidFill>
                  <a:schemeClr val="tx1"/>
                </a:solidFill>
                <a:latin typeface="+mn-lt"/>
              </a:rPr>
              <a:t>Group discussions led by a designated director</a:t>
            </a:r>
          </a:p>
          <a:p>
            <a:pPr lvl="3"/>
            <a:r>
              <a:rPr lang="en-US" dirty="0" smtClean="0">
                <a:solidFill>
                  <a:schemeClr val="tx1"/>
                </a:solidFill>
                <a:latin typeface="+mn-lt"/>
              </a:rPr>
              <a:t>Employee or outside facilitator</a:t>
            </a:r>
          </a:p>
          <a:p>
            <a:pPr lvl="2"/>
            <a:r>
              <a:rPr lang="en-US" dirty="0" smtClean="0">
                <a:solidFill>
                  <a:schemeClr val="tx1"/>
                </a:solidFill>
                <a:latin typeface="+mn-lt"/>
              </a:rPr>
              <a:t>Questionnaires are the most common tool by which such evaluations are conducted, but many companies also use outside parties.</a:t>
            </a:r>
          </a:p>
          <a:p>
            <a:pPr lvl="1">
              <a:buFont typeface="Arial" panose="020B0604020202020204" pitchFamily="34" charset="0"/>
              <a:buChar char="•"/>
            </a:pPr>
            <a:r>
              <a:rPr lang="en-US" dirty="0" smtClean="0">
                <a:solidFill>
                  <a:schemeClr val="tx1"/>
                </a:solidFill>
                <a:latin typeface="+mn-lt"/>
              </a:rPr>
              <a:t>Ensure that the evaluations are noted in the board organization calendar so that they are conducted at least annually, as best practice.</a:t>
            </a:r>
          </a:p>
          <a:p>
            <a:pPr lvl="1">
              <a:buFont typeface="Arial" panose="020B0604020202020204" pitchFamily="34" charset="0"/>
              <a:buChar char="•"/>
            </a:pPr>
            <a:r>
              <a:rPr lang="en-US" dirty="0">
                <a:solidFill>
                  <a:schemeClr val="tx1"/>
                </a:solidFill>
                <a:latin typeface="+mn-lt"/>
              </a:rPr>
              <a:t>The corporate secretary’s involvement tends to be greater when the evaluation is done in-house.</a:t>
            </a:r>
          </a:p>
          <a:p>
            <a:pPr lvl="2"/>
            <a:r>
              <a:rPr lang="en-US" dirty="0">
                <a:solidFill>
                  <a:schemeClr val="tx1"/>
                </a:solidFill>
                <a:latin typeface="+mn-lt"/>
              </a:rPr>
              <a:t>For example, if using a self-evaluation questionnaire, responsibility may include preparing questionnaire forms for committee or board review/approval, circulating questionnaires, summarizing and communicating anonymous results to committee chair, and preparing any resulting board-approved action plans. </a:t>
            </a:r>
          </a:p>
          <a:p>
            <a:pPr lvl="2"/>
            <a:r>
              <a:rPr lang="en-US" dirty="0">
                <a:solidFill>
                  <a:schemeClr val="tx1"/>
                </a:solidFill>
                <a:latin typeface="+mn-lt"/>
              </a:rPr>
              <a:t>With an outside party, corporate secretary usually assists, coordinates, or facilitates with the third party and the nom/</a:t>
            </a:r>
            <a:r>
              <a:rPr lang="en-US" dirty="0" err="1">
                <a:solidFill>
                  <a:schemeClr val="tx1"/>
                </a:solidFill>
                <a:latin typeface="+mn-lt"/>
              </a:rPr>
              <a:t>gov</a:t>
            </a:r>
            <a:r>
              <a:rPr lang="en-US" dirty="0">
                <a:solidFill>
                  <a:schemeClr val="tx1"/>
                </a:solidFill>
                <a:latin typeface="+mn-lt"/>
              </a:rPr>
              <a:t> committee. </a:t>
            </a:r>
          </a:p>
        </p:txBody>
      </p:sp>
      <p:sp>
        <p:nvSpPr>
          <p:cNvPr id="5" name="TextBox 4"/>
          <p:cNvSpPr txBox="1"/>
          <p:nvPr/>
        </p:nvSpPr>
        <p:spPr>
          <a:xfrm>
            <a:off x="457200" y="914400"/>
            <a:ext cx="8229600" cy="461665"/>
          </a:xfrm>
          <a:prstGeom prst="rect">
            <a:avLst/>
          </a:prstGeom>
          <a:noFill/>
        </p:spPr>
        <p:txBody>
          <a:bodyPr wrap="square" rtlCol="0">
            <a:spAutoFit/>
          </a:bodyPr>
          <a:lstStyle/>
          <a:p>
            <a:pPr algn="ctr"/>
            <a:r>
              <a:rPr lang="en-US" sz="2400" dirty="0" smtClean="0"/>
              <a:t>Assisting in Board Evaluations</a:t>
            </a:r>
            <a:endParaRPr lang="en-US" sz="2400" dirty="0"/>
          </a:p>
        </p:txBody>
      </p:sp>
      <p:sp>
        <p:nvSpPr>
          <p:cNvPr id="4" name="Slide Number Placeholder 3"/>
          <p:cNvSpPr>
            <a:spLocks noGrp="1"/>
          </p:cNvSpPr>
          <p:nvPr>
            <p:ph type="sldNum" sz="quarter" idx="12"/>
          </p:nvPr>
        </p:nvSpPr>
        <p:spPr/>
        <p:txBody>
          <a:bodyPr/>
          <a:lstStyle/>
          <a:p>
            <a:fld id="{7DEE3603-AE3B-49B3-8A8A-A26F159604E4}" type="slidenum">
              <a:rPr lang="en-US" smtClean="0"/>
              <a:t>21</a:t>
            </a:fld>
            <a:endParaRPr lang="en-US"/>
          </a:p>
        </p:txBody>
      </p:sp>
    </p:spTree>
    <p:extLst>
      <p:ext uri="{BB962C8B-B14F-4D97-AF65-F5344CB8AC3E}">
        <p14:creationId xmlns:p14="http://schemas.microsoft.com/office/powerpoint/2010/main" val="31597241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00100"/>
            <a:ext cx="8229600" cy="1600200"/>
          </a:xfrm>
        </p:spPr>
        <p:txBody>
          <a:bodyPr/>
          <a:lstStyle/>
          <a:p>
            <a:r>
              <a:rPr lang="en-US" sz="3600" dirty="0"/>
              <a:t>Preparing the Board Minutes</a:t>
            </a:r>
          </a:p>
        </p:txBody>
      </p:sp>
      <p:sp>
        <p:nvSpPr>
          <p:cNvPr id="3" name="Content Placeholder 2"/>
          <p:cNvSpPr>
            <a:spLocks noGrp="1"/>
          </p:cNvSpPr>
          <p:nvPr>
            <p:ph sz="half" idx="2"/>
          </p:nvPr>
        </p:nvSpPr>
        <p:spPr>
          <a:xfrm>
            <a:off x="4648200" y="1600200"/>
            <a:ext cx="4038600" cy="4876800"/>
          </a:xfrm>
        </p:spPr>
        <p:txBody>
          <a:bodyPr>
            <a:normAutofit fontScale="25000" lnSpcReduction="20000"/>
          </a:bodyPr>
          <a:lstStyle/>
          <a:p>
            <a:r>
              <a:rPr lang="en-US" sz="6000" dirty="0" smtClean="0">
                <a:solidFill>
                  <a:schemeClr val="tx1"/>
                </a:solidFill>
                <a:latin typeface="+mn-lt"/>
              </a:rPr>
              <a:t>The Model </a:t>
            </a:r>
            <a:r>
              <a:rPr lang="en-US" sz="6000" dirty="0">
                <a:solidFill>
                  <a:schemeClr val="tx1"/>
                </a:solidFill>
                <a:latin typeface="+mn-lt"/>
              </a:rPr>
              <a:t>Business Corporation Act § 161 provides that: “A corporation shall keep as permanent records minutes of all meetings of its shareholders and board of directors…” and “A corporation shall maintain its records in written form or in another form capable of conversion into written form within a reasonable time</a:t>
            </a:r>
            <a:r>
              <a:rPr lang="en-US" sz="6000" dirty="0" smtClean="0">
                <a:solidFill>
                  <a:schemeClr val="tx1"/>
                </a:solidFill>
                <a:latin typeface="+mn-lt"/>
              </a:rPr>
              <a:t>.”</a:t>
            </a:r>
          </a:p>
          <a:p>
            <a:pPr marL="342900" lvl="2" indent="-342900"/>
            <a:r>
              <a:rPr lang="en-US" sz="6000" dirty="0">
                <a:solidFill>
                  <a:schemeClr val="tx1"/>
                </a:solidFill>
                <a:latin typeface="+mn-lt"/>
              </a:rPr>
              <a:t>In addition, many state statues require that minutes be </a:t>
            </a:r>
            <a:r>
              <a:rPr lang="en-US" sz="6000" dirty="0" smtClean="0">
                <a:solidFill>
                  <a:schemeClr val="tx1"/>
                </a:solidFill>
                <a:latin typeface="+mn-lt"/>
              </a:rPr>
              <a:t>kept.</a:t>
            </a:r>
          </a:p>
          <a:p>
            <a:pPr marL="800100" lvl="3" indent="-342900"/>
            <a:r>
              <a:rPr lang="en-US" sz="6000" dirty="0">
                <a:solidFill>
                  <a:schemeClr val="tx1"/>
                </a:solidFill>
                <a:latin typeface="+mn-lt"/>
              </a:rPr>
              <a:t>E.g. the DGCL § 142(a) provides that “One of the officers [of a Delaware corporation] shall have the duty to record the proceedings of the meetings of the stockholders and directors in a book to be kept for that purpose</a:t>
            </a:r>
            <a:r>
              <a:rPr lang="en-US" sz="6000" dirty="0" smtClean="0">
                <a:solidFill>
                  <a:schemeClr val="tx1"/>
                </a:solidFill>
                <a:latin typeface="+mn-lt"/>
              </a:rPr>
              <a:t>.”</a:t>
            </a:r>
          </a:p>
          <a:p>
            <a:pPr marL="342900" lvl="2" indent="-342900"/>
            <a:r>
              <a:rPr lang="en-US" sz="6000" dirty="0" smtClean="0">
                <a:solidFill>
                  <a:schemeClr val="tx1"/>
                </a:solidFill>
                <a:latin typeface="+mn-lt"/>
              </a:rPr>
              <a:t>In the absence of statutory requirement, lack of written minutes does not affect validity of board/committee action. </a:t>
            </a:r>
          </a:p>
          <a:p>
            <a:pPr marL="800100" lvl="3" indent="-342900"/>
            <a:r>
              <a:rPr lang="en-US" sz="6000" dirty="0" smtClean="0">
                <a:solidFill>
                  <a:schemeClr val="tx1"/>
                </a:solidFill>
                <a:latin typeface="+mn-lt"/>
              </a:rPr>
              <a:t>Practically, minutes are normally prepared/permanently retained.</a:t>
            </a:r>
          </a:p>
          <a:p>
            <a:endParaRPr lang="en-US" dirty="0">
              <a:solidFill>
                <a:schemeClr val="tx1"/>
              </a:solidFill>
            </a:endParaRPr>
          </a:p>
          <a:p>
            <a:endParaRPr lang="en-US" dirty="0"/>
          </a:p>
        </p:txBody>
      </p:sp>
      <p:sp>
        <p:nvSpPr>
          <p:cNvPr id="4" name="Content Placeholder 3"/>
          <p:cNvSpPr>
            <a:spLocks noGrp="1"/>
          </p:cNvSpPr>
          <p:nvPr>
            <p:ph sz="quarter" idx="13"/>
          </p:nvPr>
        </p:nvSpPr>
        <p:spPr/>
        <p:txBody>
          <a:bodyPr>
            <a:normAutofit/>
          </a:bodyPr>
          <a:lstStyle/>
          <a:p>
            <a:pPr marL="0" indent="0">
              <a:buNone/>
            </a:pPr>
            <a:r>
              <a:rPr lang="en-US" sz="1500" dirty="0" smtClean="0">
                <a:solidFill>
                  <a:schemeClr val="tx1"/>
                </a:solidFill>
                <a:latin typeface="+mn-lt"/>
              </a:rPr>
              <a:t>Minutes serve many purposes, such as:</a:t>
            </a:r>
          </a:p>
          <a:p>
            <a:r>
              <a:rPr lang="en-US" sz="1500" dirty="0" smtClean="0">
                <a:solidFill>
                  <a:schemeClr val="tx1"/>
                </a:solidFill>
                <a:latin typeface="+mn-lt"/>
              </a:rPr>
              <a:t>Providing </a:t>
            </a:r>
            <a:r>
              <a:rPr lang="en-US" sz="1500" dirty="0">
                <a:solidFill>
                  <a:schemeClr val="tx1"/>
                </a:solidFill>
                <a:latin typeface="+mn-lt"/>
              </a:rPr>
              <a:t>an official record of discussions, decisions, and actions taken by the corporation’s governing </a:t>
            </a:r>
            <a:r>
              <a:rPr lang="en-US" sz="1500" dirty="0" smtClean="0">
                <a:solidFill>
                  <a:schemeClr val="tx1"/>
                </a:solidFill>
                <a:latin typeface="+mn-lt"/>
              </a:rPr>
              <a:t>body;</a:t>
            </a:r>
          </a:p>
          <a:p>
            <a:r>
              <a:rPr lang="en-US" sz="1500" dirty="0" smtClean="0">
                <a:solidFill>
                  <a:schemeClr val="tx1"/>
                </a:solidFill>
                <a:latin typeface="+mn-lt"/>
              </a:rPr>
              <a:t>Serving </a:t>
            </a:r>
            <a:r>
              <a:rPr lang="en-US" sz="1500" dirty="0">
                <a:solidFill>
                  <a:schemeClr val="tx1"/>
                </a:solidFill>
                <a:latin typeface="+mn-lt"/>
              </a:rPr>
              <a:t>as a resource for identifying or communicating to outside parties actions taken by the </a:t>
            </a:r>
            <a:r>
              <a:rPr lang="en-US" sz="1500" dirty="0" smtClean="0">
                <a:solidFill>
                  <a:schemeClr val="tx1"/>
                </a:solidFill>
                <a:latin typeface="+mn-lt"/>
              </a:rPr>
              <a:t>board;</a:t>
            </a:r>
          </a:p>
          <a:p>
            <a:r>
              <a:rPr lang="en-US" sz="1500" dirty="0" smtClean="0">
                <a:solidFill>
                  <a:schemeClr val="tx1"/>
                </a:solidFill>
                <a:latin typeface="+mn-lt"/>
              </a:rPr>
              <a:t>Confirming </a:t>
            </a:r>
            <a:r>
              <a:rPr lang="en-US" sz="1500" dirty="0">
                <a:solidFill>
                  <a:schemeClr val="tx1"/>
                </a:solidFill>
                <a:latin typeface="+mn-lt"/>
              </a:rPr>
              <a:t>a record of director </a:t>
            </a:r>
            <a:r>
              <a:rPr lang="en-US" sz="1500" dirty="0" smtClean="0">
                <a:solidFill>
                  <a:schemeClr val="tx1"/>
                </a:solidFill>
                <a:latin typeface="+mn-lt"/>
              </a:rPr>
              <a:t>diligence</a:t>
            </a:r>
          </a:p>
          <a:p>
            <a:r>
              <a:rPr lang="en-US" sz="1500" dirty="0" smtClean="0">
                <a:solidFill>
                  <a:schemeClr val="tx1"/>
                </a:solidFill>
                <a:latin typeface="+mn-lt"/>
              </a:rPr>
              <a:t>Providing </a:t>
            </a:r>
            <a:r>
              <a:rPr lang="en-US" sz="1500" dirty="0">
                <a:solidFill>
                  <a:schemeClr val="tx1"/>
                </a:solidFill>
                <a:latin typeface="+mn-lt"/>
              </a:rPr>
              <a:t>evidence of the corporate existence of the </a:t>
            </a:r>
            <a:r>
              <a:rPr lang="en-US" sz="1500" dirty="0" smtClean="0">
                <a:solidFill>
                  <a:schemeClr val="tx1"/>
                </a:solidFill>
                <a:latin typeface="+mn-lt"/>
              </a:rPr>
              <a:t>company; and</a:t>
            </a:r>
          </a:p>
          <a:p>
            <a:r>
              <a:rPr lang="en-US" sz="1500" dirty="0" smtClean="0">
                <a:solidFill>
                  <a:schemeClr val="tx1"/>
                </a:solidFill>
                <a:latin typeface="+mn-lt"/>
              </a:rPr>
              <a:t>Preserving </a:t>
            </a:r>
            <a:r>
              <a:rPr lang="en-US" sz="1500" dirty="0">
                <a:solidFill>
                  <a:schemeClr val="tx1"/>
                </a:solidFill>
                <a:latin typeface="+mn-lt"/>
              </a:rPr>
              <a:t>company history</a:t>
            </a:r>
          </a:p>
          <a:p>
            <a:pPr marL="0" indent="0">
              <a:buNone/>
            </a:pPr>
            <a:endParaRPr lang="en-US" dirty="0"/>
          </a:p>
        </p:txBody>
      </p:sp>
      <p:sp>
        <p:nvSpPr>
          <p:cNvPr id="6" name="TextBox 5"/>
          <p:cNvSpPr txBox="1"/>
          <p:nvPr/>
        </p:nvSpPr>
        <p:spPr>
          <a:xfrm>
            <a:off x="304800" y="838200"/>
            <a:ext cx="8382000" cy="738664"/>
          </a:xfrm>
          <a:prstGeom prst="rect">
            <a:avLst/>
          </a:prstGeom>
          <a:noFill/>
        </p:spPr>
        <p:txBody>
          <a:bodyPr wrap="square" rtlCol="0">
            <a:spAutoFit/>
          </a:bodyPr>
          <a:lstStyle/>
          <a:p>
            <a:pPr algn="ctr"/>
            <a:r>
              <a:rPr lang="en-US" sz="2400" dirty="0"/>
              <a:t>Corporate Function &amp; Statutory Requirements</a:t>
            </a:r>
          </a:p>
          <a:p>
            <a:endParaRPr lang="en-US" dirty="0"/>
          </a:p>
        </p:txBody>
      </p:sp>
      <p:sp>
        <p:nvSpPr>
          <p:cNvPr id="5" name="Slide Number Placeholder 4"/>
          <p:cNvSpPr>
            <a:spLocks noGrp="1"/>
          </p:cNvSpPr>
          <p:nvPr>
            <p:ph type="sldNum" sz="quarter" idx="12"/>
          </p:nvPr>
        </p:nvSpPr>
        <p:spPr/>
        <p:txBody>
          <a:bodyPr/>
          <a:lstStyle/>
          <a:p>
            <a:fld id="{7DEE3603-AE3B-49B3-8A8A-A26F159604E4}" type="slidenum">
              <a:rPr lang="en-US" smtClean="0"/>
              <a:t>22</a:t>
            </a:fld>
            <a:endParaRPr lang="en-US"/>
          </a:p>
        </p:txBody>
      </p:sp>
    </p:spTree>
    <p:extLst>
      <p:ext uri="{BB962C8B-B14F-4D97-AF65-F5344CB8AC3E}">
        <p14:creationId xmlns:p14="http://schemas.microsoft.com/office/powerpoint/2010/main" val="32191185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600200"/>
          </a:xfrm>
        </p:spPr>
        <p:txBody>
          <a:bodyPr/>
          <a:lstStyle/>
          <a:p>
            <a:r>
              <a:rPr lang="en-US" sz="3600" dirty="0" smtClean="0"/>
              <a:t>Preparing the Board Minutes</a:t>
            </a:r>
            <a:endParaRPr lang="en-US" sz="3600" dirty="0"/>
          </a:p>
        </p:txBody>
      </p:sp>
      <p:sp>
        <p:nvSpPr>
          <p:cNvPr id="3" name="Content Placeholder 2"/>
          <p:cNvSpPr>
            <a:spLocks noGrp="1"/>
          </p:cNvSpPr>
          <p:nvPr>
            <p:ph idx="1"/>
          </p:nvPr>
        </p:nvSpPr>
        <p:spPr>
          <a:xfrm>
            <a:off x="457200" y="1752600"/>
            <a:ext cx="8229600" cy="4572000"/>
          </a:xfrm>
        </p:spPr>
        <p:txBody>
          <a:bodyPr>
            <a:normAutofit fontScale="85000" lnSpcReduction="20000"/>
          </a:bodyPr>
          <a:lstStyle/>
          <a:p>
            <a:pPr lvl="1">
              <a:buFont typeface="Arial" panose="020B0604020202020204" pitchFamily="34" charset="0"/>
              <a:buChar char="•"/>
            </a:pPr>
            <a:r>
              <a:rPr lang="en-US" sz="2100" dirty="0" smtClean="0">
                <a:solidFill>
                  <a:schemeClr val="tx1"/>
                </a:solidFill>
                <a:latin typeface="+mn-lt"/>
              </a:rPr>
              <a:t>Points to remember</a:t>
            </a:r>
          </a:p>
          <a:p>
            <a:pPr lvl="2"/>
            <a:r>
              <a:rPr lang="en-US" dirty="0" smtClean="0">
                <a:solidFill>
                  <a:schemeClr val="tx1"/>
                </a:solidFill>
                <a:latin typeface="+mn-lt"/>
              </a:rPr>
              <a:t>Minutes constitute a company’s history of board/committee actions and are vital legal records. In a time of increasing litigation by shareholder activists and scrutinizing of the corporate business community, it is important that minutes provide an accurate representation of meetings.</a:t>
            </a:r>
          </a:p>
          <a:p>
            <a:pPr lvl="3"/>
            <a:r>
              <a:rPr lang="en-US" dirty="0" smtClean="0">
                <a:solidFill>
                  <a:schemeClr val="tx1"/>
                </a:solidFill>
                <a:latin typeface="+mn-lt"/>
              </a:rPr>
              <a:t>“Less is more” does not necessarily apply as minutes are records of how directors exercised their business judgment at a meeting to either take action or refrain from action.</a:t>
            </a:r>
          </a:p>
          <a:p>
            <a:pPr lvl="3"/>
            <a:r>
              <a:rPr lang="en-US" dirty="0" smtClean="0">
                <a:solidFill>
                  <a:schemeClr val="tx1"/>
                </a:solidFill>
                <a:latin typeface="+mn-lt"/>
              </a:rPr>
              <a:t>Minutes reflect completeness of information considered by the Board and thoroughness of the process by which directors reached conclusions.</a:t>
            </a:r>
          </a:p>
          <a:p>
            <a:pPr lvl="2"/>
            <a:r>
              <a:rPr lang="en-US" dirty="0" smtClean="0">
                <a:solidFill>
                  <a:schemeClr val="tx1"/>
                </a:solidFill>
                <a:latin typeface="+mn-lt"/>
              </a:rPr>
              <a:t>Corporate secretaries should ensure that the minutes clearly: </a:t>
            </a:r>
          </a:p>
          <a:p>
            <a:pPr lvl="3"/>
            <a:r>
              <a:rPr lang="en-US" dirty="0">
                <a:solidFill>
                  <a:schemeClr val="tx1"/>
                </a:solidFill>
                <a:latin typeface="+mn-lt"/>
              </a:rPr>
              <a:t>r</a:t>
            </a:r>
            <a:r>
              <a:rPr lang="en-US" dirty="0" smtClean="0">
                <a:solidFill>
                  <a:schemeClr val="tx1"/>
                </a:solidFill>
                <a:latin typeface="+mn-lt"/>
              </a:rPr>
              <a:t>ecord exactly what discussions or other matters occurred during the meeting;</a:t>
            </a:r>
          </a:p>
          <a:p>
            <a:pPr lvl="3"/>
            <a:r>
              <a:rPr lang="en-US" dirty="0">
                <a:solidFill>
                  <a:schemeClr val="tx1"/>
                </a:solidFill>
                <a:latin typeface="+mn-lt"/>
              </a:rPr>
              <a:t>r</a:t>
            </a:r>
            <a:r>
              <a:rPr lang="en-US" dirty="0" smtClean="0">
                <a:solidFill>
                  <a:schemeClr val="tx1"/>
                </a:solidFill>
                <a:latin typeface="+mn-lt"/>
              </a:rPr>
              <a:t>ecord what actions were taken;</a:t>
            </a:r>
          </a:p>
          <a:p>
            <a:pPr lvl="3"/>
            <a:r>
              <a:rPr lang="en-US" dirty="0" smtClean="0">
                <a:solidFill>
                  <a:schemeClr val="tx1"/>
                </a:solidFill>
                <a:latin typeface="+mn-lt"/>
              </a:rPr>
              <a:t>provide identification in the minutes of any documents incorporated by reference or attached to the minutes; and </a:t>
            </a:r>
          </a:p>
          <a:p>
            <a:pPr lvl="3"/>
            <a:r>
              <a:rPr lang="en-US" dirty="0" smtClean="0">
                <a:solidFill>
                  <a:schemeClr val="tx1"/>
                </a:solidFill>
                <a:latin typeface="+mn-lt"/>
              </a:rPr>
              <a:t>note if any limitations were placed on the action taken or authority granted such limitations need to be explicit in the written resolution(s).</a:t>
            </a:r>
          </a:p>
          <a:p>
            <a:pPr lvl="2"/>
            <a:r>
              <a:rPr lang="en-US" dirty="0" smtClean="0">
                <a:solidFill>
                  <a:schemeClr val="tx1"/>
                </a:solidFill>
                <a:latin typeface="+mn-lt"/>
              </a:rPr>
              <a:t>Although the minutes are the official record of actions taken by the corporation, all of the records created before/during/after the meeting are business records of the company subject to discovery in litigation. </a:t>
            </a:r>
          </a:p>
          <a:p>
            <a:pPr lvl="3"/>
            <a:r>
              <a:rPr lang="en-US" dirty="0">
                <a:solidFill>
                  <a:schemeClr val="tx1"/>
                </a:solidFill>
                <a:latin typeface="+mn-lt"/>
              </a:rPr>
              <a:t>S</a:t>
            </a:r>
            <a:r>
              <a:rPr lang="en-US" dirty="0" smtClean="0">
                <a:solidFill>
                  <a:schemeClr val="tx1"/>
                </a:solidFill>
                <a:latin typeface="+mn-lt"/>
              </a:rPr>
              <a:t>uch documents should be retained and discarded in compliance with the company’s approved document retention policy.  </a:t>
            </a:r>
          </a:p>
        </p:txBody>
      </p:sp>
      <p:sp>
        <p:nvSpPr>
          <p:cNvPr id="5" name="TextBox 4"/>
          <p:cNvSpPr txBox="1"/>
          <p:nvPr/>
        </p:nvSpPr>
        <p:spPr>
          <a:xfrm>
            <a:off x="457200" y="1138535"/>
            <a:ext cx="8229600" cy="461665"/>
          </a:xfrm>
          <a:prstGeom prst="rect">
            <a:avLst/>
          </a:prstGeom>
          <a:noFill/>
        </p:spPr>
        <p:txBody>
          <a:bodyPr wrap="square" rtlCol="0">
            <a:spAutoFit/>
          </a:bodyPr>
          <a:lstStyle/>
          <a:p>
            <a:pPr algn="ctr"/>
            <a:r>
              <a:rPr lang="en-US" sz="2400" dirty="0" smtClean="0"/>
              <a:t>Preparing the Minutes</a:t>
            </a:r>
            <a:endParaRPr lang="en-US" sz="2400" dirty="0"/>
          </a:p>
        </p:txBody>
      </p:sp>
      <p:sp>
        <p:nvSpPr>
          <p:cNvPr id="4" name="Slide Number Placeholder 3"/>
          <p:cNvSpPr>
            <a:spLocks noGrp="1"/>
          </p:cNvSpPr>
          <p:nvPr>
            <p:ph type="sldNum" sz="quarter" idx="12"/>
          </p:nvPr>
        </p:nvSpPr>
        <p:spPr/>
        <p:txBody>
          <a:bodyPr/>
          <a:lstStyle/>
          <a:p>
            <a:fld id="{7DEE3603-AE3B-49B3-8A8A-A26F159604E4}" type="slidenum">
              <a:rPr lang="en-US" smtClean="0"/>
              <a:t>23</a:t>
            </a:fld>
            <a:endParaRPr lang="en-US"/>
          </a:p>
        </p:txBody>
      </p:sp>
    </p:spTree>
    <p:extLst>
      <p:ext uri="{BB962C8B-B14F-4D97-AF65-F5344CB8AC3E}">
        <p14:creationId xmlns:p14="http://schemas.microsoft.com/office/powerpoint/2010/main" val="101575473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00100"/>
            <a:ext cx="8229600" cy="1600200"/>
          </a:xfrm>
        </p:spPr>
        <p:txBody>
          <a:bodyPr/>
          <a:lstStyle/>
          <a:p>
            <a:r>
              <a:rPr lang="en-US" sz="3600" dirty="0"/>
              <a:t>Preparing the Board Minutes</a:t>
            </a:r>
          </a:p>
        </p:txBody>
      </p:sp>
      <p:sp>
        <p:nvSpPr>
          <p:cNvPr id="3" name="Content Placeholder 2"/>
          <p:cNvSpPr>
            <a:spLocks noGrp="1"/>
          </p:cNvSpPr>
          <p:nvPr>
            <p:ph sz="half" idx="2"/>
          </p:nvPr>
        </p:nvSpPr>
        <p:spPr>
          <a:xfrm>
            <a:off x="4648200" y="1600200"/>
            <a:ext cx="4038600" cy="4876800"/>
          </a:xfrm>
        </p:spPr>
        <p:txBody>
          <a:bodyPr>
            <a:normAutofit fontScale="62500" lnSpcReduction="20000"/>
          </a:bodyPr>
          <a:lstStyle/>
          <a:p>
            <a:pPr marL="0" indent="0">
              <a:buNone/>
            </a:pPr>
            <a:r>
              <a:rPr lang="en-US" sz="2900" dirty="0" smtClean="0">
                <a:solidFill>
                  <a:schemeClr val="tx1"/>
                </a:solidFill>
                <a:latin typeface="+mn-lt"/>
              </a:rPr>
              <a:t>A Minutes Checklist</a:t>
            </a:r>
          </a:p>
          <a:p>
            <a:r>
              <a:rPr lang="en-US" sz="2500" dirty="0" smtClean="0">
                <a:solidFill>
                  <a:schemeClr val="tx1"/>
                </a:solidFill>
                <a:latin typeface="+mn-lt"/>
              </a:rPr>
              <a:t>Date </a:t>
            </a:r>
            <a:r>
              <a:rPr lang="en-US" sz="2500" dirty="0">
                <a:solidFill>
                  <a:schemeClr val="tx1"/>
                </a:solidFill>
                <a:latin typeface="+mn-lt"/>
              </a:rPr>
              <a:t>and location of </a:t>
            </a:r>
            <a:r>
              <a:rPr lang="en-US" sz="2500" dirty="0" smtClean="0">
                <a:solidFill>
                  <a:schemeClr val="tx1"/>
                </a:solidFill>
                <a:latin typeface="+mn-lt"/>
              </a:rPr>
              <a:t>meeting</a:t>
            </a:r>
          </a:p>
          <a:p>
            <a:r>
              <a:rPr lang="en-US" sz="2500" dirty="0" smtClean="0">
                <a:solidFill>
                  <a:schemeClr val="tx1"/>
                </a:solidFill>
                <a:latin typeface="+mn-lt"/>
              </a:rPr>
              <a:t>If </a:t>
            </a:r>
            <a:r>
              <a:rPr lang="en-US" sz="2500" dirty="0">
                <a:solidFill>
                  <a:schemeClr val="tx1"/>
                </a:solidFill>
                <a:latin typeface="+mn-lt"/>
              </a:rPr>
              <a:t>the meeting is regular or </a:t>
            </a:r>
            <a:r>
              <a:rPr lang="en-US" sz="2500" dirty="0" smtClean="0">
                <a:solidFill>
                  <a:schemeClr val="tx1"/>
                </a:solidFill>
                <a:latin typeface="+mn-lt"/>
              </a:rPr>
              <a:t>special</a:t>
            </a:r>
          </a:p>
          <a:p>
            <a:r>
              <a:rPr lang="en-US" sz="2500" dirty="0" smtClean="0">
                <a:solidFill>
                  <a:schemeClr val="tx1"/>
                </a:solidFill>
                <a:latin typeface="+mn-lt"/>
              </a:rPr>
              <a:t>Recital </a:t>
            </a:r>
            <a:r>
              <a:rPr lang="en-US" sz="2500" dirty="0">
                <a:solidFill>
                  <a:schemeClr val="tx1"/>
                </a:solidFill>
                <a:latin typeface="+mn-lt"/>
              </a:rPr>
              <a:t>of notice having been given or </a:t>
            </a:r>
            <a:r>
              <a:rPr lang="en-US" sz="2500" dirty="0" smtClean="0">
                <a:solidFill>
                  <a:schemeClr val="tx1"/>
                </a:solidFill>
                <a:latin typeface="+mn-lt"/>
              </a:rPr>
              <a:t>waived</a:t>
            </a:r>
          </a:p>
          <a:p>
            <a:r>
              <a:rPr lang="en-US" sz="2500" dirty="0" smtClean="0">
                <a:solidFill>
                  <a:schemeClr val="tx1"/>
                </a:solidFill>
                <a:latin typeface="+mn-lt"/>
              </a:rPr>
              <a:t>Meeting </a:t>
            </a:r>
            <a:r>
              <a:rPr lang="en-US" sz="2500" dirty="0">
                <a:solidFill>
                  <a:schemeClr val="tx1"/>
                </a:solidFill>
                <a:latin typeface="+mn-lt"/>
              </a:rPr>
              <a:t>beginning time (can also note the </a:t>
            </a:r>
            <a:r>
              <a:rPr lang="en-US" sz="2500" dirty="0" smtClean="0">
                <a:solidFill>
                  <a:schemeClr val="tx1"/>
                </a:solidFill>
                <a:latin typeface="+mn-lt"/>
              </a:rPr>
              <a:t>end)</a:t>
            </a:r>
          </a:p>
          <a:p>
            <a:r>
              <a:rPr lang="en-US" sz="2500" dirty="0" smtClean="0">
                <a:solidFill>
                  <a:schemeClr val="tx1"/>
                </a:solidFill>
                <a:latin typeface="+mn-lt"/>
              </a:rPr>
              <a:t>Attendance </a:t>
            </a:r>
            <a:r>
              <a:rPr lang="en-US" sz="2500" dirty="0">
                <a:solidFill>
                  <a:schemeClr val="tx1"/>
                </a:solidFill>
                <a:latin typeface="+mn-lt"/>
              </a:rPr>
              <a:t>by directors (and </a:t>
            </a:r>
            <a:r>
              <a:rPr lang="en-US" sz="2500" dirty="0" smtClean="0">
                <a:solidFill>
                  <a:schemeClr val="tx1"/>
                </a:solidFill>
                <a:latin typeface="+mn-lt"/>
              </a:rPr>
              <a:t>absence)</a:t>
            </a:r>
          </a:p>
          <a:p>
            <a:r>
              <a:rPr lang="en-US" sz="2500" dirty="0" smtClean="0">
                <a:solidFill>
                  <a:schemeClr val="tx1"/>
                </a:solidFill>
                <a:latin typeface="+mn-lt"/>
              </a:rPr>
              <a:t>Recital </a:t>
            </a:r>
            <a:r>
              <a:rPr lang="en-US" sz="2500" dirty="0">
                <a:solidFill>
                  <a:schemeClr val="tx1"/>
                </a:solidFill>
                <a:latin typeface="+mn-lt"/>
              </a:rPr>
              <a:t>of quorum being </a:t>
            </a:r>
            <a:r>
              <a:rPr lang="en-US" sz="2500" dirty="0" smtClean="0">
                <a:solidFill>
                  <a:schemeClr val="tx1"/>
                </a:solidFill>
                <a:latin typeface="+mn-lt"/>
              </a:rPr>
              <a:t>present</a:t>
            </a:r>
          </a:p>
          <a:p>
            <a:r>
              <a:rPr lang="en-US" sz="2500" dirty="0" smtClean="0">
                <a:solidFill>
                  <a:schemeClr val="tx1"/>
                </a:solidFill>
                <a:latin typeface="+mn-lt"/>
              </a:rPr>
              <a:t>Names </a:t>
            </a:r>
            <a:r>
              <a:rPr lang="en-US" sz="2500" dirty="0">
                <a:solidFill>
                  <a:schemeClr val="tx1"/>
                </a:solidFill>
                <a:latin typeface="+mn-lt"/>
              </a:rPr>
              <a:t>of person chairing the meeting and the person taking </a:t>
            </a:r>
            <a:r>
              <a:rPr lang="en-US" sz="2500" dirty="0" smtClean="0">
                <a:solidFill>
                  <a:schemeClr val="tx1"/>
                </a:solidFill>
                <a:latin typeface="+mn-lt"/>
              </a:rPr>
              <a:t>minutes</a:t>
            </a:r>
          </a:p>
          <a:p>
            <a:r>
              <a:rPr lang="en-US" sz="2500" dirty="0" smtClean="0">
                <a:solidFill>
                  <a:schemeClr val="tx1"/>
                </a:solidFill>
                <a:latin typeface="+mn-lt"/>
              </a:rPr>
              <a:t>Attendance </a:t>
            </a:r>
            <a:r>
              <a:rPr lang="en-US" sz="2500" dirty="0">
                <a:solidFill>
                  <a:schemeClr val="tx1"/>
                </a:solidFill>
                <a:latin typeface="+mn-lt"/>
              </a:rPr>
              <a:t>by management or consultants (names and </a:t>
            </a:r>
            <a:r>
              <a:rPr lang="en-US" sz="2500" dirty="0" smtClean="0">
                <a:solidFill>
                  <a:schemeClr val="tx1"/>
                </a:solidFill>
                <a:latin typeface="+mn-lt"/>
              </a:rPr>
              <a:t>titles)</a:t>
            </a:r>
          </a:p>
          <a:p>
            <a:r>
              <a:rPr lang="en-US" sz="2500" dirty="0" smtClean="0">
                <a:solidFill>
                  <a:schemeClr val="tx1"/>
                </a:solidFill>
                <a:latin typeface="+mn-lt"/>
              </a:rPr>
              <a:t>Indication of action taken</a:t>
            </a:r>
          </a:p>
          <a:p>
            <a:r>
              <a:rPr lang="en-US" sz="2500" dirty="0" smtClean="0">
                <a:solidFill>
                  <a:schemeClr val="tx1"/>
                </a:solidFill>
                <a:latin typeface="+mn-lt"/>
              </a:rPr>
              <a:t>Comings </a:t>
            </a:r>
            <a:r>
              <a:rPr lang="en-US" sz="2500" dirty="0">
                <a:solidFill>
                  <a:schemeClr val="tx1"/>
                </a:solidFill>
                <a:latin typeface="+mn-lt"/>
              </a:rPr>
              <a:t>and goings of directors after start of meeting </a:t>
            </a:r>
            <a:endParaRPr lang="en-US" sz="2500" dirty="0" smtClean="0">
              <a:solidFill>
                <a:schemeClr val="tx1"/>
              </a:solidFill>
              <a:latin typeface="+mn-lt"/>
            </a:endParaRPr>
          </a:p>
          <a:p>
            <a:r>
              <a:rPr lang="en-US" sz="2500" dirty="0" smtClean="0">
                <a:solidFill>
                  <a:schemeClr val="tx1"/>
                </a:solidFill>
                <a:latin typeface="+mn-lt"/>
              </a:rPr>
              <a:t>Resolutions adopted</a:t>
            </a:r>
          </a:p>
          <a:p>
            <a:r>
              <a:rPr lang="en-US" sz="2500" dirty="0" smtClean="0">
                <a:solidFill>
                  <a:schemeClr val="tx1"/>
                </a:solidFill>
                <a:latin typeface="+mn-lt"/>
              </a:rPr>
              <a:t>Reference </a:t>
            </a:r>
            <a:r>
              <a:rPr lang="en-US" sz="2500" dirty="0">
                <a:solidFill>
                  <a:schemeClr val="tx1"/>
                </a:solidFill>
                <a:latin typeface="+mn-lt"/>
              </a:rPr>
              <a:t>to briefing materials distributed in advance or presented during </a:t>
            </a:r>
            <a:r>
              <a:rPr lang="en-US" sz="2500" dirty="0" smtClean="0">
                <a:solidFill>
                  <a:schemeClr val="tx1"/>
                </a:solidFill>
                <a:latin typeface="+mn-lt"/>
              </a:rPr>
              <a:t>meeting</a:t>
            </a:r>
          </a:p>
          <a:p>
            <a:r>
              <a:rPr lang="en-US" sz="2500" dirty="0" smtClean="0">
                <a:solidFill>
                  <a:schemeClr val="tx1"/>
                </a:solidFill>
                <a:latin typeface="+mn-lt"/>
              </a:rPr>
              <a:t>Note </a:t>
            </a:r>
            <a:r>
              <a:rPr lang="en-US" sz="2500" dirty="0">
                <a:solidFill>
                  <a:schemeClr val="tx1"/>
                </a:solidFill>
                <a:latin typeface="+mn-lt"/>
              </a:rPr>
              <a:t>if executive sessions were held</a:t>
            </a:r>
          </a:p>
          <a:p>
            <a:endParaRPr lang="en-US" dirty="0"/>
          </a:p>
        </p:txBody>
      </p:sp>
      <p:sp>
        <p:nvSpPr>
          <p:cNvPr id="4" name="Content Placeholder 3"/>
          <p:cNvSpPr>
            <a:spLocks noGrp="1"/>
          </p:cNvSpPr>
          <p:nvPr>
            <p:ph sz="quarter" idx="13"/>
          </p:nvPr>
        </p:nvSpPr>
        <p:spPr/>
        <p:txBody>
          <a:bodyPr>
            <a:normAutofit/>
          </a:bodyPr>
          <a:lstStyle/>
          <a:p>
            <a:pPr marL="0" indent="0">
              <a:buNone/>
            </a:pPr>
            <a:r>
              <a:rPr lang="en-US" sz="1800" dirty="0" smtClean="0">
                <a:solidFill>
                  <a:schemeClr val="tx1"/>
                </a:solidFill>
                <a:latin typeface="+mn-lt"/>
              </a:rPr>
              <a:t>The Meeting Agenda</a:t>
            </a:r>
          </a:p>
          <a:p>
            <a:r>
              <a:rPr lang="en-US" sz="1400" dirty="0" smtClean="0">
                <a:solidFill>
                  <a:schemeClr val="tx1"/>
                </a:solidFill>
                <a:latin typeface="+mn-lt"/>
              </a:rPr>
              <a:t>There </a:t>
            </a:r>
            <a:r>
              <a:rPr lang="en-US" sz="1400" dirty="0">
                <a:solidFill>
                  <a:schemeClr val="tx1"/>
                </a:solidFill>
                <a:latin typeface="+mn-lt"/>
              </a:rPr>
              <a:t>is little statutory, regulatory, or case law guidance on what should be in the minutes or the form they should </a:t>
            </a:r>
            <a:r>
              <a:rPr lang="en-US" sz="1400" dirty="0" smtClean="0">
                <a:solidFill>
                  <a:schemeClr val="tx1"/>
                </a:solidFill>
                <a:latin typeface="+mn-lt"/>
              </a:rPr>
              <a:t>take.</a:t>
            </a:r>
          </a:p>
          <a:p>
            <a:pPr lvl="1"/>
            <a:r>
              <a:rPr lang="en-US" sz="1400" dirty="0" smtClean="0">
                <a:solidFill>
                  <a:schemeClr val="tx1"/>
                </a:solidFill>
                <a:latin typeface="+mn-lt"/>
              </a:rPr>
              <a:t>In </a:t>
            </a:r>
            <a:r>
              <a:rPr lang="en-US" sz="1400" dirty="0">
                <a:solidFill>
                  <a:schemeClr val="tx1"/>
                </a:solidFill>
                <a:latin typeface="+mn-lt"/>
              </a:rPr>
              <a:t>practice, they normally cover each item on the final agenda for the board or committee meeting as well as any significant discussion of other items related to performance by the board or committee of its </a:t>
            </a:r>
            <a:r>
              <a:rPr lang="en-US" sz="1400" dirty="0" smtClean="0">
                <a:solidFill>
                  <a:schemeClr val="tx1"/>
                </a:solidFill>
                <a:latin typeface="+mn-lt"/>
              </a:rPr>
              <a:t>duties.</a:t>
            </a:r>
          </a:p>
          <a:p>
            <a:r>
              <a:rPr lang="en-US" sz="1400" dirty="0" smtClean="0">
                <a:solidFill>
                  <a:schemeClr val="tx1"/>
                </a:solidFill>
                <a:latin typeface="+mn-lt"/>
              </a:rPr>
              <a:t>The </a:t>
            </a:r>
            <a:r>
              <a:rPr lang="en-US" sz="1400" dirty="0">
                <a:solidFill>
                  <a:schemeClr val="tx1"/>
                </a:solidFill>
                <a:latin typeface="+mn-lt"/>
              </a:rPr>
              <a:t>agenda can be referred to prepare an outline of the </a:t>
            </a:r>
            <a:r>
              <a:rPr lang="en-US" sz="1400" dirty="0" smtClean="0">
                <a:solidFill>
                  <a:schemeClr val="tx1"/>
                </a:solidFill>
                <a:latin typeface="+mn-lt"/>
              </a:rPr>
              <a:t>minutes – which can then be filled in during meeting.</a:t>
            </a:r>
            <a:endParaRPr lang="en-US" sz="1400" dirty="0">
              <a:solidFill>
                <a:schemeClr val="tx1"/>
              </a:solidFill>
              <a:latin typeface="+mn-lt"/>
            </a:endParaRPr>
          </a:p>
          <a:p>
            <a:pPr marL="0" indent="0">
              <a:buNone/>
            </a:pPr>
            <a:endParaRPr lang="en-US" dirty="0"/>
          </a:p>
        </p:txBody>
      </p:sp>
      <p:sp>
        <p:nvSpPr>
          <p:cNvPr id="6" name="TextBox 5"/>
          <p:cNvSpPr txBox="1"/>
          <p:nvPr/>
        </p:nvSpPr>
        <p:spPr>
          <a:xfrm>
            <a:off x="304800" y="838200"/>
            <a:ext cx="8382000" cy="738664"/>
          </a:xfrm>
          <a:prstGeom prst="rect">
            <a:avLst/>
          </a:prstGeom>
          <a:noFill/>
        </p:spPr>
        <p:txBody>
          <a:bodyPr wrap="square" rtlCol="0">
            <a:spAutoFit/>
          </a:bodyPr>
          <a:lstStyle/>
          <a:p>
            <a:pPr algn="ctr"/>
            <a:r>
              <a:rPr lang="en-US" sz="2400" dirty="0" smtClean="0"/>
              <a:t>Preparing the Minutes</a:t>
            </a:r>
            <a:endParaRPr lang="en-US" sz="2400" dirty="0"/>
          </a:p>
          <a:p>
            <a:endParaRPr lang="en-US" dirty="0"/>
          </a:p>
        </p:txBody>
      </p:sp>
      <p:sp>
        <p:nvSpPr>
          <p:cNvPr id="5" name="Slide Number Placeholder 4"/>
          <p:cNvSpPr>
            <a:spLocks noGrp="1"/>
          </p:cNvSpPr>
          <p:nvPr>
            <p:ph type="sldNum" sz="quarter" idx="12"/>
          </p:nvPr>
        </p:nvSpPr>
        <p:spPr/>
        <p:txBody>
          <a:bodyPr/>
          <a:lstStyle/>
          <a:p>
            <a:fld id="{7DEE3603-AE3B-49B3-8A8A-A26F159604E4}" type="slidenum">
              <a:rPr lang="en-US" smtClean="0"/>
              <a:t>24</a:t>
            </a:fld>
            <a:endParaRPr lang="en-US"/>
          </a:p>
        </p:txBody>
      </p:sp>
    </p:spTree>
    <p:extLst>
      <p:ext uri="{BB962C8B-B14F-4D97-AF65-F5344CB8AC3E}">
        <p14:creationId xmlns:p14="http://schemas.microsoft.com/office/powerpoint/2010/main" val="31320762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2642" y="-685800"/>
            <a:ext cx="8229600" cy="1600200"/>
          </a:xfrm>
        </p:spPr>
        <p:txBody>
          <a:bodyPr/>
          <a:lstStyle/>
          <a:p>
            <a:r>
              <a:rPr lang="en-US" sz="3600" dirty="0" smtClean="0"/>
              <a:t>Preparing the Board Minutes</a:t>
            </a:r>
            <a:endParaRPr lang="en-US" sz="3600" dirty="0"/>
          </a:p>
        </p:txBody>
      </p:sp>
      <p:sp>
        <p:nvSpPr>
          <p:cNvPr id="3" name="Content Placeholder 2"/>
          <p:cNvSpPr>
            <a:spLocks noGrp="1"/>
          </p:cNvSpPr>
          <p:nvPr>
            <p:ph idx="1"/>
          </p:nvPr>
        </p:nvSpPr>
        <p:spPr>
          <a:xfrm>
            <a:off x="457200" y="1752600"/>
            <a:ext cx="8229600" cy="4572000"/>
          </a:xfrm>
        </p:spPr>
        <p:txBody>
          <a:bodyPr>
            <a:normAutofit/>
          </a:bodyPr>
          <a:lstStyle/>
          <a:p>
            <a:pPr lvl="1">
              <a:buFont typeface="Arial" panose="020B0604020202020204" pitchFamily="34" charset="0"/>
              <a:buChar char="•"/>
            </a:pPr>
            <a:r>
              <a:rPr lang="en-US" sz="1800" dirty="0" smtClean="0">
                <a:solidFill>
                  <a:schemeClr val="tx1"/>
                </a:solidFill>
                <a:latin typeface="+mn-lt"/>
              </a:rPr>
              <a:t>Key Tips</a:t>
            </a:r>
          </a:p>
          <a:p>
            <a:pPr lvl="2"/>
            <a:r>
              <a:rPr lang="en-US" dirty="0" smtClean="0">
                <a:solidFill>
                  <a:schemeClr val="tx1"/>
                </a:solidFill>
                <a:latin typeface="+mn-lt"/>
              </a:rPr>
              <a:t>Because minutes are the official record of what actions were taken, and not taken at the meeting, it’s important that minutes list key discussions and resolutions accurately.</a:t>
            </a:r>
          </a:p>
          <a:p>
            <a:pPr lvl="2"/>
            <a:r>
              <a:rPr lang="en-US" dirty="0" smtClean="0">
                <a:solidFill>
                  <a:schemeClr val="tx1"/>
                </a:solidFill>
                <a:latin typeface="+mn-lt"/>
              </a:rPr>
              <a:t>Once minutes have been approved, all draft documents should be discarded in compliance with the company’s approved document retention policy.</a:t>
            </a:r>
          </a:p>
          <a:p>
            <a:pPr lvl="2"/>
            <a:r>
              <a:rPr lang="en-US" dirty="0" smtClean="0">
                <a:solidFill>
                  <a:schemeClr val="tx1"/>
                </a:solidFill>
                <a:latin typeface="+mn-lt"/>
              </a:rPr>
              <a:t>Once the minutes are drafted, prior to distribution for comment, review the checklist to confirm each item is included.</a:t>
            </a:r>
          </a:p>
          <a:p>
            <a:pPr lvl="2"/>
            <a:endParaRPr lang="en-US" dirty="0" smtClean="0">
              <a:solidFill>
                <a:schemeClr val="tx1"/>
              </a:solidFill>
            </a:endParaRPr>
          </a:p>
          <a:p>
            <a:pPr lvl="2"/>
            <a:endParaRPr lang="en-US" dirty="0" smtClean="0">
              <a:solidFill>
                <a:schemeClr val="tx1"/>
              </a:solidFill>
            </a:endParaRPr>
          </a:p>
        </p:txBody>
      </p:sp>
      <p:sp>
        <p:nvSpPr>
          <p:cNvPr id="5" name="TextBox 4"/>
          <p:cNvSpPr txBox="1"/>
          <p:nvPr/>
        </p:nvSpPr>
        <p:spPr>
          <a:xfrm>
            <a:off x="457200" y="1138535"/>
            <a:ext cx="8229600" cy="461665"/>
          </a:xfrm>
          <a:prstGeom prst="rect">
            <a:avLst/>
          </a:prstGeom>
          <a:noFill/>
        </p:spPr>
        <p:txBody>
          <a:bodyPr wrap="square" rtlCol="0">
            <a:spAutoFit/>
          </a:bodyPr>
          <a:lstStyle/>
          <a:p>
            <a:pPr algn="ctr"/>
            <a:r>
              <a:rPr lang="en-US" sz="2400" dirty="0" smtClean="0"/>
              <a:t>Preparing the Minutes</a:t>
            </a:r>
            <a:endParaRPr lang="en-US" sz="2400" dirty="0"/>
          </a:p>
        </p:txBody>
      </p:sp>
      <p:sp>
        <p:nvSpPr>
          <p:cNvPr id="4" name="Slide Number Placeholder 3"/>
          <p:cNvSpPr>
            <a:spLocks noGrp="1"/>
          </p:cNvSpPr>
          <p:nvPr>
            <p:ph type="sldNum" sz="quarter" idx="12"/>
          </p:nvPr>
        </p:nvSpPr>
        <p:spPr/>
        <p:txBody>
          <a:bodyPr/>
          <a:lstStyle/>
          <a:p>
            <a:fld id="{7DEE3603-AE3B-49B3-8A8A-A26F159604E4}" type="slidenum">
              <a:rPr lang="en-US" smtClean="0"/>
              <a:t>25</a:t>
            </a:fld>
            <a:endParaRPr lang="en-US"/>
          </a:p>
        </p:txBody>
      </p:sp>
    </p:spTree>
    <p:extLst>
      <p:ext uri="{BB962C8B-B14F-4D97-AF65-F5344CB8AC3E}">
        <p14:creationId xmlns:p14="http://schemas.microsoft.com/office/powerpoint/2010/main" val="88316760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2642" y="-685800"/>
            <a:ext cx="8229600" cy="1600200"/>
          </a:xfrm>
        </p:spPr>
        <p:txBody>
          <a:bodyPr/>
          <a:lstStyle/>
          <a:p>
            <a:r>
              <a:rPr lang="en-US" sz="3600" dirty="0" smtClean="0"/>
              <a:t>Preparing the Board Minutes</a:t>
            </a:r>
            <a:endParaRPr lang="en-US" sz="3600" dirty="0"/>
          </a:p>
        </p:txBody>
      </p:sp>
      <p:sp>
        <p:nvSpPr>
          <p:cNvPr id="5" name="TextBox 4"/>
          <p:cNvSpPr txBox="1"/>
          <p:nvPr/>
        </p:nvSpPr>
        <p:spPr>
          <a:xfrm>
            <a:off x="457200" y="1138535"/>
            <a:ext cx="8229600" cy="461665"/>
          </a:xfrm>
          <a:prstGeom prst="rect">
            <a:avLst/>
          </a:prstGeom>
          <a:noFill/>
        </p:spPr>
        <p:txBody>
          <a:bodyPr wrap="square" rtlCol="0">
            <a:spAutoFit/>
          </a:bodyPr>
          <a:lstStyle/>
          <a:p>
            <a:pPr algn="ctr"/>
            <a:r>
              <a:rPr lang="en-US" sz="2400" dirty="0" smtClean="0"/>
              <a:t>Drafting Practices</a:t>
            </a:r>
            <a:endParaRPr lang="en-US" sz="2400" dirty="0"/>
          </a:p>
        </p:txBody>
      </p:sp>
      <p:sp>
        <p:nvSpPr>
          <p:cNvPr id="4" name="Content Placeholder 3"/>
          <p:cNvSpPr>
            <a:spLocks noGrp="1"/>
          </p:cNvSpPr>
          <p:nvPr>
            <p:ph idx="1"/>
          </p:nvPr>
        </p:nvSpPr>
        <p:spPr>
          <a:xfrm>
            <a:off x="457200" y="1600200"/>
            <a:ext cx="8229600" cy="4724400"/>
          </a:xfrm>
        </p:spPr>
        <p:txBody>
          <a:bodyPr>
            <a:normAutofit fontScale="32500" lnSpcReduction="20000"/>
          </a:bodyPr>
          <a:lstStyle/>
          <a:p>
            <a:r>
              <a:rPr lang="en-US" sz="6200" dirty="0" smtClean="0">
                <a:solidFill>
                  <a:schemeClr val="tx1"/>
                </a:solidFill>
                <a:latin typeface="+mn-lt"/>
              </a:rPr>
              <a:t>Methodology</a:t>
            </a:r>
          </a:p>
          <a:p>
            <a:pPr lvl="1"/>
            <a:r>
              <a:rPr lang="en-US" sz="4300" dirty="0">
                <a:solidFill>
                  <a:schemeClr val="tx1"/>
                </a:solidFill>
                <a:latin typeface="+mn-lt"/>
              </a:rPr>
              <a:t>Minutes are a record of what occurred, not a </a:t>
            </a:r>
            <a:r>
              <a:rPr lang="en-US" sz="4300" dirty="0" smtClean="0">
                <a:solidFill>
                  <a:schemeClr val="tx1"/>
                </a:solidFill>
                <a:latin typeface="+mn-lt"/>
              </a:rPr>
              <a:t>transcript.</a:t>
            </a:r>
            <a:endParaRPr lang="en-US" sz="4300" dirty="0">
              <a:solidFill>
                <a:schemeClr val="tx1"/>
              </a:solidFill>
              <a:latin typeface="+mn-lt"/>
            </a:endParaRPr>
          </a:p>
          <a:p>
            <a:pPr lvl="1"/>
            <a:r>
              <a:rPr lang="en-US" sz="4300" dirty="0">
                <a:solidFill>
                  <a:schemeClr val="tx1"/>
                </a:solidFill>
                <a:latin typeface="+mn-lt"/>
              </a:rPr>
              <a:t>Can use computers or tablets but many corporate secretaries still write notes in </a:t>
            </a:r>
            <a:r>
              <a:rPr lang="en-US" sz="4300" dirty="0" smtClean="0">
                <a:solidFill>
                  <a:schemeClr val="tx1"/>
                </a:solidFill>
                <a:latin typeface="+mn-lt"/>
              </a:rPr>
              <a:t>longhand.</a:t>
            </a:r>
            <a:endParaRPr lang="en-US" sz="4300" dirty="0">
              <a:solidFill>
                <a:schemeClr val="tx1"/>
              </a:solidFill>
              <a:latin typeface="+mn-lt"/>
            </a:endParaRPr>
          </a:p>
          <a:p>
            <a:pPr lvl="2"/>
            <a:r>
              <a:rPr lang="en-US" sz="4300" dirty="0">
                <a:solidFill>
                  <a:schemeClr val="tx1"/>
                </a:solidFill>
                <a:latin typeface="+mn-lt"/>
              </a:rPr>
              <a:t>Data recorded on a computer can be retrieved in litigation and used to impeach directors’ testimony or the minutes themselves – this is a significant risk, as wording of notes during the meeting may differ slightly from </a:t>
            </a:r>
            <a:r>
              <a:rPr lang="en-US" sz="4300" dirty="0" smtClean="0">
                <a:solidFill>
                  <a:schemeClr val="tx1"/>
                </a:solidFill>
                <a:latin typeface="+mn-lt"/>
              </a:rPr>
              <a:t>final </a:t>
            </a:r>
            <a:r>
              <a:rPr lang="en-US" sz="4300" dirty="0">
                <a:solidFill>
                  <a:schemeClr val="tx1"/>
                </a:solidFill>
                <a:latin typeface="+mn-lt"/>
              </a:rPr>
              <a:t>minutes. </a:t>
            </a:r>
          </a:p>
          <a:p>
            <a:pPr lvl="3"/>
            <a:r>
              <a:rPr lang="en-US" sz="4300" dirty="0">
                <a:solidFill>
                  <a:schemeClr val="tx1"/>
                </a:solidFill>
                <a:latin typeface="+mn-lt"/>
              </a:rPr>
              <a:t>Deleting a document does not make it irretrievable. Special consideration should be given to saving electronic </a:t>
            </a:r>
            <a:r>
              <a:rPr lang="en-US" sz="4300" dirty="0" smtClean="0">
                <a:solidFill>
                  <a:schemeClr val="tx1"/>
                </a:solidFill>
                <a:latin typeface="+mn-lt"/>
              </a:rPr>
              <a:t>documents.</a:t>
            </a:r>
            <a:endParaRPr lang="en-US" sz="4300" dirty="0">
              <a:solidFill>
                <a:schemeClr val="tx1"/>
              </a:solidFill>
              <a:latin typeface="+mn-lt"/>
            </a:endParaRPr>
          </a:p>
          <a:p>
            <a:pPr lvl="1"/>
            <a:r>
              <a:rPr lang="en-US" sz="4300" dirty="0">
                <a:solidFill>
                  <a:schemeClr val="tx1"/>
                </a:solidFill>
                <a:latin typeface="+mn-lt"/>
              </a:rPr>
              <a:t>Must use care in note-taking during meeting, since any notes are discoverable. </a:t>
            </a:r>
          </a:p>
          <a:p>
            <a:pPr lvl="2"/>
            <a:r>
              <a:rPr lang="en-US" sz="4300" dirty="0">
                <a:solidFill>
                  <a:schemeClr val="tx1"/>
                </a:solidFill>
                <a:latin typeface="+mn-lt"/>
              </a:rPr>
              <a:t>Avoid personal/irrelevant notes and write neatly. </a:t>
            </a:r>
          </a:p>
          <a:p>
            <a:pPr lvl="2"/>
            <a:r>
              <a:rPr lang="en-US" sz="4300" dirty="0">
                <a:solidFill>
                  <a:schemeClr val="tx1"/>
                </a:solidFill>
                <a:latin typeface="+mn-lt"/>
              </a:rPr>
              <a:t>Ensure that corporate secretary notes and notes of individual directors are retained and disposed of in accordance with the company’s document retention </a:t>
            </a:r>
            <a:r>
              <a:rPr lang="en-US" sz="4300" dirty="0" smtClean="0">
                <a:solidFill>
                  <a:schemeClr val="tx1"/>
                </a:solidFill>
                <a:latin typeface="+mn-lt"/>
              </a:rPr>
              <a:t>practices.</a:t>
            </a:r>
          </a:p>
          <a:p>
            <a:r>
              <a:rPr lang="en-US" sz="6200" dirty="0">
                <a:solidFill>
                  <a:schemeClr val="tx1"/>
                </a:solidFill>
                <a:latin typeface="+mn-lt"/>
              </a:rPr>
              <a:t>Director Notes</a:t>
            </a:r>
          </a:p>
          <a:p>
            <a:pPr lvl="1"/>
            <a:r>
              <a:rPr lang="en-US" sz="4300" dirty="0" smtClean="0">
                <a:solidFill>
                  <a:schemeClr val="tx1"/>
                </a:solidFill>
                <a:latin typeface="+mn-lt"/>
              </a:rPr>
              <a:t>Ideally, directors should be advised to refrain from taking notes, that any notes they take belong to the company, and that all such notes will be collected at the end of the meeting. </a:t>
            </a:r>
          </a:p>
          <a:p>
            <a:pPr lvl="2"/>
            <a:r>
              <a:rPr lang="en-US" sz="4300" dirty="0" smtClean="0">
                <a:solidFill>
                  <a:schemeClr val="tx1"/>
                </a:solidFill>
                <a:latin typeface="+mn-lt"/>
              </a:rPr>
              <a:t>This is because individual directors’ records do not reflect official acts of the company – and the company cannot control their retention and limit disclosure if there is more than one official set of company records. </a:t>
            </a:r>
          </a:p>
          <a:p>
            <a:pPr lvl="2"/>
            <a:r>
              <a:rPr lang="en-US" sz="4300" dirty="0" smtClean="0">
                <a:solidFill>
                  <a:schemeClr val="tx1"/>
                </a:solidFill>
                <a:latin typeface="+mn-lt"/>
              </a:rPr>
              <a:t>Practically, it is difficult to prevent directors from taking notes and notes can be useful.</a:t>
            </a:r>
          </a:p>
          <a:p>
            <a:pPr lvl="2"/>
            <a:endParaRPr lang="en-US" sz="2500" dirty="0" smtClean="0"/>
          </a:p>
          <a:p>
            <a:pPr lvl="1"/>
            <a:endParaRPr lang="en-US" dirty="0"/>
          </a:p>
        </p:txBody>
      </p:sp>
      <p:sp>
        <p:nvSpPr>
          <p:cNvPr id="3" name="Slide Number Placeholder 2"/>
          <p:cNvSpPr>
            <a:spLocks noGrp="1"/>
          </p:cNvSpPr>
          <p:nvPr>
            <p:ph type="sldNum" sz="quarter" idx="12"/>
          </p:nvPr>
        </p:nvSpPr>
        <p:spPr/>
        <p:txBody>
          <a:bodyPr/>
          <a:lstStyle/>
          <a:p>
            <a:fld id="{7DEE3603-AE3B-49B3-8A8A-A26F159604E4}" type="slidenum">
              <a:rPr lang="en-US" smtClean="0"/>
              <a:t>26</a:t>
            </a:fld>
            <a:endParaRPr lang="en-US"/>
          </a:p>
        </p:txBody>
      </p:sp>
    </p:spTree>
    <p:extLst>
      <p:ext uri="{BB962C8B-B14F-4D97-AF65-F5344CB8AC3E}">
        <p14:creationId xmlns:p14="http://schemas.microsoft.com/office/powerpoint/2010/main" val="311010619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2642" y="-685800"/>
            <a:ext cx="8229600" cy="1600200"/>
          </a:xfrm>
        </p:spPr>
        <p:txBody>
          <a:bodyPr/>
          <a:lstStyle/>
          <a:p>
            <a:r>
              <a:rPr lang="en-US" sz="3600" dirty="0" smtClean="0"/>
              <a:t>Preparing the Board Minutes</a:t>
            </a:r>
            <a:endParaRPr lang="en-US" sz="3600" dirty="0"/>
          </a:p>
        </p:txBody>
      </p:sp>
      <p:sp>
        <p:nvSpPr>
          <p:cNvPr id="5" name="TextBox 4"/>
          <p:cNvSpPr txBox="1"/>
          <p:nvPr/>
        </p:nvSpPr>
        <p:spPr>
          <a:xfrm>
            <a:off x="457200" y="1138535"/>
            <a:ext cx="8229600" cy="461665"/>
          </a:xfrm>
          <a:prstGeom prst="rect">
            <a:avLst/>
          </a:prstGeom>
          <a:noFill/>
        </p:spPr>
        <p:txBody>
          <a:bodyPr wrap="square" rtlCol="0">
            <a:spAutoFit/>
          </a:bodyPr>
          <a:lstStyle/>
          <a:p>
            <a:pPr algn="ctr"/>
            <a:r>
              <a:rPr lang="en-US" sz="2400" dirty="0" smtClean="0"/>
              <a:t>Drafting Practices</a:t>
            </a:r>
            <a:endParaRPr lang="en-US" sz="2400" dirty="0"/>
          </a:p>
        </p:txBody>
      </p:sp>
      <p:sp>
        <p:nvSpPr>
          <p:cNvPr id="4" name="Content Placeholder 3"/>
          <p:cNvSpPr>
            <a:spLocks noGrp="1"/>
          </p:cNvSpPr>
          <p:nvPr>
            <p:ph idx="1"/>
          </p:nvPr>
        </p:nvSpPr>
        <p:spPr>
          <a:xfrm>
            <a:off x="434163" y="1752600"/>
            <a:ext cx="8229600" cy="4724400"/>
          </a:xfrm>
        </p:spPr>
        <p:txBody>
          <a:bodyPr>
            <a:normAutofit/>
          </a:bodyPr>
          <a:lstStyle/>
          <a:p>
            <a:r>
              <a:rPr lang="en-US" sz="2000" dirty="0">
                <a:solidFill>
                  <a:schemeClr val="tx1"/>
                </a:solidFill>
                <a:latin typeface="+mn-lt"/>
              </a:rPr>
              <a:t>Dealing with issues of content</a:t>
            </a:r>
          </a:p>
          <a:p>
            <a:pPr lvl="1"/>
            <a:r>
              <a:rPr lang="en-US" dirty="0" smtClean="0">
                <a:solidFill>
                  <a:schemeClr val="tx1"/>
                </a:solidFill>
                <a:latin typeface="+mn-lt"/>
              </a:rPr>
              <a:t>Corporate secretary has responsibility of deciding what to record and what parts of the discussion are relevant.</a:t>
            </a:r>
          </a:p>
          <a:p>
            <a:pPr lvl="1"/>
            <a:r>
              <a:rPr lang="en-US" dirty="0" smtClean="0">
                <a:solidFill>
                  <a:schemeClr val="tx1"/>
                </a:solidFill>
                <a:latin typeface="+mn-lt"/>
              </a:rPr>
              <a:t>Corporate secretary must be alert to capture the substance of discussions and key words in formulating motions on significant transactions (such as a merger).</a:t>
            </a:r>
          </a:p>
          <a:p>
            <a:pPr lvl="1"/>
            <a:r>
              <a:rPr lang="en-US" dirty="0" smtClean="0">
                <a:solidFill>
                  <a:schemeClr val="tx1"/>
                </a:solidFill>
                <a:latin typeface="+mn-lt"/>
              </a:rPr>
              <a:t>Must also be alert in case any matter addressed at the meeting becomes the subject of dispute or litigation.</a:t>
            </a:r>
          </a:p>
          <a:p>
            <a:pPr lvl="1"/>
            <a:r>
              <a:rPr lang="en-US" dirty="0" smtClean="0">
                <a:solidFill>
                  <a:schemeClr val="tx1"/>
                </a:solidFill>
                <a:latin typeface="+mn-lt"/>
              </a:rPr>
              <a:t>Corporate secretary should have a copy of any material distributed for consideration at the meeting, for later destroying or filing with the minutes.</a:t>
            </a:r>
          </a:p>
          <a:p>
            <a:pPr lvl="1"/>
            <a:r>
              <a:rPr lang="en-US" dirty="0" smtClean="0">
                <a:solidFill>
                  <a:schemeClr val="tx1"/>
                </a:solidFill>
                <a:latin typeface="+mn-lt"/>
              </a:rPr>
              <a:t>The corporate secretary should check with others as to what was stated because it can be difficult to keep track of all the matters being discussed, all the directors’ views on such matters, and the various side conversations that take place. </a:t>
            </a:r>
          </a:p>
          <a:p>
            <a:pPr lvl="2"/>
            <a:r>
              <a:rPr lang="en-US" dirty="0" smtClean="0">
                <a:solidFill>
                  <a:schemeClr val="tx1"/>
                </a:solidFill>
                <a:latin typeface="+mn-lt"/>
              </a:rPr>
              <a:t>E.g. Corporate secretary consults the CFO when drafting financial report and the Chief of HR when drafting compensation resolutions.</a:t>
            </a:r>
          </a:p>
          <a:p>
            <a:pPr lvl="1"/>
            <a:endParaRPr lang="en-US" dirty="0"/>
          </a:p>
        </p:txBody>
      </p:sp>
      <p:sp>
        <p:nvSpPr>
          <p:cNvPr id="3" name="Slide Number Placeholder 2"/>
          <p:cNvSpPr>
            <a:spLocks noGrp="1"/>
          </p:cNvSpPr>
          <p:nvPr>
            <p:ph type="sldNum" sz="quarter" idx="12"/>
          </p:nvPr>
        </p:nvSpPr>
        <p:spPr/>
        <p:txBody>
          <a:bodyPr/>
          <a:lstStyle/>
          <a:p>
            <a:fld id="{7DEE3603-AE3B-49B3-8A8A-A26F159604E4}" type="slidenum">
              <a:rPr lang="en-US" smtClean="0"/>
              <a:t>27</a:t>
            </a:fld>
            <a:endParaRPr lang="en-US"/>
          </a:p>
        </p:txBody>
      </p:sp>
    </p:spTree>
    <p:extLst>
      <p:ext uri="{BB962C8B-B14F-4D97-AF65-F5344CB8AC3E}">
        <p14:creationId xmlns:p14="http://schemas.microsoft.com/office/powerpoint/2010/main" val="241912103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2642" y="-685800"/>
            <a:ext cx="8229600" cy="1600200"/>
          </a:xfrm>
        </p:spPr>
        <p:txBody>
          <a:bodyPr/>
          <a:lstStyle/>
          <a:p>
            <a:r>
              <a:rPr lang="en-US" sz="3600" dirty="0" smtClean="0"/>
              <a:t>Preparing the Board Minutes</a:t>
            </a:r>
            <a:endParaRPr lang="en-US" sz="3600" dirty="0"/>
          </a:p>
        </p:txBody>
      </p:sp>
      <p:sp>
        <p:nvSpPr>
          <p:cNvPr id="5" name="TextBox 4"/>
          <p:cNvSpPr txBox="1"/>
          <p:nvPr/>
        </p:nvSpPr>
        <p:spPr>
          <a:xfrm>
            <a:off x="457200" y="1138535"/>
            <a:ext cx="8229600" cy="461665"/>
          </a:xfrm>
          <a:prstGeom prst="rect">
            <a:avLst/>
          </a:prstGeom>
          <a:noFill/>
        </p:spPr>
        <p:txBody>
          <a:bodyPr wrap="square" rtlCol="0">
            <a:spAutoFit/>
          </a:bodyPr>
          <a:lstStyle/>
          <a:p>
            <a:pPr algn="ctr"/>
            <a:r>
              <a:rPr lang="en-US" sz="2400" dirty="0" smtClean="0"/>
              <a:t>Drafting Practices</a:t>
            </a:r>
            <a:endParaRPr lang="en-US" sz="2400" dirty="0"/>
          </a:p>
        </p:txBody>
      </p:sp>
      <p:sp>
        <p:nvSpPr>
          <p:cNvPr id="4" name="Content Placeholder 3"/>
          <p:cNvSpPr>
            <a:spLocks noGrp="1"/>
          </p:cNvSpPr>
          <p:nvPr>
            <p:ph idx="1"/>
          </p:nvPr>
        </p:nvSpPr>
        <p:spPr>
          <a:xfrm>
            <a:off x="434163" y="1752600"/>
            <a:ext cx="8229600" cy="4724400"/>
          </a:xfrm>
        </p:spPr>
        <p:txBody>
          <a:bodyPr>
            <a:noAutofit/>
          </a:bodyPr>
          <a:lstStyle/>
          <a:p>
            <a:r>
              <a:rPr lang="en-US" sz="2000" dirty="0">
                <a:solidFill>
                  <a:schemeClr val="tx1"/>
                </a:solidFill>
                <a:latin typeface="+mn-lt"/>
              </a:rPr>
              <a:t>Exposure Risk</a:t>
            </a:r>
          </a:p>
          <a:p>
            <a:pPr lvl="1"/>
            <a:r>
              <a:rPr lang="en-US" sz="1400" dirty="0" smtClean="0">
                <a:solidFill>
                  <a:schemeClr val="tx1"/>
                </a:solidFill>
                <a:latin typeface="+mn-lt"/>
              </a:rPr>
              <a:t>Corporate secretary should keep in mind that minutes are discoverable in litigation and enforcement actions, care should be taken to ensure that they are accurate, complete, contain no unnecessary information, and correspond to an evidentiary record appropriate for public disclosure. </a:t>
            </a:r>
          </a:p>
          <a:p>
            <a:pPr lvl="1"/>
            <a:r>
              <a:rPr lang="en-US" sz="1400" dirty="0" smtClean="0">
                <a:solidFill>
                  <a:schemeClr val="tx1"/>
                </a:solidFill>
                <a:latin typeface="+mn-lt"/>
              </a:rPr>
              <a:t>Minutes should be edited to make certain no future traps or waivers of privileges or privacy rights are created.</a:t>
            </a:r>
            <a:endParaRPr lang="en-US" sz="1400" dirty="0" smtClean="0">
              <a:latin typeface="+mn-lt"/>
            </a:endParaRPr>
          </a:p>
          <a:p>
            <a:pPr lvl="2"/>
            <a:r>
              <a:rPr lang="en-US" sz="1400" dirty="0">
                <a:solidFill>
                  <a:schemeClr val="tx1"/>
                </a:solidFill>
                <a:latin typeface="+mn-lt"/>
              </a:rPr>
              <a:t>Pay particular attention to tax </a:t>
            </a:r>
            <a:r>
              <a:rPr lang="en-US" sz="1400" dirty="0" smtClean="0">
                <a:solidFill>
                  <a:schemeClr val="tx1"/>
                </a:solidFill>
                <a:latin typeface="+mn-lt"/>
              </a:rPr>
              <a:t>areas.</a:t>
            </a:r>
            <a:endParaRPr lang="en-US" sz="1400" dirty="0">
              <a:solidFill>
                <a:schemeClr val="tx1"/>
              </a:solidFill>
              <a:latin typeface="+mn-lt"/>
            </a:endParaRPr>
          </a:p>
          <a:p>
            <a:pPr lvl="1"/>
            <a:r>
              <a:rPr lang="en-US" sz="1400" dirty="0" smtClean="0">
                <a:solidFill>
                  <a:schemeClr val="tx1"/>
                </a:solidFill>
                <a:latin typeface="+mn-lt"/>
              </a:rPr>
              <a:t>Privileged matters, such as advice from counsel regarding litigation should be dealt with appropriately. </a:t>
            </a:r>
          </a:p>
          <a:p>
            <a:pPr lvl="1"/>
            <a:r>
              <a:rPr lang="en-US" sz="1400" dirty="0" smtClean="0">
                <a:solidFill>
                  <a:schemeClr val="tx1"/>
                </a:solidFill>
                <a:latin typeface="+mn-lt"/>
              </a:rPr>
              <a:t>Minutes should be consistent with official forms filed during the transaction. E.g. securities filing – minutes should be consistent with MD&amp;A, 10-K, and Annual Report.</a:t>
            </a:r>
          </a:p>
          <a:p>
            <a:pPr lvl="1"/>
            <a:r>
              <a:rPr lang="en-US" sz="1400" dirty="0" smtClean="0">
                <a:solidFill>
                  <a:schemeClr val="tx1"/>
                </a:solidFill>
                <a:latin typeface="+mn-lt"/>
              </a:rPr>
              <a:t>What is not recorded in the minutes can also present risk, it can still be discovered in litigation if it happened. </a:t>
            </a:r>
          </a:p>
          <a:p>
            <a:pPr lvl="2"/>
            <a:r>
              <a:rPr lang="en-US" sz="1400" dirty="0">
                <a:solidFill>
                  <a:schemeClr val="tx1"/>
                </a:solidFill>
                <a:latin typeface="+mn-lt"/>
              </a:rPr>
              <a:t>Corporate secretaries should be prepared to explain </a:t>
            </a:r>
            <a:r>
              <a:rPr lang="en-US" sz="1400" dirty="0" smtClean="0">
                <a:solidFill>
                  <a:schemeClr val="tx1"/>
                </a:solidFill>
                <a:latin typeface="+mn-lt"/>
              </a:rPr>
              <a:t>that off </a:t>
            </a:r>
            <a:r>
              <a:rPr lang="en-US" sz="1400" dirty="0">
                <a:solidFill>
                  <a:schemeClr val="tx1"/>
                </a:solidFill>
                <a:latin typeface="+mn-lt"/>
              </a:rPr>
              <a:t>the record requests should be made only about </a:t>
            </a:r>
            <a:r>
              <a:rPr lang="en-US" sz="1400" dirty="0" smtClean="0">
                <a:solidFill>
                  <a:schemeClr val="tx1"/>
                </a:solidFill>
                <a:latin typeface="+mn-lt"/>
              </a:rPr>
              <a:t>irrelevant matters. Because</a:t>
            </a:r>
            <a:r>
              <a:rPr lang="en-US" sz="1400" dirty="0">
                <a:solidFill>
                  <a:schemeClr val="tx1"/>
                </a:solidFill>
                <a:latin typeface="+mn-lt"/>
              </a:rPr>
              <a:t>, someone can testify about the matter even if it was not recorded</a:t>
            </a:r>
            <a:r>
              <a:rPr lang="en-US" sz="1400" dirty="0" smtClean="0">
                <a:solidFill>
                  <a:schemeClr val="tx1"/>
                </a:solidFill>
                <a:latin typeface="+mn-lt"/>
              </a:rPr>
              <a:t>.</a:t>
            </a:r>
            <a:endParaRPr lang="en-US" sz="1400" dirty="0">
              <a:solidFill>
                <a:schemeClr val="tx1"/>
              </a:solidFill>
              <a:latin typeface="+mn-lt"/>
            </a:endParaRPr>
          </a:p>
          <a:p>
            <a:pPr lvl="1"/>
            <a:r>
              <a:rPr lang="en-US" sz="1400" dirty="0">
                <a:solidFill>
                  <a:schemeClr val="tx1"/>
                </a:solidFill>
                <a:latin typeface="+mn-lt"/>
              </a:rPr>
              <a:t>M</a:t>
            </a:r>
            <a:r>
              <a:rPr lang="en-US" sz="1400" dirty="0" smtClean="0">
                <a:solidFill>
                  <a:schemeClr val="tx1"/>
                </a:solidFill>
                <a:latin typeface="+mn-lt"/>
              </a:rPr>
              <a:t>inutes are considered prima facie evidence of what occurred at the meeting. </a:t>
            </a:r>
          </a:p>
          <a:p>
            <a:pPr lvl="2"/>
            <a:r>
              <a:rPr lang="en-US" sz="1400" dirty="0" smtClean="0">
                <a:solidFill>
                  <a:schemeClr val="tx1"/>
                </a:solidFill>
                <a:latin typeface="+mn-lt"/>
              </a:rPr>
              <a:t>The more incomplete or ambiguous the minutes are, the broader the extrinsic evidence the court will allow to clarify or explain matters/motions. </a:t>
            </a:r>
          </a:p>
        </p:txBody>
      </p:sp>
      <p:sp>
        <p:nvSpPr>
          <p:cNvPr id="3" name="Slide Number Placeholder 2"/>
          <p:cNvSpPr>
            <a:spLocks noGrp="1"/>
          </p:cNvSpPr>
          <p:nvPr>
            <p:ph type="sldNum" sz="quarter" idx="12"/>
          </p:nvPr>
        </p:nvSpPr>
        <p:spPr/>
        <p:txBody>
          <a:bodyPr/>
          <a:lstStyle/>
          <a:p>
            <a:fld id="{7DEE3603-AE3B-49B3-8A8A-A26F159604E4}" type="slidenum">
              <a:rPr lang="en-US" smtClean="0"/>
              <a:t>28</a:t>
            </a:fld>
            <a:endParaRPr lang="en-US"/>
          </a:p>
        </p:txBody>
      </p:sp>
    </p:spTree>
    <p:extLst>
      <p:ext uri="{BB962C8B-B14F-4D97-AF65-F5344CB8AC3E}">
        <p14:creationId xmlns:p14="http://schemas.microsoft.com/office/powerpoint/2010/main" val="368676480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2642" y="-685800"/>
            <a:ext cx="8229600" cy="1600200"/>
          </a:xfrm>
        </p:spPr>
        <p:txBody>
          <a:bodyPr/>
          <a:lstStyle/>
          <a:p>
            <a:r>
              <a:rPr lang="en-US" sz="3600" dirty="0" smtClean="0"/>
              <a:t>Preparing the Board Minutes</a:t>
            </a:r>
            <a:endParaRPr lang="en-US" sz="3600" dirty="0"/>
          </a:p>
        </p:txBody>
      </p:sp>
      <p:sp>
        <p:nvSpPr>
          <p:cNvPr id="5" name="TextBox 4"/>
          <p:cNvSpPr txBox="1"/>
          <p:nvPr/>
        </p:nvSpPr>
        <p:spPr>
          <a:xfrm>
            <a:off x="457200" y="1138535"/>
            <a:ext cx="8229600" cy="461665"/>
          </a:xfrm>
          <a:prstGeom prst="rect">
            <a:avLst/>
          </a:prstGeom>
          <a:noFill/>
        </p:spPr>
        <p:txBody>
          <a:bodyPr wrap="square" rtlCol="0">
            <a:spAutoFit/>
          </a:bodyPr>
          <a:lstStyle/>
          <a:p>
            <a:pPr algn="ctr"/>
            <a:r>
              <a:rPr lang="en-US" sz="2400" dirty="0" smtClean="0"/>
              <a:t>Drafting Practices</a:t>
            </a:r>
            <a:endParaRPr lang="en-US" sz="2400" dirty="0"/>
          </a:p>
        </p:txBody>
      </p:sp>
      <p:sp>
        <p:nvSpPr>
          <p:cNvPr id="4" name="Content Placeholder 3"/>
          <p:cNvSpPr>
            <a:spLocks noGrp="1"/>
          </p:cNvSpPr>
          <p:nvPr>
            <p:ph idx="1"/>
          </p:nvPr>
        </p:nvSpPr>
        <p:spPr>
          <a:xfrm>
            <a:off x="434163" y="1752600"/>
            <a:ext cx="8229600" cy="4724400"/>
          </a:xfrm>
        </p:spPr>
        <p:txBody>
          <a:bodyPr>
            <a:noAutofit/>
          </a:bodyPr>
          <a:lstStyle/>
          <a:p>
            <a:r>
              <a:rPr lang="en-US" sz="2000" dirty="0">
                <a:solidFill>
                  <a:schemeClr val="tx1"/>
                </a:solidFill>
                <a:latin typeface="+mn-lt"/>
              </a:rPr>
              <a:t>Choosing Words Carefully</a:t>
            </a:r>
          </a:p>
          <a:p>
            <a:pPr lvl="1"/>
            <a:r>
              <a:rPr lang="en-US" dirty="0" smtClean="0">
                <a:solidFill>
                  <a:schemeClr val="tx1"/>
                </a:solidFill>
                <a:latin typeface="+mn-lt"/>
              </a:rPr>
              <a:t>Minutes serve to confirm participants’ common perceptions of and consensus on meeting events, keeping the language as clear as possible serves this purpose. </a:t>
            </a:r>
          </a:p>
          <a:p>
            <a:pPr lvl="1"/>
            <a:r>
              <a:rPr lang="en-US" dirty="0" smtClean="0">
                <a:solidFill>
                  <a:schemeClr val="tx1"/>
                </a:solidFill>
                <a:latin typeface="+mn-lt"/>
              </a:rPr>
              <a:t>Language should be simple, clear, and unambiguous.</a:t>
            </a:r>
          </a:p>
          <a:p>
            <a:pPr lvl="1"/>
            <a:r>
              <a:rPr lang="en-US" dirty="0" smtClean="0">
                <a:solidFill>
                  <a:schemeClr val="tx1"/>
                </a:solidFill>
                <a:latin typeface="+mn-lt"/>
              </a:rPr>
              <a:t>Descriptive terms should not be value judgments.</a:t>
            </a:r>
          </a:p>
          <a:p>
            <a:pPr lvl="1"/>
            <a:r>
              <a:rPr lang="en-US" dirty="0">
                <a:solidFill>
                  <a:schemeClr val="tx1"/>
                </a:solidFill>
                <a:latin typeface="+mn-lt"/>
              </a:rPr>
              <a:t>C</a:t>
            </a:r>
            <a:r>
              <a:rPr lang="en-US" dirty="0" smtClean="0">
                <a:solidFill>
                  <a:schemeClr val="tx1"/>
                </a:solidFill>
                <a:latin typeface="+mn-lt"/>
              </a:rPr>
              <a:t>orporate secretary should remain a neutral recorder of the proceedings.</a:t>
            </a:r>
          </a:p>
          <a:p>
            <a:pPr lvl="1"/>
            <a:r>
              <a:rPr lang="en-US" dirty="0" smtClean="0">
                <a:solidFill>
                  <a:schemeClr val="tx1"/>
                </a:solidFill>
                <a:latin typeface="+mn-lt"/>
              </a:rPr>
              <a:t>Advisable to avoid internal company or industry terminology or usage, unless essential to accuracy.</a:t>
            </a:r>
          </a:p>
          <a:p>
            <a:pPr lvl="1"/>
            <a:r>
              <a:rPr lang="en-US" dirty="0" smtClean="0">
                <a:solidFill>
                  <a:schemeClr val="tx1"/>
                </a:solidFill>
                <a:latin typeface="+mn-lt"/>
              </a:rPr>
              <a:t>Avoid undefined acronyms, as this will make minutes easier to understand in the future, when common understanding of particular acronyms may have disappeared.</a:t>
            </a:r>
          </a:p>
        </p:txBody>
      </p:sp>
      <p:sp>
        <p:nvSpPr>
          <p:cNvPr id="3" name="Slide Number Placeholder 2"/>
          <p:cNvSpPr>
            <a:spLocks noGrp="1"/>
          </p:cNvSpPr>
          <p:nvPr>
            <p:ph type="sldNum" sz="quarter" idx="12"/>
          </p:nvPr>
        </p:nvSpPr>
        <p:spPr/>
        <p:txBody>
          <a:bodyPr/>
          <a:lstStyle/>
          <a:p>
            <a:fld id="{7DEE3603-AE3B-49B3-8A8A-A26F159604E4}" type="slidenum">
              <a:rPr lang="en-US" smtClean="0"/>
              <a:t>29</a:t>
            </a:fld>
            <a:endParaRPr lang="en-US"/>
          </a:p>
        </p:txBody>
      </p:sp>
    </p:spTree>
    <p:extLst>
      <p:ext uri="{BB962C8B-B14F-4D97-AF65-F5344CB8AC3E}">
        <p14:creationId xmlns:p14="http://schemas.microsoft.com/office/powerpoint/2010/main" val="5751579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15766"/>
            <a:ext cx="5334000" cy="2667000"/>
          </a:xfrm>
        </p:spPr>
        <p:txBody>
          <a:bodyPr/>
          <a:lstStyle/>
          <a:p>
            <a:r>
              <a:rPr lang="en-US" sz="6500" dirty="0" smtClean="0">
                <a:effectLst>
                  <a:outerShdw blurRad="38100" dist="38100" dir="2700000" algn="tl">
                    <a:srgbClr val="000000">
                      <a:alpha val="43137"/>
                    </a:srgbClr>
                  </a:outerShdw>
                </a:effectLst>
              </a:rPr>
              <a:t>Part I</a:t>
            </a:r>
            <a:endParaRPr lang="en-US" sz="6500"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371600" y="3352800"/>
            <a:ext cx="6400800" cy="1219200"/>
          </a:xfrm>
        </p:spPr>
        <p:txBody>
          <a:bodyPr>
            <a:normAutofit/>
          </a:bodyPr>
          <a:lstStyle/>
          <a:p>
            <a:r>
              <a:rPr lang="en-US" sz="3200" dirty="0" smtClean="0">
                <a:solidFill>
                  <a:schemeClr val="tx1"/>
                </a:solidFill>
                <a:latin typeface="+mn-lt"/>
              </a:rPr>
              <a:t>Nuts and Bolts of the Corporate Secretary Position </a:t>
            </a:r>
            <a:endParaRPr lang="en-US" sz="3200" dirty="0">
              <a:solidFill>
                <a:schemeClr val="tx1"/>
              </a:solidFill>
              <a:latin typeface="+mn-lt"/>
            </a:endParaRPr>
          </a:p>
        </p:txBody>
      </p:sp>
      <p:sp>
        <p:nvSpPr>
          <p:cNvPr id="4" name="Slide Number Placeholder 3"/>
          <p:cNvSpPr>
            <a:spLocks noGrp="1"/>
          </p:cNvSpPr>
          <p:nvPr>
            <p:ph type="sldNum" sz="quarter" idx="11"/>
          </p:nvPr>
        </p:nvSpPr>
        <p:spPr/>
        <p:txBody>
          <a:bodyPr/>
          <a:lstStyle/>
          <a:p>
            <a:fld id="{7DEE3603-AE3B-49B3-8A8A-A26F159604E4}" type="slidenum">
              <a:rPr lang="en-US" smtClean="0"/>
              <a:t>3</a:t>
            </a:fld>
            <a:endParaRPr lang="en-US" dirty="0"/>
          </a:p>
        </p:txBody>
      </p:sp>
    </p:spTree>
    <p:extLst>
      <p:ext uri="{BB962C8B-B14F-4D97-AF65-F5344CB8AC3E}">
        <p14:creationId xmlns:p14="http://schemas.microsoft.com/office/powerpoint/2010/main" val="233906908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2642" y="-685800"/>
            <a:ext cx="8229600" cy="1600200"/>
          </a:xfrm>
        </p:spPr>
        <p:txBody>
          <a:bodyPr/>
          <a:lstStyle/>
          <a:p>
            <a:r>
              <a:rPr lang="en-US" sz="3600" dirty="0" smtClean="0"/>
              <a:t>Preparing the Board Minutes</a:t>
            </a:r>
            <a:endParaRPr lang="en-US" sz="3600" dirty="0"/>
          </a:p>
        </p:txBody>
      </p:sp>
      <p:sp>
        <p:nvSpPr>
          <p:cNvPr id="5" name="TextBox 4"/>
          <p:cNvSpPr txBox="1"/>
          <p:nvPr/>
        </p:nvSpPr>
        <p:spPr>
          <a:xfrm>
            <a:off x="457200" y="1138535"/>
            <a:ext cx="8229600" cy="461665"/>
          </a:xfrm>
          <a:prstGeom prst="rect">
            <a:avLst/>
          </a:prstGeom>
          <a:noFill/>
        </p:spPr>
        <p:txBody>
          <a:bodyPr wrap="square" rtlCol="0">
            <a:spAutoFit/>
          </a:bodyPr>
          <a:lstStyle/>
          <a:p>
            <a:pPr algn="ctr"/>
            <a:r>
              <a:rPr lang="en-US" sz="2400" dirty="0" smtClean="0"/>
              <a:t>Drafting Practices</a:t>
            </a:r>
            <a:endParaRPr lang="en-US" sz="2400" dirty="0"/>
          </a:p>
        </p:txBody>
      </p:sp>
      <p:sp>
        <p:nvSpPr>
          <p:cNvPr id="4" name="Content Placeholder 3"/>
          <p:cNvSpPr>
            <a:spLocks noGrp="1"/>
          </p:cNvSpPr>
          <p:nvPr>
            <p:ph idx="1"/>
          </p:nvPr>
        </p:nvSpPr>
        <p:spPr>
          <a:xfrm>
            <a:off x="434163" y="1752600"/>
            <a:ext cx="8229600" cy="4724400"/>
          </a:xfrm>
        </p:spPr>
        <p:txBody>
          <a:bodyPr>
            <a:noAutofit/>
          </a:bodyPr>
          <a:lstStyle/>
          <a:p>
            <a:r>
              <a:rPr lang="en-US" sz="2000" dirty="0">
                <a:solidFill>
                  <a:schemeClr val="tx1"/>
                </a:solidFill>
                <a:latin typeface="+mn-lt"/>
              </a:rPr>
              <a:t>Writing minutes for the executive session</a:t>
            </a:r>
          </a:p>
          <a:p>
            <a:pPr lvl="1"/>
            <a:r>
              <a:rPr lang="en-US" dirty="0" smtClean="0">
                <a:solidFill>
                  <a:schemeClr val="tx1"/>
                </a:solidFill>
                <a:latin typeface="+mn-lt"/>
              </a:rPr>
              <a:t>Directors may meet without members of management, and recording these minutes can be challenging.</a:t>
            </a:r>
          </a:p>
          <a:p>
            <a:pPr lvl="1"/>
            <a:r>
              <a:rPr lang="en-US" dirty="0" smtClean="0">
                <a:solidFill>
                  <a:schemeClr val="tx1"/>
                </a:solidFill>
                <a:latin typeface="+mn-lt"/>
              </a:rPr>
              <a:t>If no topics were scheduled for the session, the corporate secretary can check with the director who led the discussion and ask if there was anything discussed that should be recorded. </a:t>
            </a:r>
          </a:p>
          <a:p>
            <a:pPr lvl="2"/>
            <a:r>
              <a:rPr lang="en-US" dirty="0" smtClean="0">
                <a:solidFill>
                  <a:schemeClr val="tx1"/>
                </a:solidFill>
                <a:latin typeface="+mn-lt"/>
              </a:rPr>
              <a:t>If not, minutes might read: All of the members of management left the meeting and the directors met in a private session. No action was taken.</a:t>
            </a:r>
            <a:endParaRPr lang="en-US" dirty="0">
              <a:solidFill>
                <a:schemeClr val="tx1"/>
              </a:solidFill>
              <a:latin typeface="+mn-lt"/>
            </a:endParaRPr>
          </a:p>
          <a:p>
            <a:pPr lvl="1"/>
            <a:r>
              <a:rPr lang="en-US" dirty="0" smtClean="0">
                <a:solidFill>
                  <a:schemeClr val="tx1"/>
                </a:solidFill>
                <a:latin typeface="+mn-lt"/>
              </a:rPr>
              <a:t>If the director indicates  a topic should be recorded, minutes might read:</a:t>
            </a:r>
          </a:p>
          <a:p>
            <a:pPr lvl="2"/>
            <a:r>
              <a:rPr lang="en-US" dirty="0">
                <a:solidFill>
                  <a:schemeClr val="tx1"/>
                </a:solidFill>
                <a:latin typeface="+mn-lt"/>
              </a:rPr>
              <a:t>All of the members of management left the meeting and the directors met in a private session. Among other things, the directors discussed the CEO’s performance metrics and the board succession planning process. </a:t>
            </a:r>
            <a:r>
              <a:rPr lang="en-US" dirty="0" smtClean="0">
                <a:solidFill>
                  <a:schemeClr val="tx1"/>
                </a:solidFill>
                <a:latin typeface="+mn-lt"/>
              </a:rPr>
              <a:t>No action </a:t>
            </a:r>
            <a:r>
              <a:rPr lang="en-US" dirty="0">
                <a:solidFill>
                  <a:schemeClr val="tx1"/>
                </a:solidFill>
                <a:latin typeface="+mn-lt"/>
              </a:rPr>
              <a:t>was taken</a:t>
            </a:r>
            <a:r>
              <a:rPr lang="en-US" dirty="0" smtClean="0">
                <a:solidFill>
                  <a:schemeClr val="tx1"/>
                </a:solidFill>
                <a:latin typeface="+mn-lt"/>
              </a:rPr>
              <a:t>.</a:t>
            </a:r>
            <a:endParaRPr lang="en-US" dirty="0">
              <a:solidFill>
                <a:schemeClr val="tx1"/>
              </a:solidFill>
              <a:latin typeface="+mn-lt"/>
            </a:endParaRPr>
          </a:p>
          <a:p>
            <a:pPr lvl="1"/>
            <a:r>
              <a:rPr lang="en-US" dirty="0" smtClean="0">
                <a:solidFill>
                  <a:schemeClr val="tx1"/>
                </a:solidFill>
                <a:latin typeface="+mn-lt"/>
              </a:rPr>
              <a:t>If an action was taken during the executive session, the corporate secretary will need to talk with the presiding director in more detail so that the resolution can be accurately recorded.</a:t>
            </a:r>
          </a:p>
          <a:p>
            <a:pPr lvl="1"/>
            <a:endParaRPr lang="en-US" sz="1000" dirty="0">
              <a:solidFill>
                <a:schemeClr val="tx1"/>
              </a:solidFill>
            </a:endParaRPr>
          </a:p>
        </p:txBody>
      </p:sp>
      <p:sp>
        <p:nvSpPr>
          <p:cNvPr id="3" name="Slide Number Placeholder 2"/>
          <p:cNvSpPr>
            <a:spLocks noGrp="1"/>
          </p:cNvSpPr>
          <p:nvPr>
            <p:ph type="sldNum" sz="quarter" idx="12"/>
          </p:nvPr>
        </p:nvSpPr>
        <p:spPr/>
        <p:txBody>
          <a:bodyPr/>
          <a:lstStyle/>
          <a:p>
            <a:fld id="{7DEE3603-AE3B-49B3-8A8A-A26F159604E4}" type="slidenum">
              <a:rPr lang="en-US" smtClean="0"/>
              <a:t>30</a:t>
            </a:fld>
            <a:endParaRPr lang="en-US"/>
          </a:p>
        </p:txBody>
      </p:sp>
    </p:spTree>
    <p:extLst>
      <p:ext uri="{BB962C8B-B14F-4D97-AF65-F5344CB8AC3E}">
        <p14:creationId xmlns:p14="http://schemas.microsoft.com/office/powerpoint/2010/main" val="250854395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2642" y="-685800"/>
            <a:ext cx="8229600" cy="1600200"/>
          </a:xfrm>
        </p:spPr>
        <p:txBody>
          <a:bodyPr/>
          <a:lstStyle/>
          <a:p>
            <a:r>
              <a:rPr lang="en-US" sz="3600" dirty="0" smtClean="0"/>
              <a:t>Preparing the Board Minutes</a:t>
            </a:r>
            <a:endParaRPr lang="en-US" sz="3600" dirty="0"/>
          </a:p>
        </p:txBody>
      </p:sp>
      <p:sp>
        <p:nvSpPr>
          <p:cNvPr id="5" name="TextBox 4"/>
          <p:cNvSpPr txBox="1"/>
          <p:nvPr/>
        </p:nvSpPr>
        <p:spPr>
          <a:xfrm>
            <a:off x="457200" y="1138535"/>
            <a:ext cx="8229600" cy="461665"/>
          </a:xfrm>
          <a:prstGeom prst="rect">
            <a:avLst/>
          </a:prstGeom>
          <a:noFill/>
        </p:spPr>
        <p:txBody>
          <a:bodyPr wrap="square" rtlCol="0">
            <a:spAutoFit/>
          </a:bodyPr>
          <a:lstStyle/>
          <a:p>
            <a:pPr algn="ctr"/>
            <a:r>
              <a:rPr lang="en-US" sz="2400" dirty="0" smtClean="0"/>
              <a:t>Style &amp; Special Circumstances</a:t>
            </a:r>
            <a:endParaRPr lang="en-US" sz="2400" dirty="0"/>
          </a:p>
        </p:txBody>
      </p:sp>
      <p:sp>
        <p:nvSpPr>
          <p:cNvPr id="4" name="Content Placeholder 3"/>
          <p:cNvSpPr>
            <a:spLocks noGrp="1"/>
          </p:cNvSpPr>
          <p:nvPr>
            <p:ph idx="1"/>
          </p:nvPr>
        </p:nvSpPr>
        <p:spPr>
          <a:xfrm>
            <a:off x="434163" y="1600200"/>
            <a:ext cx="8229600" cy="4724400"/>
          </a:xfrm>
        </p:spPr>
        <p:txBody>
          <a:bodyPr>
            <a:noAutofit/>
          </a:bodyPr>
          <a:lstStyle/>
          <a:p>
            <a:r>
              <a:rPr lang="en-US" sz="2000" dirty="0">
                <a:solidFill>
                  <a:schemeClr val="tx1"/>
                </a:solidFill>
                <a:latin typeface="+mn-lt"/>
              </a:rPr>
              <a:t>Consistency v. Flexibility</a:t>
            </a:r>
          </a:p>
          <a:p>
            <a:pPr lvl="1"/>
            <a:r>
              <a:rPr lang="en-US" dirty="0">
                <a:solidFill>
                  <a:schemeClr val="tx1"/>
                </a:solidFill>
                <a:latin typeface="+mn-lt"/>
              </a:rPr>
              <a:t>Style is determined in a large part by the personal preferences of the Chairman of the Board, the Corporate Secretary, or other senior officers, directors, and tradition. </a:t>
            </a:r>
          </a:p>
          <a:p>
            <a:pPr lvl="1"/>
            <a:r>
              <a:rPr lang="en-US" dirty="0">
                <a:solidFill>
                  <a:schemeClr val="tx1"/>
                </a:solidFill>
                <a:latin typeface="+mn-lt"/>
              </a:rPr>
              <a:t>Consistency is key</a:t>
            </a:r>
          </a:p>
          <a:p>
            <a:pPr lvl="2"/>
            <a:r>
              <a:rPr lang="en-US" dirty="0">
                <a:solidFill>
                  <a:schemeClr val="tx1"/>
                </a:solidFill>
                <a:latin typeface="+mn-lt"/>
              </a:rPr>
              <a:t>Any change in style should be carefully considered, because changes may appear more significant then they actually </a:t>
            </a:r>
            <a:r>
              <a:rPr lang="en-US" dirty="0" smtClean="0">
                <a:solidFill>
                  <a:schemeClr val="tx1"/>
                </a:solidFill>
                <a:latin typeface="+mn-lt"/>
              </a:rPr>
              <a:t>are.</a:t>
            </a:r>
            <a:endParaRPr lang="en-US" dirty="0">
              <a:solidFill>
                <a:schemeClr val="tx1"/>
              </a:solidFill>
              <a:latin typeface="+mn-lt"/>
            </a:endParaRPr>
          </a:p>
          <a:p>
            <a:pPr lvl="2"/>
            <a:r>
              <a:rPr lang="en-US" dirty="0">
                <a:solidFill>
                  <a:schemeClr val="tx1"/>
                </a:solidFill>
                <a:latin typeface="+mn-lt"/>
              </a:rPr>
              <a:t>Consistency will minimize questions regarding the differences in detail and avert confusion from stylistic </a:t>
            </a:r>
            <a:r>
              <a:rPr lang="en-US" dirty="0" smtClean="0">
                <a:solidFill>
                  <a:schemeClr val="tx1"/>
                </a:solidFill>
                <a:latin typeface="+mn-lt"/>
              </a:rPr>
              <a:t>variation.</a:t>
            </a:r>
            <a:endParaRPr lang="en-US" dirty="0">
              <a:solidFill>
                <a:schemeClr val="tx1"/>
              </a:solidFill>
              <a:latin typeface="+mn-lt"/>
            </a:endParaRPr>
          </a:p>
          <a:p>
            <a:r>
              <a:rPr lang="en-US" sz="2000" dirty="0">
                <a:solidFill>
                  <a:schemeClr val="tx1"/>
                </a:solidFill>
                <a:latin typeface="+mn-lt"/>
              </a:rPr>
              <a:t>Special Circumstances</a:t>
            </a:r>
          </a:p>
          <a:p>
            <a:pPr lvl="1"/>
            <a:r>
              <a:rPr lang="en-US" dirty="0">
                <a:solidFill>
                  <a:schemeClr val="tx1"/>
                </a:solidFill>
                <a:latin typeface="+mn-lt"/>
              </a:rPr>
              <a:t>Minutes should be consistent, but some events (e.g. merger or acquisition) may be considered material and require a greater amount of detail – which will help demonstrate that directors met their duty of care under the business judgment rule. </a:t>
            </a:r>
          </a:p>
          <a:p>
            <a:pPr lvl="2"/>
            <a:r>
              <a:rPr lang="en-US" dirty="0">
                <a:solidFill>
                  <a:schemeClr val="tx1"/>
                </a:solidFill>
                <a:latin typeface="+mn-lt"/>
              </a:rPr>
              <a:t>In these cases, exercise of judgment can be included in the minutes expressly. </a:t>
            </a:r>
          </a:p>
          <a:p>
            <a:pPr lvl="2"/>
            <a:r>
              <a:rPr lang="en-US" dirty="0">
                <a:solidFill>
                  <a:schemeClr val="tx1"/>
                </a:solidFill>
                <a:latin typeface="+mn-lt"/>
              </a:rPr>
              <a:t>However, the corporate secretary should state facts rather then drawing </a:t>
            </a:r>
            <a:r>
              <a:rPr lang="en-US" dirty="0" smtClean="0">
                <a:solidFill>
                  <a:schemeClr val="tx1"/>
                </a:solidFill>
                <a:latin typeface="+mn-lt"/>
              </a:rPr>
              <a:t>conclusions.</a:t>
            </a:r>
            <a:endParaRPr lang="en-US" dirty="0">
              <a:solidFill>
                <a:schemeClr val="tx1"/>
              </a:solidFill>
              <a:latin typeface="+mn-lt"/>
            </a:endParaRPr>
          </a:p>
          <a:p>
            <a:pPr marL="914400" lvl="2" indent="0">
              <a:buNone/>
            </a:pPr>
            <a:endParaRPr lang="en-US" dirty="0">
              <a:solidFill>
                <a:schemeClr val="tx1"/>
              </a:solidFill>
            </a:endParaRPr>
          </a:p>
        </p:txBody>
      </p:sp>
      <p:sp>
        <p:nvSpPr>
          <p:cNvPr id="3" name="Slide Number Placeholder 2"/>
          <p:cNvSpPr>
            <a:spLocks noGrp="1"/>
          </p:cNvSpPr>
          <p:nvPr>
            <p:ph type="sldNum" sz="quarter" idx="12"/>
          </p:nvPr>
        </p:nvSpPr>
        <p:spPr/>
        <p:txBody>
          <a:bodyPr/>
          <a:lstStyle/>
          <a:p>
            <a:fld id="{7DEE3603-AE3B-49B3-8A8A-A26F159604E4}" type="slidenum">
              <a:rPr lang="en-US" smtClean="0"/>
              <a:t>31</a:t>
            </a:fld>
            <a:endParaRPr lang="en-US"/>
          </a:p>
        </p:txBody>
      </p:sp>
    </p:spTree>
    <p:extLst>
      <p:ext uri="{BB962C8B-B14F-4D97-AF65-F5344CB8AC3E}">
        <p14:creationId xmlns:p14="http://schemas.microsoft.com/office/powerpoint/2010/main" val="20709176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2642" y="-685800"/>
            <a:ext cx="8229600" cy="1600200"/>
          </a:xfrm>
        </p:spPr>
        <p:txBody>
          <a:bodyPr/>
          <a:lstStyle/>
          <a:p>
            <a:r>
              <a:rPr lang="en-US" sz="3600" dirty="0" smtClean="0"/>
              <a:t>Preparing the Board Minutes</a:t>
            </a:r>
            <a:endParaRPr lang="en-US" sz="3600" dirty="0"/>
          </a:p>
        </p:txBody>
      </p:sp>
      <p:sp>
        <p:nvSpPr>
          <p:cNvPr id="5" name="TextBox 4"/>
          <p:cNvSpPr txBox="1"/>
          <p:nvPr/>
        </p:nvSpPr>
        <p:spPr>
          <a:xfrm>
            <a:off x="457200" y="1138535"/>
            <a:ext cx="8229600" cy="461665"/>
          </a:xfrm>
          <a:prstGeom prst="rect">
            <a:avLst/>
          </a:prstGeom>
          <a:noFill/>
        </p:spPr>
        <p:txBody>
          <a:bodyPr wrap="square" rtlCol="0">
            <a:spAutoFit/>
          </a:bodyPr>
          <a:lstStyle/>
          <a:p>
            <a:pPr algn="ctr"/>
            <a:r>
              <a:rPr lang="en-US" sz="2400" dirty="0" smtClean="0"/>
              <a:t>Style &amp; Special Circumstances</a:t>
            </a:r>
            <a:endParaRPr lang="en-US" sz="2400" dirty="0"/>
          </a:p>
        </p:txBody>
      </p:sp>
      <p:sp>
        <p:nvSpPr>
          <p:cNvPr id="4" name="Content Placeholder 3"/>
          <p:cNvSpPr>
            <a:spLocks noGrp="1"/>
          </p:cNvSpPr>
          <p:nvPr>
            <p:ph idx="1"/>
          </p:nvPr>
        </p:nvSpPr>
        <p:spPr>
          <a:xfrm>
            <a:off x="478465" y="1752600"/>
            <a:ext cx="8229600" cy="4724400"/>
          </a:xfrm>
        </p:spPr>
        <p:txBody>
          <a:bodyPr>
            <a:noAutofit/>
          </a:bodyPr>
          <a:lstStyle/>
          <a:p>
            <a:r>
              <a:rPr lang="en-US" sz="2000" dirty="0">
                <a:solidFill>
                  <a:schemeClr val="tx1"/>
                </a:solidFill>
                <a:latin typeface="+mn-lt"/>
              </a:rPr>
              <a:t>Fair amount of case law on what to include in minutes. </a:t>
            </a:r>
          </a:p>
          <a:p>
            <a:pPr lvl="1"/>
            <a:r>
              <a:rPr lang="en-US" sz="1400" dirty="0" smtClean="0">
                <a:solidFill>
                  <a:schemeClr val="tx1"/>
                </a:solidFill>
                <a:latin typeface="+mn-lt"/>
              </a:rPr>
              <a:t>As </a:t>
            </a:r>
            <a:r>
              <a:rPr lang="en-US" sz="1400" dirty="0">
                <a:solidFill>
                  <a:schemeClr val="tx1"/>
                </a:solidFill>
                <a:latin typeface="+mn-lt"/>
              </a:rPr>
              <a:t>a result of, Smith v. Van </a:t>
            </a:r>
            <a:r>
              <a:rPr lang="en-US" sz="1400" dirty="0" err="1">
                <a:solidFill>
                  <a:schemeClr val="tx1"/>
                </a:solidFill>
                <a:latin typeface="+mn-lt"/>
              </a:rPr>
              <a:t>Gorkum</a:t>
            </a:r>
            <a:r>
              <a:rPr lang="en-US" sz="1400" dirty="0">
                <a:solidFill>
                  <a:schemeClr val="tx1"/>
                </a:solidFill>
                <a:latin typeface="+mn-lt"/>
              </a:rPr>
              <a:t> (1985) in the DE Supreme Court, most corporate secretaries now make sure that corporate minutes </a:t>
            </a:r>
            <a:r>
              <a:rPr lang="en-US" sz="1400" dirty="0" smtClean="0">
                <a:solidFill>
                  <a:schemeClr val="tx1"/>
                </a:solidFill>
                <a:latin typeface="+mn-lt"/>
              </a:rPr>
              <a:t>document:</a:t>
            </a:r>
          </a:p>
          <a:p>
            <a:pPr lvl="2"/>
            <a:r>
              <a:rPr lang="en-US" sz="1400" dirty="0" smtClean="0">
                <a:solidFill>
                  <a:schemeClr val="tx1"/>
                </a:solidFill>
                <a:latin typeface="+mn-lt"/>
              </a:rPr>
              <a:t>Indication </a:t>
            </a:r>
            <a:r>
              <a:rPr lang="en-US" sz="1400" dirty="0">
                <a:solidFill>
                  <a:schemeClr val="tx1"/>
                </a:solidFill>
                <a:latin typeface="+mn-lt"/>
              </a:rPr>
              <a:t>that board consulted with members of senior management and other knowledgeable individuals, particularly in-house </a:t>
            </a:r>
            <a:r>
              <a:rPr lang="en-US" sz="1400" dirty="0" smtClean="0">
                <a:solidFill>
                  <a:schemeClr val="tx1"/>
                </a:solidFill>
                <a:latin typeface="+mn-lt"/>
              </a:rPr>
              <a:t>counsel</a:t>
            </a:r>
          </a:p>
          <a:p>
            <a:pPr lvl="2"/>
            <a:r>
              <a:rPr lang="en-US" sz="1400" dirty="0" smtClean="0">
                <a:solidFill>
                  <a:schemeClr val="tx1"/>
                </a:solidFill>
                <a:latin typeface="+mn-lt"/>
              </a:rPr>
              <a:t>Indication </a:t>
            </a:r>
            <a:r>
              <a:rPr lang="en-US" sz="1400" dirty="0">
                <a:solidFill>
                  <a:schemeClr val="tx1"/>
                </a:solidFill>
                <a:latin typeface="+mn-lt"/>
              </a:rPr>
              <a:t>that the board consulted with </a:t>
            </a:r>
            <a:r>
              <a:rPr lang="en-US" sz="1400" dirty="0" smtClean="0">
                <a:solidFill>
                  <a:schemeClr val="tx1"/>
                </a:solidFill>
                <a:latin typeface="+mn-lt"/>
              </a:rPr>
              <a:t>experts</a:t>
            </a:r>
          </a:p>
          <a:p>
            <a:pPr lvl="2"/>
            <a:r>
              <a:rPr lang="en-US" sz="1400" dirty="0" smtClean="0">
                <a:solidFill>
                  <a:schemeClr val="tx1"/>
                </a:solidFill>
                <a:latin typeface="+mn-lt"/>
              </a:rPr>
              <a:t>Indication </a:t>
            </a:r>
            <a:r>
              <a:rPr lang="en-US" sz="1400" dirty="0">
                <a:solidFill>
                  <a:schemeClr val="tx1"/>
                </a:solidFill>
                <a:latin typeface="+mn-lt"/>
              </a:rPr>
              <a:t>of other studies made and their distribution to directors with ample time for review and </a:t>
            </a:r>
            <a:r>
              <a:rPr lang="en-US" sz="1400" dirty="0" smtClean="0">
                <a:solidFill>
                  <a:schemeClr val="tx1"/>
                </a:solidFill>
                <a:latin typeface="+mn-lt"/>
              </a:rPr>
              <a:t>discussion</a:t>
            </a:r>
          </a:p>
          <a:p>
            <a:pPr lvl="2"/>
            <a:r>
              <a:rPr lang="en-US" sz="1400" dirty="0" smtClean="0">
                <a:solidFill>
                  <a:schemeClr val="tx1"/>
                </a:solidFill>
                <a:latin typeface="+mn-lt"/>
              </a:rPr>
              <a:t>Indication </a:t>
            </a:r>
            <a:r>
              <a:rPr lang="en-US" sz="1400" dirty="0">
                <a:solidFill>
                  <a:schemeClr val="tx1"/>
                </a:solidFill>
                <a:latin typeface="+mn-lt"/>
              </a:rPr>
              <a:t>that documents were considered and notation that such documents were distributed to directors with ample time for review and </a:t>
            </a:r>
            <a:r>
              <a:rPr lang="en-US" sz="1400" dirty="0" smtClean="0">
                <a:solidFill>
                  <a:schemeClr val="tx1"/>
                </a:solidFill>
                <a:latin typeface="+mn-lt"/>
              </a:rPr>
              <a:t>discussion</a:t>
            </a:r>
          </a:p>
          <a:p>
            <a:pPr lvl="2"/>
            <a:r>
              <a:rPr lang="en-US" sz="1400" dirty="0" smtClean="0">
                <a:solidFill>
                  <a:schemeClr val="tx1"/>
                </a:solidFill>
                <a:latin typeface="+mn-lt"/>
              </a:rPr>
              <a:t>Indication </a:t>
            </a:r>
            <a:r>
              <a:rPr lang="en-US" sz="1400" dirty="0">
                <a:solidFill>
                  <a:schemeClr val="tx1"/>
                </a:solidFill>
                <a:latin typeface="+mn-lt"/>
              </a:rPr>
              <a:t>of efforts made by the board and by experts retained to find the highest stockholder value (if the sale was considered appropriate and in the company and stockholders’ best </a:t>
            </a:r>
            <a:r>
              <a:rPr lang="en-US" sz="1400" dirty="0" smtClean="0">
                <a:solidFill>
                  <a:schemeClr val="tx1"/>
                </a:solidFill>
                <a:latin typeface="+mn-lt"/>
              </a:rPr>
              <a:t>interests)</a:t>
            </a:r>
          </a:p>
          <a:p>
            <a:pPr lvl="2"/>
            <a:r>
              <a:rPr lang="en-US" sz="1400" dirty="0" smtClean="0">
                <a:solidFill>
                  <a:schemeClr val="tx1"/>
                </a:solidFill>
                <a:latin typeface="+mn-lt"/>
              </a:rPr>
              <a:t>Indication </a:t>
            </a:r>
            <a:r>
              <a:rPr lang="en-US" sz="1400" dirty="0">
                <a:solidFill>
                  <a:schemeClr val="tx1"/>
                </a:solidFill>
                <a:latin typeface="+mn-lt"/>
              </a:rPr>
              <a:t>that the board acted in a business-like manner and that ample time was given for consideration of the offer/alternatives, in addition to reports and </a:t>
            </a:r>
            <a:r>
              <a:rPr lang="en-US" sz="1400" dirty="0" smtClean="0">
                <a:solidFill>
                  <a:schemeClr val="tx1"/>
                </a:solidFill>
                <a:latin typeface="+mn-lt"/>
              </a:rPr>
              <a:t>documents</a:t>
            </a:r>
          </a:p>
          <a:p>
            <a:pPr lvl="2"/>
            <a:r>
              <a:rPr lang="en-US" sz="1400" dirty="0" smtClean="0">
                <a:solidFill>
                  <a:schemeClr val="tx1"/>
                </a:solidFill>
                <a:latin typeface="+mn-lt"/>
              </a:rPr>
              <a:t>Many </a:t>
            </a:r>
            <a:r>
              <a:rPr lang="en-US" sz="1400" dirty="0">
                <a:solidFill>
                  <a:schemeClr val="tx1"/>
                </a:solidFill>
                <a:latin typeface="+mn-lt"/>
              </a:rPr>
              <a:t>of these things need to be considered by the board and documented in transactions other then of M&amp;A activity</a:t>
            </a:r>
          </a:p>
          <a:p>
            <a:pPr lvl="3"/>
            <a:endParaRPr lang="en-US" sz="800" dirty="0" smtClean="0">
              <a:solidFill>
                <a:schemeClr val="tx1"/>
              </a:solidFill>
            </a:endParaRPr>
          </a:p>
        </p:txBody>
      </p:sp>
      <p:sp>
        <p:nvSpPr>
          <p:cNvPr id="3" name="Slide Number Placeholder 2"/>
          <p:cNvSpPr>
            <a:spLocks noGrp="1"/>
          </p:cNvSpPr>
          <p:nvPr>
            <p:ph type="sldNum" sz="quarter" idx="12"/>
          </p:nvPr>
        </p:nvSpPr>
        <p:spPr/>
        <p:txBody>
          <a:bodyPr/>
          <a:lstStyle/>
          <a:p>
            <a:fld id="{7DEE3603-AE3B-49B3-8A8A-A26F159604E4}" type="slidenum">
              <a:rPr lang="en-US" smtClean="0"/>
              <a:t>32</a:t>
            </a:fld>
            <a:endParaRPr lang="en-US"/>
          </a:p>
        </p:txBody>
      </p:sp>
    </p:spTree>
    <p:extLst>
      <p:ext uri="{BB962C8B-B14F-4D97-AF65-F5344CB8AC3E}">
        <p14:creationId xmlns:p14="http://schemas.microsoft.com/office/powerpoint/2010/main" val="192079885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2642" y="-685800"/>
            <a:ext cx="8229600" cy="1600200"/>
          </a:xfrm>
        </p:spPr>
        <p:txBody>
          <a:bodyPr/>
          <a:lstStyle/>
          <a:p>
            <a:r>
              <a:rPr lang="en-US" sz="3600" dirty="0" smtClean="0"/>
              <a:t>Preparing the Board Minutes</a:t>
            </a:r>
            <a:endParaRPr lang="en-US" sz="3600" dirty="0"/>
          </a:p>
        </p:txBody>
      </p:sp>
      <p:sp>
        <p:nvSpPr>
          <p:cNvPr id="5" name="TextBox 4"/>
          <p:cNvSpPr txBox="1"/>
          <p:nvPr/>
        </p:nvSpPr>
        <p:spPr>
          <a:xfrm>
            <a:off x="457200" y="1138535"/>
            <a:ext cx="8229600" cy="461665"/>
          </a:xfrm>
          <a:prstGeom prst="rect">
            <a:avLst/>
          </a:prstGeom>
          <a:noFill/>
        </p:spPr>
        <p:txBody>
          <a:bodyPr wrap="square" rtlCol="0">
            <a:spAutoFit/>
          </a:bodyPr>
          <a:lstStyle/>
          <a:p>
            <a:pPr algn="ctr"/>
            <a:r>
              <a:rPr lang="en-US" sz="2400" dirty="0" smtClean="0"/>
              <a:t>Writing Resolutions</a:t>
            </a:r>
            <a:endParaRPr lang="en-US" sz="2400" dirty="0"/>
          </a:p>
        </p:txBody>
      </p:sp>
      <p:sp>
        <p:nvSpPr>
          <p:cNvPr id="4" name="Content Placeholder 3"/>
          <p:cNvSpPr>
            <a:spLocks noGrp="1"/>
          </p:cNvSpPr>
          <p:nvPr>
            <p:ph idx="1"/>
          </p:nvPr>
        </p:nvSpPr>
        <p:spPr>
          <a:xfrm>
            <a:off x="434163" y="1752600"/>
            <a:ext cx="8229600" cy="4724400"/>
          </a:xfrm>
        </p:spPr>
        <p:txBody>
          <a:bodyPr>
            <a:noAutofit/>
          </a:bodyPr>
          <a:lstStyle/>
          <a:p>
            <a:r>
              <a:rPr lang="en-US" sz="2000" dirty="0">
                <a:solidFill>
                  <a:schemeClr val="tx1"/>
                </a:solidFill>
                <a:latin typeface="+mn-lt"/>
              </a:rPr>
              <a:t>When are resolutions required</a:t>
            </a:r>
          </a:p>
          <a:p>
            <a:pPr lvl="1"/>
            <a:r>
              <a:rPr lang="en-US" dirty="0" smtClean="0">
                <a:solidFill>
                  <a:schemeClr val="tx1"/>
                </a:solidFill>
                <a:latin typeface="+mn-lt"/>
              </a:rPr>
              <a:t>Generally drafted by Corporate Secretary – unless complex/technical then may be drafted by outside counsel or others with knowledge of the form or content required. </a:t>
            </a:r>
          </a:p>
          <a:p>
            <a:pPr lvl="2"/>
            <a:r>
              <a:rPr lang="en-US" dirty="0" smtClean="0">
                <a:solidFill>
                  <a:schemeClr val="tx1"/>
                </a:solidFill>
                <a:latin typeface="+mn-lt"/>
              </a:rPr>
              <a:t>Some resolutions must be in a form required by a third party, so generally reviewed by them before presentation to the board. </a:t>
            </a:r>
          </a:p>
          <a:p>
            <a:pPr lvl="1"/>
            <a:r>
              <a:rPr lang="en-US" dirty="0" smtClean="0">
                <a:solidFill>
                  <a:schemeClr val="tx1"/>
                </a:solidFill>
                <a:latin typeface="+mn-lt"/>
              </a:rPr>
              <a:t>Purpose of a properly drafting resolution is to accurately and completely describe an action by the Board. Therefore, may not be concise, simple, or easily readable. </a:t>
            </a:r>
          </a:p>
          <a:p>
            <a:pPr lvl="1"/>
            <a:r>
              <a:rPr lang="en-US" dirty="0" smtClean="0">
                <a:solidFill>
                  <a:schemeClr val="tx1"/>
                </a:solidFill>
                <a:latin typeface="+mn-lt"/>
              </a:rPr>
              <a:t>A clear and concise statement of the action of the board in a formal resolution minimizes ambiguity or misunderstanding.</a:t>
            </a:r>
          </a:p>
          <a:p>
            <a:pPr lvl="1"/>
            <a:r>
              <a:rPr lang="en-US" dirty="0" smtClean="0">
                <a:solidFill>
                  <a:schemeClr val="tx1"/>
                </a:solidFill>
                <a:latin typeface="+mn-lt"/>
              </a:rPr>
              <a:t>A formal resolution is not the only way to bind the corporation or give authority to bind, evidence can be introduced that the board took the necessary or appropriate action, even if no formal resolution was recorded in the minutes. </a:t>
            </a:r>
          </a:p>
          <a:p>
            <a:pPr lvl="2"/>
            <a:r>
              <a:rPr lang="en-US" dirty="0" smtClean="0">
                <a:solidFill>
                  <a:schemeClr val="tx1"/>
                </a:solidFill>
                <a:latin typeface="+mn-lt"/>
              </a:rPr>
              <a:t>Corporate Secretary can also decide to not make a formal resolution, and can just indicate that the board decided to take the action/make the decision after discussing the matter. </a:t>
            </a:r>
          </a:p>
        </p:txBody>
      </p:sp>
      <p:sp>
        <p:nvSpPr>
          <p:cNvPr id="3" name="Slide Number Placeholder 2"/>
          <p:cNvSpPr>
            <a:spLocks noGrp="1"/>
          </p:cNvSpPr>
          <p:nvPr>
            <p:ph type="sldNum" sz="quarter" idx="12"/>
          </p:nvPr>
        </p:nvSpPr>
        <p:spPr/>
        <p:txBody>
          <a:bodyPr/>
          <a:lstStyle/>
          <a:p>
            <a:fld id="{7DEE3603-AE3B-49B3-8A8A-A26F159604E4}" type="slidenum">
              <a:rPr lang="en-US" smtClean="0"/>
              <a:t>33</a:t>
            </a:fld>
            <a:endParaRPr lang="en-US"/>
          </a:p>
        </p:txBody>
      </p:sp>
    </p:spTree>
    <p:extLst>
      <p:ext uri="{BB962C8B-B14F-4D97-AF65-F5344CB8AC3E}">
        <p14:creationId xmlns:p14="http://schemas.microsoft.com/office/powerpoint/2010/main" val="283609298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2642" y="-685800"/>
            <a:ext cx="8229600" cy="1600200"/>
          </a:xfrm>
        </p:spPr>
        <p:txBody>
          <a:bodyPr/>
          <a:lstStyle/>
          <a:p>
            <a:r>
              <a:rPr lang="en-US" sz="3600" dirty="0" smtClean="0"/>
              <a:t>Preparing the Board Minutes</a:t>
            </a:r>
            <a:endParaRPr lang="en-US" sz="3600" dirty="0"/>
          </a:p>
        </p:txBody>
      </p:sp>
      <p:sp>
        <p:nvSpPr>
          <p:cNvPr id="5" name="TextBox 4"/>
          <p:cNvSpPr txBox="1"/>
          <p:nvPr/>
        </p:nvSpPr>
        <p:spPr>
          <a:xfrm>
            <a:off x="457200" y="1138535"/>
            <a:ext cx="8229600" cy="461665"/>
          </a:xfrm>
          <a:prstGeom prst="rect">
            <a:avLst/>
          </a:prstGeom>
          <a:noFill/>
        </p:spPr>
        <p:txBody>
          <a:bodyPr wrap="square" rtlCol="0">
            <a:spAutoFit/>
          </a:bodyPr>
          <a:lstStyle/>
          <a:p>
            <a:pPr algn="ctr"/>
            <a:r>
              <a:rPr lang="en-US" sz="2400" dirty="0" smtClean="0"/>
              <a:t>Writing Resolutions</a:t>
            </a:r>
            <a:endParaRPr lang="en-US" sz="2400" dirty="0"/>
          </a:p>
        </p:txBody>
      </p:sp>
      <p:sp>
        <p:nvSpPr>
          <p:cNvPr id="4" name="Content Placeholder 3"/>
          <p:cNvSpPr>
            <a:spLocks noGrp="1"/>
          </p:cNvSpPr>
          <p:nvPr>
            <p:ph idx="1"/>
          </p:nvPr>
        </p:nvSpPr>
        <p:spPr>
          <a:xfrm>
            <a:off x="434163" y="1752600"/>
            <a:ext cx="8229600" cy="4724400"/>
          </a:xfrm>
        </p:spPr>
        <p:txBody>
          <a:bodyPr>
            <a:noAutofit/>
          </a:bodyPr>
          <a:lstStyle/>
          <a:p>
            <a:r>
              <a:rPr lang="en-US" sz="2000" dirty="0">
                <a:solidFill>
                  <a:schemeClr val="tx1"/>
                </a:solidFill>
                <a:latin typeface="+mn-lt"/>
              </a:rPr>
              <a:t>When are resolutions required (</a:t>
            </a:r>
            <a:r>
              <a:rPr lang="en-US" sz="2000" dirty="0" err="1">
                <a:solidFill>
                  <a:schemeClr val="tx1"/>
                </a:solidFill>
                <a:latin typeface="+mn-lt"/>
              </a:rPr>
              <a:t>Con’t</a:t>
            </a:r>
            <a:r>
              <a:rPr lang="en-US" sz="2000" dirty="0">
                <a:solidFill>
                  <a:schemeClr val="tx1"/>
                </a:solidFill>
                <a:latin typeface="+mn-lt"/>
              </a:rPr>
              <a:t>)</a:t>
            </a:r>
          </a:p>
          <a:p>
            <a:pPr lvl="1"/>
            <a:r>
              <a:rPr lang="en-US" dirty="0">
                <a:solidFill>
                  <a:schemeClr val="tx1"/>
                </a:solidFill>
                <a:latin typeface="+mn-lt"/>
              </a:rPr>
              <a:t>Although there are no absolute rules, formal resolutions are generally considered required or appropriate with respect to the following matters:</a:t>
            </a:r>
          </a:p>
          <a:p>
            <a:pPr lvl="2"/>
            <a:r>
              <a:rPr lang="en-US" dirty="0">
                <a:solidFill>
                  <a:schemeClr val="tx1"/>
                </a:solidFill>
                <a:latin typeface="+mn-lt"/>
              </a:rPr>
              <a:t>When required by statute, charter, or the company’s by-laws;</a:t>
            </a:r>
          </a:p>
          <a:p>
            <a:pPr lvl="2"/>
            <a:r>
              <a:rPr lang="en-US" dirty="0">
                <a:solidFill>
                  <a:schemeClr val="tx1"/>
                </a:solidFill>
                <a:latin typeface="+mn-lt"/>
              </a:rPr>
              <a:t>When the secretary is required to furnish evidence that the board performed a certain act;</a:t>
            </a:r>
          </a:p>
          <a:p>
            <a:pPr lvl="2"/>
            <a:r>
              <a:rPr lang="en-US" dirty="0">
                <a:solidFill>
                  <a:schemeClr val="tx1"/>
                </a:solidFill>
                <a:latin typeface="+mn-lt"/>
              </a:rPr>
              <a:t>Establishment of board committees and their authority and responsibilities;</a:t>
            </a:r>
          </a:p>
          <a:p>
            <a:pPr lvl="2"/>
            <a:r>
              <a:rPr lang="en-US" dirty="0">
                <a:solidFill>
                  <a:schemeClr val="tx1"/>
                </a:solidFill>
                <a:latin typeface="+mn-lt"/>
              </a:rPr>
              <a:t>Dividend declarations;</a:t>
            </a:r>
          </a:p>
          <a:p>
            <a:pPr lvl="2"/>
            <a:r>
              <a:rPr lang="en-US" dirty="0">
                <a:solidFill>
                  <a:schemeClr val="tx1"/>
                </a:solidFill>
                <a:latin typeface="+mn-lt"/>
              </a:rPr>
              <a:t>Matters in excess of management’s authority, such as real estate matters, mergers or acquisitions, or large capital transactions;</a:t>
            </a:r>
          </a:p>
          <a:p>
            <a:pPr lvl="2"/>
            <a:r>
              <a:rPr lang="en-US" dirty="0">
                <a:solidFill>
                  <a:schemeClr val="tx1"/>
                </a:solidFill>
                <a:latin typeface="+mn-lt"/>
              </a:rPr>
              <a:t>When the matter pertains to an amendment to either the charter or by-laws of the corporation</a:t>
            </a:r>
            <a:r>
              <a:rPr lang="en-US" dirty="0" smtClean="0">
                <a:solidFill>
                  <a:schemeClr val="tx1"/>
                </a:solidFill>
                <a:latin typeface="+mn-lt"/>
              </a:rPr>
              <a:t>; and</a:t>
            </a:r>
            <a:endParaRPr lang="en-US" dirty="0">
              <a:solidFill>
                <a:schemeClr val="tx1"/>
              </a:solidFill>
              <a:latin typeface="+mn-lt"/>
            </a:endParaRPr>
          </a:p>
          <a:p>
            <a:pPr lvl="2"/>
            <a:r>
              <a:rPr lang="en-US" dirty="0">
                <a:solidFill>
                  <a:schemeClr val="tx1"/>
                </a:solidFill>
                <a:latin typeface="+mn-lt"/>
              </a:rPr>
              <a:t>When a third party requests that the action taken be evidenced in a formal </a:t>
            </a:r>
            <a:r>
              <a:rPr lang="en-US" dirty="0" smtClean="0">
                <a:solidFill>
                  <a:schemeClr val="tx1"/>
                </a:solidFill>
                <a:latin typeface="+mn-lt"/>
              </a:rPr>
              <a:t>resolution.</a:t>
            </a:r>
            <a:endParaRPr lang="en-US" dirty="0">
              <a:solidFill>
                <a:schemeClr val="tx1"/>
              </a:solidFill>
              <a:latin typeface="+mn-lt"/>
            </a:endParaRPr>
          </a:p>
        </p:txBody>
      </p:sp>
      <p:sp>
        <p:nvSpPr>
          <p:cNvPr id="3" name="Slide Number Placeholder 2"/>
          <p:cNvSpPr>
            <a:spLocks noGrp="1"/>
          </p:cNvSpPr>
          <p:nvPr>
            <p:ph type="sldNum" sz="quarter" idx="12"/>
          </p:nvPr>
        </p:nvSpPr>
        <p:spPr/>
        <p:txBody>
          <a:bodyPr/>
          <a:lstStyle/>
          <a:p>
            <a:fld id="{7DEE3603-AE3B-49B3-8A8A-A26F159604E4}" type="slidenum">
              <a:rPr lang="en-US" smtClean="0"/>
              <a:t>34</a:t>
            </a:fld>
            <a:endParaRPr lang="en-US"/>
          </a:p>
        </p:txBody>
      </p:sp>
    </p:spTree>
    <p:extLst>
      <p:ext uri="{BB962C8B-B14F-4D97-AF65-F5344CB8AC3E}">
        <p14:creationId xmlns:p14="http://schemas.microsoft.com/office/powerpoint/2010/main" val="106828186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2642" y="-685800"/>
            <a:ext cx="8229600" cy="1600200"/>
          </a:xfrm>
        </p:spPr>
        <p:txBody>
          <a:bodyPr/>
          <a:lstStyle/>
          <a:p>
            <a:r>
              <a:rPr lang="en-US" sz="3600" dirty="0" smtClean="0"/>
              <a:t>Preparing the Board Minutes</a:t>
            </a:r>
            <a:endParaRPr lang="en-US" sz="3600" dirty="0"/>
          </a:p>
        </p:txBody>
      </p:sp>
      <p:sp>
        <p:nvSpPr>
          <p:cNvPr id="5" name="TextBox 4"/>
          <p:cNvSpPr txBox="1"/>
          <p:nvPr/>
        </p:nvSpPr>
        <p:spPr>
          <a:xfrm>
            <a:off x="457200" y="1138535"/>
            <a:ext cx="8229600" cy="461665"/>
          </a:xfrm>
          <a:prstGeom prst="rect">
            <a:avLst/>
          </a:prstGeom>
          <a:noFill/>
        </p:spPr>
        <p:txBody>
          <a:bodyPr wrap="square" rtlCol="0">
            <a:spAutoFit/>
          </a:bodyPr>
          <a:lstStyle/>
          <a:p>
            <a:pPr algn="ctr"/>
            <a:r>
              <a:rPr lang="en-US" sz="2400" dirty="0" smtClean="0"/>
              <a:t>Writing Resolutions (</a:t>
            </a:r>
            <a:r>
              <a:rPr lang="en-US" sz="2400" dirty="0" err="1" smtClean="0"/>
              <a:t>Con’t</a:t>
            </a:r>
            <a:r>
              <a:rPr lang="en-US" sz="2400" dirty="0" smtClean="0"/>
              <a:t>)</a:t>
            </a:r>
            <a:endParaRPr lang="en-US" sz="2400" dirty="0"/>
          </a:p>
        </p:txBody>
      </p:sp>
      <p:sp>
        <p:nvSpPr>
          <p:cNvPr id="4" name="Content Placeholder 3"/>
          <p:cNvSpPr>
            <a:spLocks noGrp="1"/>
          </p:cNvSpPr>
          <p:nvPr>
            <p:ph idx="1"/>
          </p:nvPr>
        </p:nvSpPr>
        <p:spPr>
          <a:xfrm>
            <a:off x="434163" y="1752600"/>
            <a:ext cx="8229600" cy="4724400"/>
          </a:xfrm>
        </p:spPr>
        <p:txBody>
          <a:bodyPr>
            <a:noAutofit/>
          </a:bodyPr>
          <a:lstStyle/>
          <a:p>
            <a:r>
              <a:rPr lang="en-US" sz="2000" dirty="0">
                <a:solidFill>
                  <a:schemeClr val="tx1"/>
                </a:solidFill>
                <a:latin typeface="+mn-lt"/>
              </a:rPr>
              <a:t>Simplification</a:t>
            </a:r>
          </a:p>
          <a:p>
            <a:pPr lvl="1"/>
            <a:r>
              <a:rPr lang="en-US" sz="1400" dirty="0">
                <a:solidFill>
                  <a:schemeClr val="tx1"/>
                </a:solidFill>
                <a:latin typeface="+mn-lt"/>
              </a:rPr>
              <a:t>Traditional preambles to resolutions are used infrequently, unless required by a third party. For many, it is sufficient to say “RESOLVED,…”</a:t>
            </a:r>
          </a:p>
          <a:p>
            <a:pPr lvl="1"/>
            <a:r>
              <a:rPr lang="en-US" sz="1400" dirty="0">
                <a:solidFill>
                  <a:schemeClr val="tx1"/>
                </a:solidFill>
                <a:latin typeface="+mn-lt"/>
              </a:rPr>
              <a:t>“Whereas” clauses can be used to introduce complicated </a:t>
            </a:r>
            <a:r>
              <a:rPr lang="en-US" sz="1400" dirty="0" smtClean="0">
                <a:solidFill>
                  <a:schemeClr val="tx1"/>
                </a:solidFill>
                <a:latin typeface="+mn-lt"/>
              </a:rPr>
              <a:t>resolutions </a:t>
            </a:r>
            <a:r>
              <a:rPr lang="en-US" sz="1400" dirty="0">
                <a:solidFill>
                  <a:schemeClr val="tx1"/>
                </a:solidFill>
                <a:latin typeface="+mn-lt"/>
              </a:rPr>
              <a:t>or provide background information to fully convey board’s basis for actions, lengthy and numerous “Whereas” clauses are not </a:t>
            </a:r>
            <a:r>
              <a:rPr lang="en-US" sz="1400" dirty="0" smtClean="0">
                <a:solidFill>
                  <a:schemeClr val="tx1"/>
                </a:solidFill>
                <a:latin typeface="+mn-lt"/>
              </a:rPr>
              <a:t>recommended. </a:t>
            </a:r>
            <a:endParaRPr lang="en-US" sz="1400" dirty="0">
              <a:solidFill>
                <a:schemeClr val="tx1"/>
              </a:solidFill>
              <a:latin typeface="+mn-lt"/>
            </a:endParaRPr>
          </a:p>
          <a:p>
            <a:pPr lvl="2"/>
            <a:r>
              <a:rPr lang="en-US" sz="1400" dirty="0">
                <a:solidFill>
                  <a:schemeClr val="tx1"/>
                </a:solidFill>
                <a:latin typeface="+mn-lt"/>
              </a:rPr>
              <a:t>Resolutions themselves should contain all vital </a:t>
            </a:r>
            <a:r>
              <a:rPr lang="en-US" sz="1400" dirty="0" smtClean="0">
                <a:solidFill>
                  <a:schemeClr val="tx1"/>
                </a:solidFill>
                <a:latin typeface="+mn-lt"/>
              </a:rPr>
              <a:t>facts.</a:t>
            </a:r>
            <a:endParaRPr lang="en-US" sz="1400" dirty="0">
              <a:solidFill>
                <a:schemeClr val="tx1"/>
              </a:solidFill>
              <a:latin typeface="+mn-lt"/>
            </a:endParaRPr>
          </a:p>
          <a:p>
            <a:pPr lvl="2"/>
            <a:r>
              <a:rPr lang="en-US" sz="1400" dirty="0">
                <a:solidFill>
                  <a:schemeClr val="tx1"/>
                </a:solidFill>
                <a:latin typeface="+mn-lt"/>
              </a:rPr>
              <a:t>Consistency in use of such clause will prevent unintended inferences from being drawn from the presence/absence of “Whereas” </a:t>
            </a:r>
            <a:r>
              <a:rPr lang="en-US" sz="1400" dirty="0" smtClean="0">
                <a:solidFill>
                  <a:schemeClr val="tx1"/>
                </a:solidFill>
                <a:latin typeface="+mn-lt"/>
              </a:rPr>
              <a:t>clauses.</a:t>
            </a:r>
            <a:endParaRPr lang="en-US" sz="1400" dirty="0">
              <a:solidFill>
                <a:schemeClr val="tx1"/>
              </a:solidFill>
              <a:latin typeface="+mn-lt"/>
            </a:endParaRPr>
          </a:p>
          <a:p>
            <a:pPr lvl="1"/>
            <a:r>
              <a:rPr lang="en-US" sz="1400" dirty="0" smtClean="0">
                <a:solidFill>
                  <a:schemeClr val="tx1"/>
                </a:solidFill>
                <a:latin typeface="+mn-lt"/>
              </a:rPr>
              <a:t>Resolutions </a:t>
            </a:r>
            <a:r>
              <a:rPr lang="en-US" sz="1400" dirty="0">
                <a:solidFill>
                  <a:schemeClr val="tx1"/>
                </a:solidFill>
                <a:latin typeface="+mn-lt"/>
              </a:rPr>
              <a:t>can be written in “plain English,” without use of “Resolved” format. </a:t>
            </a:r>
          </a:p>
          <a:p>
            <a:pPr lvl="2"/>
            <a:r>
              <a:rPr lang="en-US" sz="1400" dirty="0">
                <a:solidFill>
                  <a:schemeClr val="tx1"/>
                </a:solidFill>
                <a:latin typeface="+mn-lt"/>
              </a:rPr>
              <a:t>E.g. The board of directors of [ABC Corporation] authorizes and determines</a:t>
            </a:r>
            <a:r>
              <a:rPr lang="en-US" sz="1400" dirty="0" smtClean="0">
                <a:solidFill>
                  <a:schemeClr val="tx1"/>
                </a:solidFill>
                <a:latin typeface="+mn-lt"/>
              </a:rPr>
              <a:t>:…</a:t>
            </a:r>
          </a:p>
          <a:p>
            <a:r>
              <a:rPr lang="en-US" sz="2000" dirty="0">
                <a:solidFill>
                  <a:schemeClr val="tx1"/>
                </a:solidFill>
                <a:latin typeface="+mn-lt"/>
              </a:rPr>
              <a:t>Incorporation by Reference</a:t>
            </a:r>
          </a:p>
          <a:p>
            <a:pPr lvl="1"/>
            <a:r>
              <a:rPr lang="en-US" sz="1400" dirty="0" smtClean="0">
                <a:solidFill>
                  <a:schemeClr val="tx1"/>
                </a:solidFill>
                <a:latin typeface="+mn-lt"/>
              </a:rPr>
              <a:t>To avoid lengthy minutes, resolutions may specifically identify and incorporate documents by reference or otherwise refer to them or to brief memoranda explaining them, with documents themselves and any supporting papers retained as part of the record of the meeting. </a:t>
            </a:r>
          </a:p>
          <a:p>
            <a:pPr lvl="1"/>
            <a:r>
              <a:rPr lang="en-US" sz="1400" dirty="0" smtClean="0">
                <a:solidFill>
                  <a:schemeClr val="tx1"/>
                </a:solidFill>
                <a:latin typeface="+mn-lt"/>
              </a:rPr>
              <a:t>Many corporate secretaries prepare resolutions in advance, clearing them with counsel or third parties, so they can be included in the materials for the meeting. </a:t>
            </a:r>
          </a:p>
        </p:txBody>
      </p:sp>
      <p:sp>
        <p:nvSpPr>
          <p:cNvPr id="3" name="Slide Number Placeholder 2"/>
          <p:cNvSpPr>
            <a:spLocks noGrp="1"/>
          </p:cNvSpPr>
          <p:nvPr>
            <p:ph type="sldNum" sz="quarter" idx="12"/>
          </p:nvPr>
        </p:nvSpPr>
        <p:spPr/>
        <p:txBody>
          <a:bodyPr/>
          <a:lstStyle/>
          <a:p>
            <a:fld id="{7DEE3603-AE3B-49B3-8A8A-A26F159604E4}" type="slidenum">
              <a:rPr lang="en-US" smtClean="0"/>
              <a:t>35</a:t>
            </a:fld>
            <a:endParaRPr lang="en-US"/>
          </a:p>
        </p:txBody>
      </p:sp>
    </p:spTree>
    <p:extLst>
      <p:ext uri="{BB962C8B-B14F-4D97-AF65-F5344CB8AC3E}">
        <p14:creationId xmlns:p14="http://schemas.microsoft.com/office/powerpoint/2010/main" val="248269118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2642" y="-685800"/>
            <a:ext cx="8229600" cy="1600200"/>
          </a:xfrm>
        </p:spPr>
        <p:txBody>
          <a:bodyPr/>
          <a:lstStyle/>
          <a:p>
            <a:r>
              <a:rPr lang="en-US" sz="3600" dirty="0" smtClean="0"/>
              <a:t>Preparing the Board Minutes</a:t>
            </a:r>
            <a:endParaRPr lang="en-US" sz="3600" dirty="0"/>
          </a:p>
        </p:txBody>
      </p:sp>
      <p:sp>
        <p:nvSpPr>
          <p:cNvPr id="5" name="TextBox 4"/>
          <p:cNvSpPr txBox="1"/>
          <p:nvPr/>
        </p:nvSpPr>
        <p:spPr>
          <a:xfrm>
            <a:off x="457200" y="1138535"/>
            <a:ext cx="8229600" cy="461665"/>
          </a:xfrm>
          <a:prstGeom prst="rect">
            <a:avLst/>
          </a:prstGeom>
          <a:noFill/>
        </p:spPr>
        <p:txBody>
          <a:bodyPr wrap="square" rtlCol="0">
            <a:spAutoFit/>
          </a:bodyPr>
          <a:lstStyle/>
          <a:p>
            <a:pPr algn="ctr"/>
            <a:r>
              <a:rPr lang="en-US" sz="2400" dirty="0" smtClean="0"/>
              <a:t>Noting Reports, Dissents, Approvals, etc.</a:t>
            </a:r>
            <a:endParaRPr lang="en-US" sz="2400" dirty="0"/>
          </a:p>
        </p:txBody>
      </p:sp>
      <p:sp>
        <p:nvSpPr>
          <p:cNvPr id="4" name="Content Placeholder 3"/>
          <p:cNvSpPr>
            <a:spLocks noGrp="1"/>
          </p:cNvSpPr>
          <p:nvPr>
            <p:ph idx="1"/>
          </p:nvPr>
        </p:nvSpPr>
        <p:spPr>
          <a:xfrm>
            <a:off x="434163" y="1752600"/>
            <a:ext cx="8229600" cy="4724400"/>
          </a:xfrm>
        </p:spPr>
        <p:txBody>
          <a:bodyPr>
            <a:noAutofit/>
          </a:bodyPr>
          <a:lstStyle/>
          <a:p>
            <a:r>
              <a:rPr lang="en-US" sz="2000" dirty="0">
                <a:solidFill>
                  <a:schemeClr val="tx1"/>
                </a:solidFill>
                <a:latin typeface="+mn-lt"/>
              </a:rPr>
              <a:t>Reports</a:t>
            </a:r>
          </a:p>
          <a:p>
            <a:pPr lvl="1"/>
            <a:r>
              <a:rPr lang="en-US" dirty="0" smtClean="0">
                <a:solidFill>
                  <a:schemeClr val="tx1"/>
                </a:solidFill>
                <a:latin typeface="+mn-lt"/>
              </a:rPr>
              <a:t>Management may wish to have a report permanently recorded in the minute book if it is especially important or not too lengthy, or if it contains crucial information. In these cases, the Corporate Secretary should:</a:t>
            </a:r>
          </a:p>
          <a:p>
            <a:pPr lvl="2"/>
            <a:r>
              <a:rPr lang="en-US" dirty="0">
                <a:solidFill>
                  <a:schemeClr val="tx1"/>
                </a:solidFill>
                <a:latin typeface="+mn-lt"/>
              </a:rPr>
              <a:t>Mark the report as “Appendix </a:t>
            </a:r>
            <a:r>
              <a:rPr lang="en-US" dirty="0" smtClean="0">
                <a:solidFill>
                  <a:schemeClr val="tx1"/>
                </a:solidFill>
                <a:latin typeface="+mn-lt"/>
              </a:rPr>
              <a:t> A</a:t>
            </a:r>
            <a:r>
              <a:rPr lang="en-US" dirty="0">
                <a:solidFill>
                  <a:schemeClr val="tx1"/>
                </a:solidFill>
                <a:latin typeface="+mn-lt"/>
              </a:rPr>
              <a:t>” or “Exhibit A” to the minutes</a:t>
            </a:r>
          </a:p>
          <a:p>
            <a:pPr lvl="2"/>
            <a:r>
              <a:rPr lang="en-US" dirty="0">
                <a:solidFill>
                  <a:schemeClr val="tx1"/>
                </a:solidFill>
                <a:latin typeface="+mn-lt"/>
              </a:rPr>
              <a:t>Refer to it in the body of the minutes</a:t>
            </a:r>
          </a:p>
          <a:p>
            <a:pPr lvl="2"/>
            <a:r>
              <a:rPr lang="en-US" dirty="0">
                <a:solidFill>
                  <a:schemeClr val="tx1"/>
                </a:solidFill>
                <a:latin typeface="+mn-lt"/>
              </a:rPr>
              <a:t>Attach it to the </a:t>
            </a:r>
            <a:r>
              <a:rPr lang="en-US" dirty="0" smtClean="0">
                <a:solidFill>
                  <a:schemeClr val="tx1"/>
                </a:solidFill>
                <a:latin typeface="+mn-lt"/>
              </a:rPr>
              <a:t>minutes</a:t>
            </a:r>
          </a:p>
          <a:p>
            <a:pPr lvl="1"/>
            <a:r>
              <a:rPr lang="en-US" dirty="0" smtClean="0">
                <a:solidFill>
                  <a:schemeClr val="tx1"/>
                </a:solidFill>
                <a:latin typeface="+mn-lt"/>
              </a:rPr>
              <a:t>A copy of the document should incorporate the draft of the minutes when sent for review to those within the company.</a:t>
            </a:r>
          </a:p>
          <a:p>
            <a:pPr lvl="1"/>
            <a:r>
              <a:rPr lang="en-US" dirty="0" smtClean="0">
                <a:solidFill>
                  <a:schemeClr val="tx1"/>
                </a:solidFill>
                <a:latin typeface="+mn-lt"/>
              </a:rPr>
              <a:t>A copy of the document should be made available for anyone, who subsequent to approval of the minutes, reads the minutes.</a:t>
            </a:r>
          </a:p>
          <a:p>
            <a:pPr lvl="1"/>
            <a:r>
              <a:rPr lang="en-US" dirty="0" smtClean="0">
                <a:solidFill>
                  <a:schemeClr val="tx1"/>
                </a:solidFill>
                <a:latin typeface="+mn-lt"/>
              </a:rPr>
              <a:t>Great caution should exercised in selecting documents for incorporation because they become part of a permanent record. Approval of minutes also ratifies the contents of the documents attached unless a limited purpose has been explained. </a:t>
            </a:r>
            <a:endParaRPr lang="en-US" dirty="0">
              <a:solidFill>
                <a:schemeClr val="tx1"/>
              </a:solidFill>
              <a:latin typeface="+mn-lt"/>
            </a:endParaRPr>
          </a:p>
          <a:p>
            <a:pPr lvl="2"/>
            <a:r>
              <a:rPr lang="en-US" dirty="0" smtClean="0">
                <a:solidFill>
                  <a:schemeClr val="tx1"/>
                </a:solidFill>
                <a:latin typeface="+mn-lt"/>
              </a:rPr>
              <a:t>Without such an explanation, a document which is later argued/proven to be wrong or misleading could result in unintended consequences.</a:t>
            </a:r>
          </a:p>
        </p:txBody>
      </p:sp>
      <p:sp>
        <p:nvSpPr>
          <p:cNvPr id="3" name="Slide Number Placeholder 2"/>
          <p:cNvSpPr>
            <a:spLocks noGrp="1"/>
          </p:cNvSpPr>
          <p:nvPr>
            <p:ph type="sldNum" sz="quarter" idx="12"/>
          </p:nvPr>
        </p:nvSpPr>
        <p:spPr/>
        <p:txBody>
          <a:bodyPr/>
          <a:lstStyle/>
          <a:p>
            <a:fld id="{7DEE3603-AE3B-49B3-8A8A-A26F159604E4}" type="slidenum">
              <a:rPr lang="en-US" smtClean="0"/>
              <a:t>36</a:t>
            </a:fld>
            <a:endParaRPr lang="en-US"/>
          </a:p>
        </p:txBody>
      </p:sp>
    </p:spTree>
    <p:extLst>
      <p:ext uri="{BB962C8B-B14F-4D97-AF65-F5344CB8AC3E}">
        <p14:creationId xmlns:p14="http://schemas.microsoft.com/office/powerpoint/2010/main" val="194251861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2642" y="-685800"/>
            <a:ext cx="8229600" cy="1600200"/>
          </a:xfrm>
        </p:spPr>
        <p:txBody>
          <a:bodyPr/>
          <a:lstStyle/>
          <a:p>
            <a:r>
              <a:rPr lang="en-US" sz="3600" dirty="0" smtClean="0"/>
              <a:t>Preparing the Board Minutes</a:t>
            </a:r>
            <a:endParaRPr lang="en-US" sz="3600" dirty="0"/>
          </a:p>
        </p:txBody>
      </p:sp>
      <p:sp>
        <p:nvSpPr>
          <p:cNvPr id="5" name="TextBox 4"/>
          <p:cNvSpPr txBox="1"/>
          <p:nvPr/>
        </p:nvSpPr>
        <p:spPr>
          <a:xfrm>
            <a:off x="457200" y="1138534"/>
            <a:ext cx="8229600" cy="461665"/>
          </a:xfrm>
          <a:prstGeom prst="rect">
            <a:avLst/>
          </a:prstGeom>
          <a:noFill/>
        </p:spPr>
        <p:txBody>
          <a:bodyPr wrap="square" rtlCol="0">
            <a:spAutoFit/>
          </a:bodyPr>
          <a:lstStyle/>
          <a:p>
            <a:pPr algn="ctr"/>
            <a:r>
              <a:rPr lang="en-US" sz="2400" dirty="0" smtClean="0"/>
              <a:t>Noting Reports, Dissents, Approvals, etc.</a:t>
            </a:r>
            <a:endParaRPr lang="en-US" sz="2400" dirty="0"/>
          </a:p>
        </p:txBody>
      </p:sp>
      <p:sp>
        <p:nvSpPr>
          <p:cNvPr id="4" name="Content Placeholder 3"/>
          <p:cNvSpPr>
            <a:spLocks noGrp="1"/>
          </p:cNvSpPr>
          <p:nvPr>
            <p:ph idx="1"/>
          </p:nvPr>
        </p:nvSpPr>
        <p:spPr>
          <a:xfrm>
            <a:off x="434163" y="1752600"/>
            <a:ext cx="8229600" cy="4724400"/>
          </a:xfrm>
        </p:spPr>
        <p:txBody>
          <a:bodyPr>
            <a:noAutofit/>
          </a:bodyPr>
          <a:lstStyle/>
          <a:p>
            <a:r>
              <a:rPr lang="en-US" sz="2000" dirty="0">
                <a:solidFill>
                  <a:schemeClr val="tx1"/>
                </a:solidFill>
                <a:latin typeface="+mn-lt"/>
              </a:rPr>
              <a:t>Committee Reports</a:t>
            </a:r>
          </a:p>
          <a:p>
            <a:pPr lvl="1"/>
            <a:r>
              <a:rPr lang="en-US" dirty="0">
                <a:solidFill>
                  <a:schemeClr val="tx1"/>
                </a:solidFill>
                <a:latin typeface="+mn-lt"/>
              </a:rPr>
              <a:t>In the past, minutes contained little detail concerning committee reports, other than matters requiring board </a:t>
            </a:r>
            <a:r>
              <a:rPr lang="en-US" dirty="0" smtClean="0">
                <a:solidFill>
                  <a:schemeClr val="tx1"/>
                </a:solidFill>
                <a:latin typeface="+mn-lt"/>
              </a:rPr>
              <a:t>action.</a:t>
            </a:r>
            <a:endParaRPr lang="en-US" dirty="0">
              <a:solidFill>
                <a:schemeClr val="tx1"/>
              </a:solidFill>
              <a:latin typeface="+mn-lt"/>
            </a:endParaRPr>
          </a:p>
          <a:p>
            <a:pPr lvl="2"/>
            <a:r>
              <a:rPr lang="en-US" dirty="0">
                <a:solidFill>
                  <a:schemeClr val="tx1"/>
                </a:solidFill>
                <a:latin typeface="+mn-lt"/>
              </a:rPr>
              <a:t>In recent years, because of the increasing importance of committees under the Sarbanes-Oxley Act and otherwise, more and more companies describe committee reports in the same amount of detail as the description of any other important report made to the board. </a:t>
            </a:r>
          </a:p>
          <a:p>
            <a:pPr lvl="1"/>
            <a:r>
              <a:rPr lang="en-US" dirty="0">
                <a:solidFill>
                  <a:schemeClr val="tx1"/>
                </a:solidFill>
                <a:latin typeface="+mn-lt"/>
              </a:rPr>
              <a:t>When numerous reports are presented, it can be mentioned that the Committee reviewed and discussed a report and the name of the report can be provided as well as the title of each section or (PowerPoint) slide heading. </a:t>
            </a:r>
            <a:endParaRPr lang="en-US" dirty="0" smtClean="0">
              <a:solidFill>
                <a:schemeClr val="tx1"/>
              </a:solidFill>
              <a:latin typeface="+mn-lt"/>
            </a:endParaRPr>
          </a:p>
          <a:p>
            <a:r>
              <a:rPr lang="en-US" sz="2000" dirty="0">
                <a:solidFill>
                  <a:schemeClr val="tx1"/>
                </a:solidFill>
                <a:latin typeface="+mn-lt"/>
              </a:rPr>
              <a:t>Dissents</a:t>
            </a:r>
          </a:p>
          <a:p>
            <a:pPr lvl="1"/>
            <a:r>
              <a:rPr lang="en-US" dirty="0" smtClean="0">
                <a:solidFill>
                  <a:schemeClr val="tx1"/>
                </a:solidFill>
                <a:latin typeface="+mn-lt"/>
              </a:rPr>
              <a:t>Most Board resolutions are adopted unanimously.</a:t>
            </a:r>
          </a:p>
          <a:p>
            <a:pPr lvl="1"/>
            <a:r>
              <a:rPr lang="en-US" dirty="0" smtClean="0">
                <a:solidFill>
                  <a:schemeClr val="tx1"/>
                </a:solidFill>
                <a:latin typeface="+mn-lt"/>
              </a:rPr>
              <a:t>In the case of a non-unanimous vote or abstention, the name of the dissenting or abstaining voter should be listed in the minutes.</a:t>
            </a:r>
          </a:p>
          <a:p>
            <a:pPr lvl="2"/>
            <a:r>
              <a:rPr lang="en-US" dirty="0" smtClean="0">
                <a:solidFill>
                  <a:schemeClr val="tx1"/>
                </a:solidFill>
                <a:latin typeface="+mn-lt"/>
              </a:rPr>
              <a:t>Some dissenting directors may insist on having their dissents in the minutes, especially if the believe majority’s actions to be improper.</a:t>
            </a:r>
          </a:p>
        </p:txBody>
      </p:sp>
      <p:sp>
        <p:nvSpPr>
          <p:cNvPr id="3" name="Slide Number Placeholder 2"/>
          <p:cNvSpPr>
            <a:spLocks noGrp="1"/>
          </p:cNvSpPr>
          <p:nvPr>
            <p:ph type="sldNum" sz="quarter" idx="12"/>
          </p:nvPr>
        </p:nvSpPr>
        <p:spPr/>
        <p:txBody>
          <a:bodyPr/>
          <a:lstStyle/>
          <a:p>
            <a:fld id="{7DEE3603-AE3B-49B3-8A8A-A26F159604E4}" type="slidenum">
              <a:rPr lang="en-US" smtClean="0"/>
              <a:t>37</a:t>
            </a:fld>
            <a:endParaRPr lang="en-US"/>
          </a:p>
        </p:txBody>
      </p:sp>
    </p:spTree>
    <p:extLst>
      <p:ext uri="{BB962C8B-B14F-4D97-AF65-F5344CB8AC3E}">
        <p14:creationId xmlns:p14="http://schemas.microsoft.com/office/powerpoint/2010/main" val="294440297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2642" y="-685800"/>
            <a:ext cx="8229600" cy="1600200"/>
          </a:xfrm>
        </p:spPr>
        <p:txBody>
          <a:bodyPr/>
          <a:lstStyle/>
          <a:p>
            <a:r>
              <a:rPr lang="en-US" sz="3600" dirty="0" smtClean="0"/>
              <a:t>Preparing the Board Minutes</a:t>
            </a:r>
            <a:endParaRPr lang="en-US" sz="3600" dirty="0"/>
          </a:p>
        </p:txBody>
      </p:sp>
      <p:sp>
        <p:nvSpPr>
          <p:cNvPr id="5" name="TextBox 4"/>
          <p:cNvSpPr txBox="1"/>
          <p:nvPr/>
        </p:nvSpPr>
        <p:spPr>
          <a:xfrm>
            <a:off x="457200" y="1138535"/>
            <a:ext cx="8229600" cy="461665"/>
          </a:xfrm>
          <a:prstGeom prst="rect">
            <a:avLst/>
          </a:prstGeom>
          <a:noFill/>
        </p:spPr>
        <p:txBody>
          <a:bodyPr wrap="square" rtlCol="0">
            <a:spAutoFit/>
          </a:bodyPr>
          <a:lstStyle/>
          <a:p>
            <a:pPr algn="ctr"/>
            <a:r>
              <a:rPr lang="en-US" sz="2400" dirty="0" smtClean="0"/>
              <a:t>Noting Reports, Dissents, Approvals, etc.</a:t>
            </a:r>
            <a:endParaRPr lang="en-US" sz="2400" dirty="0"/>
          </a:p>
        </p:txBody>
      </p:sp>
      <p:sp>
        <p:nvSpPr>
          <p:cNvPr id="4" name="Content Placeholder 3"/>
          <p:cNvSpPr>
            <a:spLocks noGrp="1"/>
          </p:cNvSpPr>
          <p:nvPr>
            <p:ph idx="1"/>
          </p:nvPr>
        </p:nvSpPr>
        <p:spPr>
          <a:xfrm>
            <a:off x="434163" y="1752600"/>
            <a:ext cx="8229600" cy="4724400"/>
          </a:xfrm>
        </p:spPr>
        <p:txBody>
          <a:bodyPr>
            <a:noAutofit/>
          </a:bodyPr>
          <a:lstStyle/>
          <a:p>
            <a:r>
              <a:rPr lang="en-US" sz="2000" dirty="0">
                <a:solidFill>
                  <a:schemeClr val="tx1"/>
                </a:solidFill>
                <a:latin typeface="+mn-lt"/>
              </a:rPr>
              <a:t>Conflicts of Interest</a:t>
            </a:r>
          </a:p>
          <a:p>
            <a:pPr lvl="1"/>
            <a:r>
              <a:rPr lang="en-US" dirty="0">
                <a:solidFill>
                  <a:schemeClr val="tx1"/>
                </a:solidFill>
                <a:latin typeface="+mn-lt"/>
              </a:rPr>
              <a:t>Directors normally have a legal obligation to declare any interest they or their relatives/associates have in a matter being brought before the </a:t>
            </a:r>
            <a:r>
              <a:rPr lang="en-US" dirty="0" smtClean="0">
                <a:solidFill>
                  <a:schemeClr val="tx1"/>
                </a:solidFill>
                <a:latin typeface="+mn-lt"/>
              </a:rPr>
              <a:t>board.</a:t>
            </a:r>
            <a:endParaRPr lang="en-US" dirty="0">
              <a:solidFill>
                <a:schemeClr val="tx1"/>
              </a:solidFill>
              <a:latin typeface="+mn-lt"/>
            </a:endParaRPr>
          </a:p>
          <a:p>
            <a:pPr lvl="1"/>
            <a:r>
              <a:rPr lang="en-US" dirty="0">
                <a:solidFill>
                  <a:schemeClr val="tx1"/>
                </a:solidFill>
                <a:latin typeface="+mn-lt"/>
              </a:rPr>
              <a:t>The minutes should state the nature of the matter discussed and, if required or appropriate, that the interested director abstained. It might also be appropriate to describe the nature of the conflict</a:t>
            </a:r>
            <a:r>
              <a:rPr lang="en-US" dirty="0" smtClean="0">
                <a:solidFill>
                  <a:schemeClr val="tx1"/>
                </a:solidFill>
                <a:latin typeface="+mn-lt"/>
              </a:rPr>
              <a:t>.</a:t>
            </a:r>
            <a:endParaRPr lang="en-US" dirty="0">
              <a:solidFill>
                <a:schemeClr val="tx1"/>
              </a:solidFill>
              <a:latin typeface="+mn-lt"/>
            </a:endParaRPr>
          </a:p>
          <a:p>
            <a:r>
              <a:rPr lang="en-US" sz="2000" dirty="0">
                <a:solidFill>
                  <a:schemeClr val="tx1"/>
                </a:solidFill>
                <a:latin typeface="+mn-lt"/>
              </a:rPr>
              <a:t>Seconders</a:t>
            </a:r>
          </a:p>
          <a:p>
            <a:pPr lvl="1"/>
            <a:r>
              <a:rPr lang="en-US" dirty="0">
                <a:solidFill>
                  <a:schemeClr val="tx1"/>
                </a:solidFill>
                <a:latin typeface="+mn-lt"/>
              </a:rPr>
              <a:t>The names of proposers and seconders of board and committee resolutions are generally omitted in the </a:t>
            </a:r>
            <a:r>
              <a:rPr lang="en-US" dirty="0" smtClean="0">
                <a:solidFill>
                  <a:schemeClr val="tx1"/>
                </a:solidFill>
                <a:latin typeface="+mn-lt"/>
              </a:rPr>
              <a:t>minutes.</a:t>
            </a:r>
          </a:p>
          <a:p>
            <a:r>
              <a:rPr lang="en-US" sz="2000" dirty="0">
                <a:solidFill>
                  <a:schemeClr val="tx1"/>
                </a:solidFill>
                <a:latin typeface="+mn-lt"/>
              </a:rPr>
              <a:t>Informal Approvals</a:t>
            </a:r>
          </a:p>
          <a:p>
            <a:pPr lvl="1"/>
            <a:r>
              <a:rPr lang="en-US" dirty="0" smtClean="0">
                <a:solidFill>
                  <a:schemeClr val="tx1"/>
                </a:solidFill>
                <a:latin typeface="+mn-lt"/>
              </a:rPr>
              <a:t>When no vote is taken on a question and the Chairman obtains the consensus of the directors in an informal manner, it is sufficient to note this consensus in the minutes with a general phrase such as: “The directors expressed their approval of…” and to follow with the facts. </a:t>
            </a:r>
          </a:p>
        </p:txBody>
      </p:sp>
      <p:sp>
        <p:nvSpPr>
          <p:cNvPr id="3" name="Slide Number Placeholder 2"/>
          <p:cNvSpPr>
            <a:spLocks noGrp="1"/>
          </p:cNvSpPr>
          <p:nvPr>
            <p:ph type="sldNum" sz="quarter" idx="12"/>
          </p:nvPr>
        </p:nvSpPr>
        <p:spPr/>
        <p:txBody>
          <a:bodyPr/>
          <a:lstStyle/>
          <a:p>
            <a:fld id="{7DEE3603-AE3B-49B3-8A8A-A26F159604E4}" type="slidenum">
              <a:rPr lang="en-US" smtClean="0"/>
              <a:t>38</a:t>
            </a:fld>
            <a:endParaRPr lang="en-US"/>
          </a:p>
        </p:txBody>
      </p:sp>
    </p:spTree>
    <p:extLst>
      <p:ext uri="{BB962C8B-B14F-4D97-AF65-F5344CB8AC3E}">
        <p14:creationId xmlns:p14="http://schemas.microsoft.com/office/powerpoint/2010/main" val="371029344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2642" y="-685800"/>
            <a:ext cx="8229600" cy="1600200"/>
          </a:xfrm>
        </p:spPr>
        <p:txBody>
          <a:bodyPr/>
          <a:lstStyle/>
          <a:p>
            <a:r>
              <a:rPr lang="en-US" sz="3600" dirty="0" smtClean="0"/>
              <a:t>Preparing the Board Minutes</a:t>
            </a:r>
            <a:endParaRPr lang="en-US" sz="3600" dirty="0"/>
          </a:p>
        </p:txBody>
      </p:sp>
      <p:sp>
        <p:nvSpPr>
          <p:cNvPr id="5" name="TextBox 4"/>
          <p:cNvSpPr txBox="1"/>
          <p:nvPr/>
        </p:nvSpPr>
        <p:spPr>
          <a:xfrm>
            <a:off x="457200" y="1138535"/>
            <a:ext cx="8229600" cy="461665"/>
          </a:xfrm>
          <a:prstGeom prst="rect">
            <a:avLst/>
          </a:prstGeom>
          <a:noFill/>
        </p:spPr>
        <p:txBody>
          <a:bodyPr wrap="square" rtlCol="0">
            <a:spAutoFit/>
          </a:bodyPr>
          <a:lstStyle/>
          <a:p>
            <a:pPr algn="ctr"/>
            <a:r>
              <a:rPr lang="en-US" sz="2400" dirty="0" smtClean="0"/>
              <a:t>Committee Minutes</a:t>
            </a:r>
            <a:endParaRPr lang="en-US" sz="2400" dirty="0"/>
          </a:p>
        </p:txBody>
      </p:sp>
      <p:sp>
        <p:nvSpPr>
          <p:cNvPr id="4" name="Content Placeholder 3"/>
          <p:cNvSpPr>
            <a:spLocks noGrp="1"/>
          </p:cNvSpPr>
          <p:nvPr>
            <p:ph idx="1"/>
          </p:nvPr>
        </p:nvSpPr>
        <p:spPr>
          <a:xfrm>
            <a:off x="434163" y="1752600"/>
            <a:ext cx="8229600" cy="4724400"/>
          </a:xfrm>
        </p:spPr>
        <p:txBody>
          <a:bodyPr>
            <a:noAutofit/>
          </a:bodyPr>
          <a:lstStyle/>
          <a:p>
            <a:r>
              <a:rPr lang="en-US" sz="2000" dirty="0">
                <a:solidFill>
                  <a:schemeClr val="tx1"/>
                </a:solidFill>
                <a:latin typeface="+mn-lt"/>
              </a:rPr>
              <a:t>Points to Remember</a:t>
            </a:r>
          </a:p>
          <a:p>
            <a:pPr lvl="1"/>
            <a:r>
              <a:rPr lang="en-US" sz="1400" dirty="0" smtClean="0">
                <a:solidFill>
                  <a:schemeClr val="tx1"/>
                </a:solidFill>
                <a:latin typeface="+mn-lt"/>
              </a:rPr>
              <a:t>Since committees typically carry out more focused reviews of matters then the board as a whole, their minutes may be more detailed than the board minutes.</a:t>
            </a:r>
          </a:p>
          <a:p>
            <a:pPr lvl="2"/>
            <a:r>
              <a:rPr lang="en-US" sz="1400" dirty="0">
                <a:solidFill>
                  <a:schemeClr val="tx1"/>
                </a:solidFill>
                <a:latin typeface="+mn-lt"/>
              </a:rPr>
              <a:t>Nonetheless committee minutes are discoverable, and should be written understanding that they may become evidence against the company/directors in </a:t>
            </a:r>
            <a:r>
              <a:rPr lang="en-US" sz="1400" dirty="0" smtClean="0">
                <a:solidFill>
                  <a:schemeClr val="tx1"/>
                </a:solidFill>
                <a:latin typeface="+mn-lt"/>
              </a:rPr>
              <a:t>litigation.</a:t>
            </a:r>
          </a:p>
          <a:p>
            <a:pPr lvl="1"/>
            <a:r>
              <a:rPr lang="en-US" sz="1400" dirty="0" smtClean="0">
                <a:solidFill>
                  <a:schemeClr val="tx1"/>
                </a:solidFill>
                <a:latin typeface="+mn-lt"/>
              </a:rPr>
              <a:t>Committee actions are normally reported to the board during the next regular meeting. </a:t>
            </a:r>
          </a:p>
          <a:p>
            <a:pPr lvl="2"/>
            <a:r>
              <a:rPr lang="en-US" sz="1400" dirty="0">
                <a:solidFill>
                  <a:schemeClr val="tx1"/>
                </a:solidFill>
                <a:latin typeface="+mn-lt"/>
              </a:rPr>
              <a:t>Committee minutes are approved by the committee but rarely presented to the full board for approval, although some companies present them to the board for informational purposes. </a:t>
            </a:r>
          </a:p>
          <a:p>
            <a:pPr lvl="1"/>
            <a:r>
              <a:rPr lang="en-US" sz="1400" dirty="0" smtClean="0">
                <a:solidFill>
                  <a:schemeClr val="tx1"/>
                </a:solidFill>
                <a:latin typeface="+mn-lt"/>
              </a:rPr>
              <a:t>Because the board frequently relies on the recommendations of committees, appropriate level of detail should be used to demonstrate that committees have exercised sound business judgment and have diligently exercised the discretion granted to them by the board. </a:t>
            </a:r>
          </a:p>
          <a:p>
            <a:pPr lvl="2"/>
            <a:r>
              <a:rPr lang="en-US" sz="1400" dirty="0" smtClean="0">
                <a:solidFill>
                  <a:schemeClr val="tx1"/>
                </a:solidFill>
                <a:latin typeface="+mn-lt"/>
              </a:rPr>
              <a:t>Minutes of 3 major board committees need to reflect that the committees have carried out their responsibilities as outlined in committee charters and applicable SEC regulations and exchange listing standards. </a:t>
            </a:r>
          </a:p>
        </p:txBody>
      </p:sp>
      <p:sp>
        <p:nvSpPr>
          <p:cNvPr id="3" name="Slide Number Placeholder 2"/>
          <p:cNvSpPr>
            <a:spLocks noGrp="1"/>
          </p:cNvSpPr>
          <p:nvPr>
            <p:ph type="sldNum" sz="quarter" idx="12"/>
          </p:nvPr>
        </p:nvSpPr>
        <p:spPr/>
        <p:txBody>
          <a:bodyPr/>
          <a:lstStyle/>
          <a:p>
            <a:fld id="{7DEE3603-AE3B-49B3-8A8A-A26F159604E4}" type="slidenum">
              <a:rPr lang="en-US" smtClean="0"/>
              <a:t>39</a:t>
            </a:fld>
            <a:endParaRPr lang="en-US"/>
          </a:p>
        </p:txBody>
      </p:sp>
    </p:spTree>
    <p:extLst>
      <p:ext uri="{BB962C8B-B14F-4D97-AF65-F5344CB8AC3E}">
        <p14:creationId xmlns:p14="http://schemas.microsoft.com/office/powerpoint/2010/main" val="39730450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00100"/>
          </a:xfrm>
        </p:spPr>
        <p:txBody>
          <a:bodyPr/>
          <a:lstStyle/>
          <a:p>
            <a:r>
              <a:rPr lang="en-US" sz="3600" dirty="0" smtClean="0"/>
              <a:t>Paths to the Corporate Secretary Role</a:t>
            </a:r>
            <a:endParaRPr lang="en-US" sz="3600" dirty="0"/>
          </a:p>
        </p:txBody>
      </p:sp>
      <p:sp>
        <p:nvSpPr>
          <p:cNvPr id="3" name="Content Placeholder 2"/>
          <p:cNvSpPr>
            <a:spLocks noGrp="1"/>
          </p:cNvSpPr>
          <p:nvPr>
            <p:ph sz="half" idx="2"/>
          </p:nvPr>
        </p:nvSpPr>
        <p:spPr>
          <a:xfrm>
            <a:off x="533400" y="1600200"/>
            <a:ext cx="8153400" cy="5029200"/>
          </a:xfrm>
        </p:spPr>
        <p:txBody>
          <a:bodyPr>
            <a:normAutofit/>
          </a:bodyPr>
          <a:lstStyle/>
          <a:p>
            <a:r>
              <a:rPr lang="en-US" sz="1800" dirty="0" smtClean="0">
                <a:solidFill>
                  <a:schemeClr val="tx1"/>
                </a:solidFill>
                <a:latin typeface="+mn-lt"/>
              </a:rPr>
              <a:t>“Soft” Skills and Success Attributes</a:t>
            </a:r>
          </a:p>
          <a:p>
            <a:pPr lvl="1"/>
            <a:r>
              <a:rPr lang="en-US" sz="1800" dirty="0">
                <a:solidFill>
                  <a:schemeClr val="tx1"/>
                </a:solidFill>
                <a:latin typeface="+mn-lt"/>
              </a:rPr>
              <a:t>Analytical, problem solving skills</a:t>
            </a:r>
          </a:p>
          <a:p>
            <a:pPr lvl="1"/>
            <a:r>
              <a:rPr lang="en-US" sz="1800" dirty="0" smtClean="0">
                <a:solidFill>
                  <a:schemeClr val="tx1"/>
                </a:solidFill>
                <a:latin typeface="+mn-lt"/>
              </a:rPr>
              <a:t>Self-confidence, empathy, and leadership skills</a:t>
            </a:r>
          </a:p>
          <a:p>
            <a:pPr lvl="1"/>
            <a:r>
              <a:rPr lang="en-US" sz="1800" dirty="0" smtClean="0">
                <a:solidFill>
                  <a:schemeClr val="tx1"/>
                </a:solidFill>
                <a:latin typeface="+mn-lt"/>
              </a:rPr>
              <a:t>Integrity, discretion, tact, professionalism, grit, and guts</a:t>
            </a:r>
          </a:p>
          <a:p>
            <a:pPr lvl="1"/>
            <a:r>
              <a:rPr lang="en-US" sz="1800" dirty="0" smtClean="0">
                <a:solidFill>
                  <a:schemeClr val="tx1"/>
                </a:solidFill>
                <a:latin typeface="+mn-lt"/>
              </a:rPr>
              <a:t>Management, organizational &amp; networking skills tied to the basic purposes you support</a:t>
            </a:r>
          </a:p>
          <a:p>
            <a:pPr lvl="1"/>
            <a:r>
              <a:rPr lang="en-US" sz="1800" dirty="0" smtClean="0">
                <a:solidFill>
                  <a:schemeClr val="tx1"/>
                </a:solidFill>
                <a:latin typeface="+mn-lt"/>
              </a:rPr>
              <a:t>Willingness to work hard and stay flexible/creative – do what it takes to get their job done right</a:t>
            </a:r>
          </a:p>
          <a:p>
            <a:pPr lvl="1"/>
            <a:r>
              <a:rPr lang="en-US" sz="1800" dirty="0" smtClean="0">
                <a:solidFill>
                  <a:schemeClr val="tx1"/>
                </a:solidFill>
                <a:latin typeface="+mn-lt"/>
              </a:rPr>
              <a:t>Good communication and interpersonal skills</a:t>
            </a:r>
          </a:p>
          <a:p>
            <a:pPr lvl="1"/>
            <a:r>
              <a:rPr lang="en-US" sz="1800" dirty="0" smtClean="0">
                <a:solidFill>
                  <a:schemeClr val="tx1"/>
                </a:solidFill>
                <a:latin typeface="+mn-lt"/>
              </a:rPr>
              <a:t>Working knowledge of corporate and securities law</a:t>
            </a:r>
          </a:p>
          <a:p>
            <a:pPr lvl="1"/>
            <a:r>
              <a:rPr lang="en-US" sz="1800" dirty="0" smtClean="0">
                <a:solidFill>
                  <a:schemeClr val="tx1"/>
                </a:solidFill>
                <a:latin typeface="+mn-lt"/>
              </a:rPr>
              <a:t>IT familiarity</a:t>
            </a:r>
          </a:p>
          <a:p>
            <a:pPr lvl="1"/>
            <a:r>
              <a:rPr lang="en-US" sz="1800" dirty="0" smtClean="0">
                <a:solidFill>
                  <a:schemeClr val="tx1"/>
                </a:solidFill>
                <a:latin typeface="+mn-lt"/>
              </a:rPr>
              <a:t>Understanding of the legal system as it affects business</a:t>
            </a:r>
          </a:p>
          <a:p>
            <a:pPr lvl="1"/>
            <a:r>
              <a:rPr lang="en-US" sz="1800" dirty="0" smtClean="0">
                <a:solidFill>
                  <a:schemeClr val="tx1"/>
                </a:solidFill>
                <a:latin typeface="+mn-lt"/>
              </a:rPr>
              <a:t>Ability to foster and maintain cooperative relationships with stakeholders</a:t>
            </a:r>
            <a:endParaRPr lang="en-US" dirty="0"/>
          </a:p>
        </p:txBody>
      </p:sp>
      <p:sp>
        <p:nvSpPr>
          <p:cNvPr id="5" name="TextBox 4"/>
          <p:cNvSpPr txBox="1"/>
          <p:nvPr/>
        </p:nvSpPr>
        <p:spPr>
          <a:xfrm>
            <a:off x="152400" y="838200"/>
            <a:ext cx="8686800" cy="461665"/>
          </a:xfrm>
          <a:prstGeom prst="rect">
            <a:avLst/>
          </a:prstGeom>
          <a:noFill/>
        </p:spPr>
        <p:txBody>
          <a:bodyPr wrap="square" rtlCol="0">
            <a:spAutoFit/>
          </a:bodyPr>
          <a:lstStyle/>
          <a:p>
            <a:pPr algn="ctr"/>
            <a:r>
              <a:rPr lang="en-US" sz="2400" dirty="0" smtClean="0"/>
              <a:t>Skill Sets of the Corporate Secretary</a:t>
            </a:r>
            <a:endParaRPr lang="en-US" sz="2400" dirty="0"/>
          </a:p>
        </p:txBody>
      </p:sp>
      <p:sp>
        <p:nvSpPr>
          <p:cNvPr id="6" name="Slide Number Placeholder 5"/>
          <p:cNvSpPr>
            <a:spLocks noGrp="1"/>
          </p:cNvSpPr>
          <p:nvPr>
            <p:ph type="sldNum" sz="quarter" idx="12"/>
          </p:nvPr>
        </p:nvSpPr>
        <p:spPr/>
        <p:txBody>
          <a:bodyPr/>
          <a:lstStyle/>
          <a:p>
            <a:fld id="{7DEE3603-AE3B-49B3-8A8A-A26F159604E4}" type="slidenum">
              <a:rPr lang="en-US" smtClean="0"/>
              <a:t>4</a:t>
            </a:fld>
            <a:endParaRPr lang="en-US"/>
          </a:p>
        </p:txBody>
      </p:sp>
    </p:spTree>
    <p:extLst>
      <p:ext uri="{BB962C8B-B14F-4D97-AF65-F5344CB8AC3E}">
        <p14:creationId xmlns:p14="http://schemas.microsoft.com/office/powerpoint/2010/main" val="145807462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Proxy Statement and the Annual Meeting</a:t>
            </a:r>
          </a:p>
        </p:txBody>
      </p:sp>
      <p:sp>
        <p:nvSpPr>
          <p:cNvPr id="3" name="Content Placeholder 2"/>
          <p:cNvSpPr>
            <a:spLocks noGrp="1"/>
          </p:cNvSpPr>
          <p:nvPr>
            <p:ph idx="1"/>
          </p:nvPr>
        </p:nvSpPr>
        <p:spPr/>
        <p:txBody>
          <a:bodyPr>
            <a:normAutofit lnSpcReduction="10000"/>
          </a:bodyPr>
          <a:lstStyle/>
          <a:p>
            <a:r>
              <a:rPr lang="en-US" sz="1700" dirty="0" smtClean="0">
                <a:solidFill>
                  <a:schemeClr val="tx1"/>
                </a:solidFill>
                <a:latin typeface="+mn-lt"/>
              </a:rPr>
              <a:t>Proxy solicitation rules regulate communications in which the Company solicits proxies from its shareholders so that shareholders can exercise their voting rights without having to physically attend the annual meeting.</a:t>
            </a:r>
          </a:p>
          <a:p>
            <a:r>
              <a:rPr lang="en-US" sz="1700" dirty="0" smtClean="0">
                <a:solidFill>
                  <a:schemeClr val="tx1"/>
                </a:solidFill>
                <a:latin typeface="+mn-lt"/>
              </a:rPr>
              <a:t>Proxy statement filed with SEC on Schedule 14A:</a:t>
            </a:r>
          </a:p>
          <a:p>
            <a:pPr lvl="1"/>
            <a:r>
              <a:rPr lang="en-US" sz="1700" dirty="0">
                <a:solidFill>
                  <a:schemeClr val="tx1"/>
                </a:solidFill>
                <a:latin typeface="+mn-lt"/>
              </a:rPr>
              <a:t>Contains information concerning matters to be considered at annual meeting of shareholders, including director biographies</a:t>
            </a:r>
          </a:p>
          <a:p>
            <a:pPr lvl="1"/>
            <a:r>
              <a:rPr lang="en-US" sz="1700" dirty="0">
                <a:solidFill>
                  <a:schemeClr val="tx1"/>
                </a:solidFill>
                <a:latin typeface="+mn-lt"/>
              </a:rPr>
              <a:t>Compensation, discussion and analysis and related tables have become focus</a:t>
            </a:r>
          </a:p>
          <a:p>
            <a:pPr lvl="1"/>
            <a:r>
              <a:rPr lang="en-US" sz="1700" dirty="0">
                <a:solidFill>
                  <a:schemeClr val="tx1"/>
                </a:solidFill>
                <a:latin typeface="+mn-lt"/>
              </a:rPr>
              <a:t>Includes information about the corporate governance structure of the company</a:t>
            </a:r>
          </a:p>
          <a:p>
            <a:pPr lvl="1"/>
            <a:r>
              <a:rPr lang="en-US" sz="1700" dirty="0">
                <a:solidFill>
                  <a:schemeClr val="tx1"/>
                </a:solidFill>
                <a:latin typeface="+mn-lt"/>
              </a:rPr>
              <a:t>Has become a communication tool with investors and proxy advisory firms</a:t>
            </a:r>
          </a:p>
          <a:p>
            <a:pPr lvl="1"/>
            <a:r>
              <a:rPr lang="en-US" sz="1700" dirty="0">
                <a:solidFill>
                  <a:schemeClr val="tx1"/>
                </a:solidFill>
                <a:latin typeface="+mn-lt"/>
              </a:rPr>
              <a:t>Must include a proxy </a:t>
            </a:r>
            <a:r>
              <a:rPr lang="en-US" sz="1700" dirty="0" smtClean="0">
                <a:solidFill>
                  <a:schemeClr val="tx1"/>
                </a:solidFill>
                <a:latin typeface="+mn-lt"/>
              </a:rPr>
              <a:t>card</a:t>
            </a:r>
          </a:p>
          <a:p>
            <a:r>
              <a:rPr lang="en-US" sz="1700" dirty="0" smtClean="0">
                <a:solidFill>
                  <a:schemeClr val="tx1"/>
                </a:solidFill>
                <a:latin typeface="+mn-lt"/>
              </a:rPr>
              <a:t>If incorporation by reference has been used in connection with the Form 10-K (including executive compensation) and must be filed within 120 days of end of fiscal year.</a:t>
            </a:r>
          </a:p>
          <a:p>
            <a:r>
              <a:rPr lang="en-US" sz="1700" dirty="0" smtClean="0">
                <a:solidFill>
                  <a:schemeClr val="tx1"/>
                </a:solidFill>
                <a:latin typeface="+mn-lt"/>
              </a:rPr>
              <a:t>May be delivered through “notice and access” (other than in business combinations).</a:t>
            </a:r>
          </a:p>
          <a:p>
            <a:pPr lvl="1"/>
            <a:endParaRPr lang="en-US" dirty="0" smtClean="0">
              <a:solidFill>
                <a:schemeClr val="tx1"/>
              </a:solidFill>
            </a:endParaRPr>
          </a:p>
          <a:p>
            <a:endParaRPr lang="en-US" dirty="0">
              <a:solidFill>
                <a:schemeClr val="tx1"/>
              </a:solidFill>
            </a:endParaRPr>
          </a:p>
        </p:txBody>
      </p:sp>
      <p:sp>
        <p:nvSpPr>
          <p:cNvPr id="4" name="Slide Number Placeholder 3"/>
          <p:cNvSpPr>
            <a:spLocks noGrp="1"/>
          </p:cNvSpPr>
          <p:nvPr>
            <p:ph type="sldNum" sz="quarter" idx="12"/>
          </p:nvPr>
        </p:nvSpPr>
        <p:spPr/>
        <p:txBody>
          <a:bodyPr/>
          <a:lstStyle/>
          <a:p>
            <a:fld id="{7DEE3603-AE3B-49B3-8A8A-A26F159604E4}" type="slidenum">
              <a:rPr lang="en-US" smtClean="0"/>
              <a:t>40</a:t>
            </a:fld>
            <a:endParaRPr lang="en-US"/>
          </a:p>
        </p:txBody>
      </p:sp>
    </p:spTree>
    <p:extLst>
      <p:ext uri="{BB962C8B-B14F-4D97-AF65-F5344CB8AC3E}">
        <p14:creationId xmlns:p14="http://schemas.microsoft.com/office/powerpoint/2010/main" val="377103983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sz="3600" dirty="0" smtClean="0"/>
              <a:t>Subsidiary Management</a:t>
            </a:r>
            <a:endParaRPr lang="en-US" sz="3600" dirty="0"/>
          </a:p>
        </p:txBody>
      </p:sp>
      <p:sp>
        <p:nvSpPr>
          <p:cNvPr id="3" name="Content Placeholder 2"/>
          <p:cNvSpPr>
            <a:spLocks noGrp="1"/>
          </p:cNvSpPr>
          <p:nvPr>
            <p:ph idx="1"/>
          </p:nvPr>
        </p:nvSpPr>
        <p:spPr/>
        <p:txBody>
          <a:bodyPr>
            <a:normAutofit/>
          </a:bodyPr>
          <a:lstStyle/>
          <a:p>
            <a:r>
              <a:rPr lang="en-US" sz="1700" dirty="0" smtClean="0">
                <a:solidFill>
                  <a:schemeClr val="tx1"/>
                </a:solidFill>
                <a:latin typeface="+mn-lt"/>
              </a:rPr>
              <a:t>Ensures adequate supervision of subsidiaries to facilitate board oversight and mitigation of risks</a:t>
            </a:r>
          </a:p>
          <a:p>
            <a:r>
              <a:rPr lang="en-US" sz="1700" dirty="0" smtClean="0">
                <a:solidFill>
                  <a:schemeClr val="tx1"/>
                </a:solidFill>
                <a:latin typeface="+mn-lt"/>
              </a:rPr>
              <a:t>Increased regulation and focus in recent years on the governance and management of all group entities</a:t>
            </a:r>
          </a:p>
          <a:p>
            <a:r>
              <a:rPr lang="en-US" sz="1700" dirty="0" smtClean="0">
                <a:solidFill>
                  <a:schemeClr val="tx1"/>
                </a:solidFill>
                <a:latin typeface="+mn-lt"/>
              </a:rPr>
              <a:t>Failure to exercise good governance throughout the organization can result in increased costs and reputational damage</a:t>
            </a:r>
          </a:p>
          <a:p>
            <a:r>
              <a:rPr lang="en-US" sz="1700" dirty="0" smtClean="0">
                <a:solidFill>
                  <a:schemeClr val="tx1"/>
                </a:solidFill>
                <a:latin typeface="+mn-lt"/>
              </a:rPr>
              <a:t>Use of technology in governance (i.e. board portals, entity management systems, document management, automated approval process)</a:t>
            </a:r>
          </a:p>
          <a:p>
            <a:r>
              <a:rPr lang="en-US" sz="1700" dirty="0" smtClean="0">
                <a:solidFill>
                  <a:schemeClr val="tx1"/>
                </a:solidFill>
                <a:latin typeface="+mn-lt"/>
              </a:rPr>
              <a:t>Protect the corporate veil</a:t>
            </a:r>
          </a:p>
          <a:p>
            <a:pPr lvl="1"/>
            <a:r>
              <a:rPr lang="en-US" dirty="0">
                <a:solidFill>
                  <a:schemeClr val="tx1"/>
                </a:solidFill>
                <a:latin typeface="+mn-lt"/>
              </a:rPr>
              <a:t>M</a:t>
            </a:r>
            <a:r>
              <a:rPr lang="en-US" dirty="0" smtClean="0">
                <a:solidFill>
                  <a:schemeClr val="tx1"/>
                </a:solidFill>
                <a:latin typeface="+mn-lt"/>
              </a:rPr>
              <a:t>aintain corporate separateness</a:t>
            </a:r>
          </a:p>
          <a:p>
            <a:pPr lvl="1"/>
            <a:r>
              <a:rPr lang="en-US" dirty="0">
                <a:solidFill>
                  <a:schemeClr val="tx1"/>
                </a:solidFill>
                <a:latin typeface="+mn-lt"/>
              </a:rPr>
              <a:t>H</a:t>
            </a:r>
            <a:r>
              <a:rPr lang="en-US" dirty="0" smtClean="0">
                <a:solidFill>
                  <a:schemeClr val="tx1"/>
                </a:solidFill>
                <a:latin typeface="+mn-lt"/>
              </a:rPr>
              <a:t>old annual meetings and obtain required approvals</a:t>
            </a:r>
          </a:p>
          <a:p>
            <a:pPr lvl="1"/>
            <a:r>
              <a:rPr lang="en-US" dirty="0">
                <a:solidFill>
                  <a:schemeClr val="tx1"/>
                </a:solidFill>
                <a:latin typeface="+mn-lt"/>
              </a:rPr>
              <a:t>D</a:t>
            </a:r>
            <a:r>
              <a:rPr lang="en-US" dirty="0" smtClean="0">
                <a:solidFill>
                  <a:schemeClr val="tx1"/>
                </a:solidFill>
                <a:latin typeface="+mn-lt"/>
              </a:rPr>
              <a:t>ocument all intercompany transactions</a:t>
            </a:r>
            <a:endParaRPr lang="en-US" sz="900" dirty="0" smtClean="0">
              <a:solidFill>
                <a:schemeClr val="tx1"/>
              </a:solidFill>
              <a:latin typeface="+mn-lt"/>
            </a:endParaRPr>
          </a:p>
          <a:p>
            <a:r>
              <a:rPr lang="en-US" sz="1700" dirty="0" smtClean="0">
                <a:solidFill>
                  <a:schemeClr val="tx1"/>
                </a:solidFill>
                <a:latin typeface="+mn-lt"/>
              </a:rPr>
              <a:t>Understand differences between jurisdictions</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7DEE3603-AE3B-49B3-8A8A-A26F159604E4}" type="slidenum">
              <a:rPr lang="en-US" smtClean="0"/>
              <a:t>41</a:t>
            </a:fld>
            <a:endParaRPr lang="en-US"/>
          </a:p>
        </p:txBody>
      </p:sp>
    </p:spTree>
    <p:extLst>
      <p:ext uri="{BB962C8B-B14F-4D97-AF65-F5344CB8AC3E}">
        <p14:creationId xmlns:p14="http://schemas.microsoft.com/office/powerpoint/2010/main" val="12055512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15766"/>
            <a:ext cx="5334000" cy="2667000"/>
          </a:xfrm>
        </p:spPr>
        <p:txBody>
          <a:bodyPr/>
          <a:lstStyle/>
          <a:p>
            <a:r>
              <a:rPr lang="en-US" sz="6500" dirty="0" smtClean="0">
                <a:effectLst/>
              </a:rPr>
              <a:t>Part II</a:t>
            </a:r>
            <a:endParaRPr lang="en-US" sz="6500" dirty="0">
              <a:effectLst/>
            </a:endParaRPr>
          </a:p>
        </p:txBody>
      </p:sp>
      <p:sp>
        <p:nvSpPr>
          <p:cNvPr id="3" name="Subtitle 2"/>
          <p:cNvSpPr>
            <a:spLocks noGrp="1"/>
          </p:cNvSpPr>
          <p:nvPr>
            <p:ph type="subTitle" idx="1"/>
          </p:nvPr>
        </p:nvSpPr>
        <p:spPr>
          <a:xfrm>
            <a:off x="1371600" y="3352800"/>
            <a:ext cx="6400800" cy="1219200"/>
          </a:xfrm>
        </p:spPr>
        <p:txBody>
          <a:bodyPr>
            <a:normAutofit/>
          </a:bodyPr>
          <a:lstStyle/>
          <a:p>
            <a:r>
              <a:rPr lang="en-US" sz="3200" dirty="0" smtClean="0">
                <a:solidFill>
                  <a:schemeClr val="tx1"/>
                </a:solidFill>
              </a:rPr>
              <a:t>Corporate Governance Considerations</a:t>
            </a:r>
            <a:endParaRPr lang="en-US" sz="3200" dirty="0">
              <a:solidFill>
                <a:schemeClr val="tx1"/>
              </a:solidFill>
            </a:endParaRPr>
          </a:p>
        </p:txBody>
      </p:sp>
      <p:sp>
        <p:nvSpPr>
          <p:cNvPr id="4" name="Slide Number Placeholder 3"/>
          <p:cNvSpPr>
            <a:spLocks noGrp="1"/>
          </p:cNvSpPr>
          <p:nvPr>
            <p:ph type="sldNum" sz="quarter" idx="11"/>
          </p:nvPr>
        </p:nvSpPr>
        <p:spPr/>
        <p:txBody>
          <a:bodyPr/>
          <a:lstStyle/>
          <a:p>
            <a:fld id="{7DEE3603-AE3B-49B3-8A8A-A26F159604E4}" type="slidenum">
              <a:rPr lang="en-US" smtClean="0"/>
              <a:t>42</a:t>
            </a:fld>
            <a:endParaRPr lang="en-US" dirty="0"/>
          </a:p>
        </p:txBody>
      </p:sp>
    </p:spTree>
    <p:extLst>
      <p:ext uri="{BB962C8B-B14F-4D97-AF65-F5344CB8AC3E}">
        <p14:creationId xmlns:p14="http://schemas.microsoft.com/office/powerpoint/2010/main" val="172886782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2642" y="-685800"/>
            <a:ext cx="8229600" cy="1600200"/>
          </a:xfrm>
        </p:spPr>
        <p:txBody>
          <a:bodyPr/>
          <a:lstStyle/>
          <a:p>
            <a:r>
              <a:rPr lang="en-US" sz="3600" dirty="0" smtClean="0"/>
              <a:t>Fiduciary Duties of the Board</a:t>
            </a:r>
            <a:endParaRPr lang="en-US" sz="3600" dirty="0"/>
          </a:p>
        </p:txBody>
      </p:sp>
      <p:sp>
        <p:nvSpPr>
          <p:cNvPr id="5" name="TextBox 4"/>
          <p:cNvSpPr txBox="1"/>
          <p:nvPr/>
        </p:nvSpPr>
        <p:spPr>
          <a:xfrm>
            <a:off x="457200" y="1138535"/>
            <a:ext cx="8229600" cy="461665"/>
          </a:xfrm>
          <a:prstGeom prst="rect">
            <a:avLst/>
          </a:prstGeom>
          <a:noFill/>
        </p:spPr>
        <p:txBody>
          <a:bodyPr wrap="square" rtlCol="0">
            <a:spAutoFit/>
          </a:bodyPr>
          <a:lstStyle/>
          <a:p>
            <a:pPr algn="ctr"/>
            <a:r>
              <a:rPr lang="en-US" sz="2400" dirty="0" smtClean="0"/>
              <a:t>Duty of Care</a:t>
            </a:r>
            <a:endParaRPr lang="en-US" sz="2400" dirty="0"/>
          </a:p>
        </p:txBody>
      </p:sp>
      <p:sp>
        <p:nvSpPr>
          <p:cNvPr id="4" name="Content Placeholder 3"/>
          <p:cNvSpPr>
            <a:spLocks noGrp="1"/>
          </p:cNvSpPr>
          <p:nvPr>
            <p:ph idx="1"/>
          </p:nvPr>
        </p:nvSpPr>
        <p:spPr>
          <a:xfrm>
            <a:off x="434163" y="1752600"/>
            <a:ext cx="8229600" cy="4724400"/>
          </a:xfrm>
        </p:spPr>
        <p:txBody>
          <a:bodyPr>
            <a:noAutofit/>
          </a:bodyPr>
          <a:lstStyle/>
          <a:p>
            <a:r>
              <a:rPr lang="en-US" dirty="0">
                <a:solidFill>
                  <a:schemeClr val="tx1"/>
                </a:solidFill>
                <a:latin typeface="+mn-lt"/>
              </a:rPr>
              <a:t>Directors are required to fulfill fiduciary duties:</a:t>
            </a:r>
          </a:p>
          <a:p>
            <a:pPr lvl="1"/>
            <a:r>
              <a:rPr lang="en-US" dirty="0">
                <a:solidFill>
                  <a:schemeClr val="tx1"/>
                </a:solidFill>
                <a:latin typeface="+mn-lt"/>
              </a:rPr>
              <a:t>Duty of </a:t>
            </a:r>
            <a:r>
              <a:rPr lang="en-US" dirty="0" smtClean="0">
                <a:solidFill>
                  <a:schemeClr val="tx1"/>
                </a:solidFill>
                <a:latin typeface="+mn-lt"/>
              </a:rPr>
              <a:t>Care</a:t>
            </a:r>
            <a:endParaRPr lang="en-US" dirty="0">
              <a:solidFill>
                <a:schemeClr val="tx1"/>
              </a:solidFill>
              <a:latin typeface="+mn-lt"/>
            </a:endParaRPr>
          </a:p>
          <a:p>
            <a:pPr lvl="1"/>
            <a:r>
              <a:rPr lang="en-US" dirty="0">
                <a:solidFill>
                  <a:schemeClr val="tx1"/>
                </a:solidFill>
                <a:latin typeface="+mn-lt"/>
              </a:rPr>
              <a:t>Duty of Loyalty</a:t>
            </a:r>
          </a:p>
          <a:p>
            <a:r>
              <a:rPr lang="en-US" dirty="0">
                <a:solidFill>
                  <a:schemeClr val="tx1"/>
                </a:solidFill>
                <a:latin typeface="+mn-lt"/>
              </a:rPr>
              <a:t>Fiduciary duties may </a:t>
            </a:r>
            <a:r>
              <a:rPr lang="en-US" i="1" u="sng" dirty="0">
                <a:solidFill>
                  <a:schemeClr val="tx1"/>
                </a:solidFill>
                <a:latin typeface="+mn-lt"/>
              </a:rPr>
              <a:t>not</a:t>
            </a:r>
            <a:r>
              <a:rPr lang="en-US" dirty="0">
                <a:solidFill>
                  <a:schemeClr val="tx1"/>
                </a:solidFill>
                <a:latin typeface="+mn-lt"/>
              </a:rPr>
              <a:t> be delegated</a:t>
            </a:r>
          </a:p>
        </p:txBody>
      </p:sp>
      <p:sp>
        <p:nvSpPr>
          <p:cNvPr id="3" name="Slide Number Placeholder 2"/>
          <p:cNvSpPr>
            <a:spLocks noGrp="1"/>
          </p:cNvSpPr>
          <p:nvPr>
            <p:ph type="sldNum" sz="quarter" idx="12"/>
          </p:nvPr>
        </p:nvSpPr>
        <p:spPr/>
        <p:txBody>
          <a:bodyPr/>
          <a:lstStyle/>
          <a:p>
            <a:fld id="{7DEE3603-AE3B-49B3-8A8A-A26F159604E4}" type="slidenum">
              <a:rPr lang="en-US" smtClean="0"/>
              <a:t>43</a:t>
            </a:fld>
            <a:endParaRPr lang="en-US"/>
          </a:p>
        </p:txBody>
      </p:sp>
    </p:spTree>
    <p:extLst>
      <p:ext uri="{BB962C8B-B14F-4D97-AF65-F5344CB8AC3E}">
        <p14:creationId xmlns:p14="http://schemas.microsoft.com/office/powerpoint/2010/main" val="239556702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2642" y="-685800"/>
            <a:ext cx="8229600" cy="1600200"/>
          </a:xfrm>
        </p:spPr>
        <p:txBody>
          <a:bodyPr/>
          <a:lstStyle/>
          <a:p>
            <a:r>
              <a:rPr lang="en-US" sz="3600" dirty="0" smtClean="0"/>
              <a:t>Fiduciary Duties of the Board</a:t>
            </a:r>
            <a:endParaRPr lang="en-US" sz="3600" dirty="0"/>
          </a:p>
        </p:txBody>
      </p:sp>
      <p:sp>
        <p:nvSpPr>
          <p:cNvPr id="5" name="TextBox 4"/>
          <p:cNvSpPr txBox="1"/>
          <p:nvPr/>
        </p:nvSpPr>
        <p:spPr>
          <a:xfrm>
            <a:off x="457200" y="838200"/>
            <a:ext cx="8229600" cy="461665"/>
          </a:xfrm>
          <a:prstGeom prst="rect">
            <a:avLst/>
          </a:prstGeom>
          <a:noFill/>
        </p:spPr>
        <p:txBody>
          <a:bodyPr wrap="square" rtlCol="0">
            <a:spAutoFit/>
          </a:bodyPr>
          <a:lstStyle/>
          <a:p>
            <a:pPr algn="ctr"/>
            <a:r>
              <a:rPr lang="en-US" sz="2400" dirty="0"/>
              <a:t>Duty of Care Required of Corporate Directors</a:t>
            </a:r>
          </a:p>
        </p:txBody>
      </p:sp>
      <p:sp>
        <p:nvSpPr>
          <p:cNvPr id="4" name="Content Placeholder 3"/>
          <p:cNvSpPr>
            <a:spLocks noGrp="1"/>
          </p:cNvSpPr>
          <p:nvPr>
            <p:ph idx="1"/>
          </p:nvPr>
        </p:nvSpPr>
        <p:spPr>
          <a:xfrm>
            <a:off x="434163" y="2133600"/>
            <a:ext cx="8229600" cy="4343400"/>
          </a:xfrm>
        </p:spPr>
        <p:txBody>
          <a:bodyPr>
            <a:normAutofit/>
          </a:bodyPr>
          <a:lstStyle/>
          <a:p>
            <a:pPr>
              <a:spcBef>
                <a:spcPts val="400"/>
              </a:spcBef>
            </a:pPr>
            <a:r>
              <a:rPr lang="en-US" dirty="0">
                <a:solidFill>
                  <a:schemeClr val="tx1"/>
                </a:solidFill>
                <a:latin typeface="+mn-lt"/>
              </a:rPr>
              <a:t>Time commitment:  </a:t>
            </a:r>
          </a:p>
          <a:p>
            <a:pPr lvl="1">
              <a:spcBef>
                <a:spcPts val="400"/>
              </a:spcBef>
            </a:pPr>
            <a:r>
              <a:rPr lang="en-US" dirty="0">
                <a:solidFill>
                  <a:schemeClr val="tx1"/>
                </a:solidFill>
                <a:latin typeface="+mn-lt"/>
              </a:rPr>
              <a:t>Devote sufficient time and attention to board matters (attend meetings, review reports, consider information, ask questions, seek information where needed)</a:t>
            </a:r>
          </a:p>
          <a:p>
            <a:pPr>
              <a:spcBef>
                <a:spcPts val="400"/>
              </a:spcBef>
            </a:pPr>
            <a:r>
              <a:rPr lang="en-US" dirty="0">
                <a:solidFill>
                  <a:schemeClr val="tx1"/>
                </a:solidFill>
                <a:latin typeface="+mn-lt"/>
              </a:rPr>
              <a:t>Information:  </a:t>
            </a:r>
          </a:p>
          <a:p>
            <a:pPr lvl="1">
              <a:spcBef>
                <a:spcPts val="400"/>
              </a:spcBef>
            </a:pPr>
            <a:r>
              <a:rPr lang="en-US" dirty="0">
                <a:solidFill>
                  <a:schemeClr val="tx1"/>
                </a:solidFill>
                <a:latin typeface="+mn-lt"/>
              </a:rPr>
              <a:t>Have timely access to the information</a:t>
            </a:r>
          </a:p>
          <a:p>
            <a:pPr>
              <a:spcBef>
                <a:spcPts val="400"/>
              </a:spcBef>
            </a:pPr>
            <a:r>
              <a:rPr lang="en-US" dirty="0">
                <a:solidFill>
                  <a:schemeClr val="tx1"/>
                </a:solidFill>
                <a:latin typeface="+mn-lt"/>
              </a:rPr>
              <a:t>Reliance: </a:t>
            </a:r>
          </a:p>
          <a:p>
            <a:pPr lvl="1">
              <a:spcBef>
                <a:spcPts val="400"/>
              </a:spcBef>
            </a:pPr>
            <a:r>
              <a:rPr lang="en-US" dirty="0">
                <a:solidFill>
                  <a:schemeClr val="tx1"/>
                </a:solidFill>
                <a:latin typeface="+mn-lt"/>
              </a:rPr>
              <a:t>Reach out to management and experts when necessary</a:t>
            </a:r>
          </a:p>
          <a:p>
            <a:pPr>
              <a:spcBef>
                <a:spcPts val="400"/>
              </a:spcBef>
            </a:pPr>
            <a:r>
              <a:rPr lang="en-US" dirty="0">
                <a:solidFill>
                  <a:schemeClr val="tx1"/>
                </a:solidFill>
                <a:latin typeface="+mn-lt"/>
              </a:rPr>
              <a:t>Delegation and oversight:  </a:t>
            </a:r>
          </a:p>
          <a:p>
            <a:pPr lvl="1">
              <a:spcBef>
                <a:spcPts val="400"/>
              </a:spcBef>
            </a:pPr>
            <a:r>
              <a:rPr lang="en-US" dirty="0">
                <a:solidFill>
                  <a:schemeClr val="tx1"/>
                </a:solidFill>
                <a:latin typeface="+mn-lt"/>
              </a:rPr>
              <a:t>Actively monitor corporate affairs and those to whom authority has been delegated; apply constructive skepticism</a:t>
            </a:r>
          </a:p>
          <a:p>
            <a:pPr>
              <a:spcBef>
                <a:spcPts val="400"/>
              </a:spcBef>
            </a:pPr>
            <a:r>
              <a:rPr lang="en-US" dirty="0">
                <a:solidFill>
                  <a:schemeClr val="tx1"/>
                </a:solidFill>
                <a:latin typeface="+mn-lt"/>
              </a:rPr>
              <a:t>Investigations and compliance:  </a:t>
            </a:r>
          </a:p>
          <a:p>
            <a:pPr lvl="1">
              <a:spcBef>
                <a:spcPts val="400"/>
              </a:spcBef>
            </a:pPr>
            <a:r>
              <a:rPr lang="en-US" dirty="0">
                <a:solidFill>
                  <a:schemeClr val="tx1"/>
                </a:solidFill>
                <a:latin typeface="+mn-lt"/>
              </a:rPr>
              <a:t>Investigate potential problems when alerted to them and require reasonable systems to be in place to detect, report and correct </a:t>
            </a:r>
            <a:r>
              <a:rPr lang="en-US" dirty="0" smtClean="0">
                <a:solidFill>
                  <a:schemeClr val="tx1"/>
                </a:solidFill>
                <a:latin typeface="+mn-lt"/>
              </a:rPr>
              <a:t>wrongdoing</a:t>
            </a:r>
          </a:p>
        </p:txBody>
      </p:sp>
      <p:sp>
        <p:nvSpPr>
          <p:cNvPr id="7" name="TextBox 6"/>
          <p:cNvSpPr txBox="1"/>
          <p:nvPr/>
        </p:nvSpPr>
        <p:spPr>
          <a:xfrm>
            <a:off x="232012" y="1340001"/>
            <a:ext cx="8652680" cy="738664"/>
          </a:xfrm>
          <a:prstGeom prst="rect">
            <a:avLst/>
          </a:prstGeom>
          <a:noFill/>
          <a:ln>
            <a:solidFill>
              <a:schemeClr val="accent1"/>
            </a:solidFill>
          </a:ln>
        </p:spPr>
        <p:txBody>
          <a:bodyPr wrap="square" rtlCol="0">
            <a:spAutoFit/>
          </a:bodyPr>
          <a:lstStyle/>
          <a:p>
            <a:pPr algn="ctr"/>
            <a:r>
              <a:rPr lang="en-US" sz="1400" b="1" dirty="0"/>
              <a:t>A director shall discharge </a:t>
            </a:r>
            <a:r>
              <a:rPr lang="en-US" sz="1400" b="1" dirty="0" smtClean="0"/>
              <a:t>duties </a:t>
            </a:r>
            <a:r>
              <a:rPr lang="en-US" sz="1400" b="1" dirty="0"/>
              <a:t>as a director, including </a:t>
            </a:r>
            <a:r>
              <a:rPr lang="en-US" sz="1400" b="1" dirty="0" smtClean="0"/>
              <a:t>duties </a:t>
            </a:r>
            <a:r>
              <a:rPr lang="en-US" sz="1400" b="1" dirty="0"/>
              <a:t>as a member of a committee</a:t>
            </a:r>
            <a:r>
              <a:rPr lang="en-US" sz="1400" b="1" dirty="0" smtClean="0"/>
              <a:t>: in </a:t>
            </a:r>
            <a:r>
              <a:rPr lang="en-US" sz="1400" b="1" dirty="0"/>
              <a:t>good faith</a:t>
            </a:r>
            <a:r>
              <a:rPr lang="en-US" sz="1400" b="1" dirty="0" smtClean="0"/>
              <a:t>; with </a:t>
            </a:r>
            <a:r>
              <a:rPr lang="en-US" sz="1400" b="1" dirty="0"/>
              <a:t>the care an ordinarily prudent person in a like position would exercise under similar circumstances; </a:t>
            </a:r>
            <a:r>
              <a:rPr lang="en-US" sz="1400" b="1" dirty="0" smtClean="0"/>
              <a:t>and in </a:t>
            </a:r>
            <a:r>
              <a:rPr lang="en-US" sz="1400" b="1" dirty="0"/>
              <a:t>a </a:t>
            </a:r>
            <a:r>
              <a:rPr lang="en-US" sz="1400" b="1" dirty="0" smtClean="0"/>
              <a:t>manner </a:t>
            </a:r>
            <a:r>
              <a:rPr lang="en-US" sz="1400" b="1" dirty="0"/>
              <a:t>reasonably </a:t>
            </a:r>
            <a:r>
              <a:rPr lang="en-US" sz="1400" b="1" dirty="0" smtClean="0"/>
              <a:t>believed </a:t>
            </a:r>
            <a:r>
              <a:rPr lang="en-US" sz="1400" b="1" dirty="0"/>
              <a:t>to be in the best interests of the corporation</a:t>
            </a:r>
          </a:p>
        </p:txBody>
      </p:sp>
      <p:sp>
        <p:nvSpPr>
          <p:cNvPr id="3" name="Slide Number Placeholder 2"/>
          <p:cNvSpPr>
            <a:spLocks noGrp="1"/>
          </p:cNvSpPr>
          <p:nvPr>
            <p:ph type="sldNum" sz="quarter" idx="12"/>
          </p:nvPr>
        </p:nvSpPr>
        <p:spPr/>
        <p:txBody>
          <a:bodyPr/>
          <a:lstStyle/>
          <a:p>
            <a:fld id="{7DEE3603-AE3B-49B3-8A8A-A26F159604E4}" type="slidenum">
              <a:rPr lang="en-US" smtClean="0"/>
              <a:t>44</a:t>
            </a:fld>
            <a:endParaRPr lang="en-US"/>
          </a:p>
        </p:txBody>
      </p:sp>
    </p:spTree>
    <p:extLst>
      <p:ext uri="{BB962C8B-B14F-4D97-AF65-F5344CB8AC3E}">
        <p14:creationId xmlns:p14="http://schemas.microsoft.com/office/powerpoint/2010/main" val="144602535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2642" y="-685800"/>
            <a:ext cx="8229600" cy="1600200"/>
          </a:xfrm>
        </p:spPr>
        <p:txBody>
          <a:bodyPr/>
          <a:lstStyle/>
          <a:p>
            <a:r>
              <a:rPr lang="en-US" sz="3600" dirty="0" smtClean="0"/>
              <a:t>Fiduciary Duties of the Board</a:t>
            </a:r>
            <a:endParaRPr lang="en-US" sz="3600" dirty="0"/>
          </a:p>
        </p:txBody>
      </p:sp>
      <p:sp>
        <p:nvSpPr>
          <p:cNvPr id="5" name="TextBox 4"/>
          <p:cNvSpPr txBox="1"/>
          <p:nvPr/>
        </p:nvSpPr>
        <p:spPr>
          <a:xfrm>
            <a:off x="457200" y="1138535"/>
            <a:ext cx="8229600" cy="461665"/>
          </a:xfrm>
          <a:prstGeom prst="rect">
            <a:avLst/>
          </a:prstGeom>
          <a:noFill/>
        </p:spPr>
        <p:txBody>
          <a:bodyPr wrap="square" rtlCol="0">
            <a:spAutoFit/>
          </a:bodyPr>
          <a:lstStyle/>
          <a:p>
            <a:pPr algn="ctr"/>
            <a:r>
              <a:rPr lang="en-US" sz="2400" dirty="0"/>
              <a:t>Duty of Loyalty Required of Corporate Directors</a:t>
            </a:r>
          </a:p>
        </p:txBody>
      </p:sp>
      <p:sp>
        <p:nvSpPr>
          <p:cNvPr id="4" name="Content Placeholder 3"/>
          <p:cNvSpPr>
            <a:spLocks noGrp="1"/>
          </p:cNvSpPr>
          <p:nvPr>
            <p:ph idx="1"/>
          </p:nvPr>
        </p:nvSpPr>
        <p:spPr>
          <a:xfrm>
            <a:off x="434163" y="1752600"/>
            <a:ext cx="8229600" cy="4724400"/>
          </a:xfrm>
        </p:spPr>
        <p:txBody>
          <a:bodyPr>
            <a:noAutofit/>
          </a:bodyPr>
          <a:lstStyle/>
          <a:p>
            <a:r>
              <a:rPr lang="en-US" dirty="0">
                <a:solidFill>
                  <a:schemeClr val="tx1"/>
                </a:solidFill>
                <a:latin typeface="+mn-lt"/>
              </a:rPr>
              <a:t>Act honestly</a:t>
            </a:r>
          </a:p>
          <a:p>
            <a:r>
              <a:rPr lang="en-US" dirty="0">
                <a:solidFill>
                  <a:schemeClr val="tx1"/>
                </a:solidFill>
                <a:latin typeface="+mn-lt"/>
              </a:rPr>
              <a:t>Analyze rationally</a:t>
            </a:r>
          </a:p>
          <a:p>
            <a:r>
              <a:rPr lang="en-US" dirty="0">
                <a:solidFill>
                  <a:schemeClr val="tx1"/>
                </a:solidFill>
                <a:latin typeface="+mn-lt"/>
              </a:rPr>
              <a:t>Avoid self-dealing and misappropriation of corporate assets (including confidential information) or other use of board position for advantage of self or others</a:t>
            </a:r>
          </a:p>
          <a:p>
            <a:r>
              <a:rPr lang="en-US" dirty="0">
                <a:solidFill>
                  <a:schemeClr val="tx1"/>
                </a:solidFill>
                <a:latin typeface="+mn-lt"/>
              </a:rPr>
              <a:t>Fully disclose to the board potential, actual or apparent conflicts, so that the Board may take appropriate action</a:t>
            </a:r>
          </a:p>
        </p:txBody>
      </p:sp>
      <p:sp>
        <p:nvSpPr>
          <p:cNvPr id="3" name="Slide Number Placeholder 2"/>
          <p:cNvSpPr>
            <a:spLocks noGrp="1"/>
          </p:cNvSpPr>
          <p:nvPr>
            <p:ph type="sldNum" sz="quarter" idx="12"/>
          </p:nvPr>
        </p:nvSpPr>
        <p:spPr/>
        <p:txBody>
          <a:bodyPr/>
          <a:lstStyle/>
          <a:p>
            <a:fld id="{7DEE3603-AE3B-49B3-8A8A-A26F159604E4}" type="slidenum">
              <a:rPr lang="en-US" smtClean="0"/>
              <a:t>45</a:t>
            </a:fld>
            <a:endParaRPr lang="en-US"/>
          </a:p>
        </p:txBody>
      </p:sp>
    </p:spTree>
    <p:extLst>
      <p:ext uri="{BB962C8B-B14F-4D97-AF65-F5344CB8AC3E}">
        <p14:creationId xmlns:p14="http://schemas.microsoft.com/office/powerpoint/2010/main" val="90486442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600200"/>
          </a:xfrm>
        </p:spPr>
        <p:txBody>
          <a:bodyPr/>
          <a:lstStyle/>
          <a:p>
            <a:r>
              <a:rPr lang="en-US" sz="3600" dirty="0"/>
              <a:t>Presumptive Good Faith: </a:t>
            </a:r>
            <a:r>
              <a:rPr lang="en-US" sz="3600" dirty="0" smtClean="0"/>
              <a:t/>
            </a:r>
            <a:br>
              <a:rPr lang="en-US" sz="3600" dirty="0" smtClean="0"/>
            </a:br>
            <a:r>
              <a:rPr lang="en-US" sz="3600" dirty="0" smtClean="0"/>
              <a:t>Business </a:t>
            </a:r>
            <a:r>
              <a:rPr lang="en-US" sz="3600" dirty="0"/>
              <a:t>Judgment Rule</a:t>
            </a:r>
          </a:p>
        </p:txBody>
      </p:sp>
      <p:sp>
        <p:nvSpPr>
          <p:cNvPr id="4" name="Content Placeholder 3"/>
          <p:cNvSpPr>
            <a:spLocks noGrp="1"/>
          </p:cNvSpPr>
          <p:nvPr>
            <p:ph idx="1"/>
          </p:nvPr>
        </p:nvSpPr>
        <p:spPr>
          <a:xfrm>
            <a:off x="434163" y="1752600"/>
            <a:ext cx="8229600" cy="4724400"/>
          </a:xfrm>
        </p:spPr>
        <p:txBody>
          <a:bodyPr>
            <a:normAutofit lnSpcReduction="10000"/>
          </a:bodyPr>
          <a:lstStyle/>
          <a:p>
            <a:r>
              <a:rPr lang="en-US" dirty="0">
                <a:solidFill>
                  <a:schemeClr val="tx1"/>
                </a:solidFill>
                <a:latin typeface="+mn-lt"/>
              </a:rPr>
              <a:t>DE courts presume “that in making a business decision the directors of a corporation acted on an informed basis, in good faith and in the honest belief that the action taken was in the best interests of the company”</a:t>
            </a:r>
          </a:p>
          <a:p>
            <a:pPr lvl="1"/>
            <a:r>
              <a:rPr lang="en-US" dirty="0">
                <a:solidFill>
                  <a:schemeClr val="tx1"/>
                </a:solidFill>
                <a:latin typeface="+mn-lt"/>
              </a:rPr>
              <a:t>Provides protection from liability when directors act diligently, in good faith, and without self-interest</a:t>
            </a:r>
          </a:p>
          <a:p>
            <a:pPr lvl="1"/>
            <a:r>
              <a:rPr lang="en-US" dirty="0">
                <a:solidFill>
                  <a:schemeClr val="tx1"/>
                </a:solidFill>
                <a:latin typeface="+mn-lt"/>
              </a:rPr>
              <a:t>Directors are not liable for mere errors or mistakes of judgment</a:t>
            </a:r>
          </a:p>
          <a:p>
            <a:pPr lvl="2"/>
            <a:r>
              <a:rPr lang="en-US" dirty="0">
                <a:solidFill>
                  <a:schemeClr val="tx1"/>
                </a:solidFill>
                <a:latin typeface="+mn-lt"/>
              </a:rPr>
              <a:t>Courts do not like to second-guess business decisions</a:t>
            </a:r>
          </a:p>
          <a:p>
            <a:pPr lvl="2"/>
            <a:r>
              <a:rPr lang="en-US" dirty="0">
                <a:solidFill>
                  <a:schemeClr val="tx1"/>
                </a:solidFill>
                <a:latin typeface="+mn-lt"/>
              </a:rPr>
              <a:t>Where there is a conflict, it is important to be able to show that the decision was made by disinterested, independent </a:t>
            </a:r>
            <a:r>
              <a:rPr lang="en-US" dirty="0" smtClean="0">
                <a:solidFill>
                  <a:schemeClr val="tx1"/>
                </a:solidFill>
                <a:latin typeface="+mn-lt"/>
              </a:rPr>
              <a:t>directors</a:t>
            </a:r>
            <a:endParaRPr lang="en-US" dirty="0">
              <a:solidFill>
                <a:schemeClr val="tx1"/>
              </a:solidFill>
              <a:latin typeface="+mn-lt"/>
            </a:endParaRPr>
          </a:p>
          <a:p>
            <a:r>
              <a:rPr lang="en-US" dirty="0">
                <a:solidFill>
                  <a:schemeClr val="tx1"/>
                </a:solidFill>
                <a:latin typeface="+mn-lt"/>
              </a:rPr>
              <a:t>Due to broad availability of </a:t>
            </a:r>
            <a:r>
              <a:rPr lang="en-US" dirty="0" err="1">
                <a:solidFill>
                  <a:schemeClr val="tx1"/>
                </a:solidFill>
                <a:latin typeface="+mn-lt"/>
              </a:rPr>
              <a:t>D&amp;O</a:t>
            </a:r>
            <a:r>
              <a:rPr lang="en-US" dirty="0">
                <a:solidFill>
                  <a:schemeClr val="tx1"/>
                </a:solidFill>
                <a:latin typeface="+mn-lt"/>
              </a:rPr>
              <a:t> insurance and indemnification, it is rare – but not unheard of – for public company directors who were found personally liable (or settled) to have to pay out of personal funds</a:t>
            </a:r>
          </a:p>
        </p:txBody>
      </p:sp>
      <p:sp>
        <p:nvSpPr>
          <p:cNvPr id="3" name="Slide Number Placeholder 2"/>
          <p:cNvSpPr>
            <a:spLocks noGrp="1"/>
          </p:cNvSpPr>
          <p:nvPr>
            <p:ph type="sldNum" sz="quarter" idx="12"/>
          </p:nvPr>
        </p:nvSpPr>
        <p:spPr/>
        <p:txBody>
          <a:bodyPr/>
          <a:lstStyle/>
          <a:p>
            <a:fld id="{7DEE3603-AE3B-49B3-8A8A-A26F159604E4}" type="slidenum">
              <a:rPr lang="en-US" smtClean="0"/>
              <a:t>46</a:t>
            </a:fld>
            <a:endParaRPr lang="en-US"/>
          </a:p>
        </p:txBody>
      </p:sp>
    </p:spTree>
    <p:extLst>
      <p:ext uri="{BB962C8B-B14F-4D97-AF65-F5344CB8AC3E}">
        <p14:creationId xmlns:p14="http://schemas.microsoft.com/office/powerpoint/2010/main" val="292037014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600200"/>
          </a:xfrm>
        </p:spPr>
        <p:txBody>
          <a:bodyPr/>
          <a:lstStyle/>
          <a:p>
            <a:pPr>
              <a:lnSpc>
                <a:spcPts val="4500"/>
              </a:lnSpc>
            </a:pPr>
            <a:r>
              <a:rPr lang="en-US" sz="3600" dirty="0"/>
              <a:t>Public Company Corporate Governance Considerations as Corporate Secretary</a:t>
            </a:r>
          </a:p>
        </p:txBody>
      </p:sp>
      <p:sp>
        <p:nvSpPr>
          <p:cNvPr id="4" name="Content Placeholder 3"/>
          <p:cNvSpPr>
            <a:spLocks noGrp="1"/>
          </p:cNvSpPr>
          <p:nvPr>
            <p:ph idx="1"/>
          </p:nvPr>
        </p:nvSpPr>
        <p:spPr>
          <a:xfrm>
            <a:off x="434163" y="2209800"/>
            <a:ext cx="8229600" cy="4267200"/>
          </a:xfrm>
        </p:spPr>
        <p:txBody>
          <a:bodyPr>
            <a:normAutofit/>
          </a:bodyPr>
          <a:lstStyle/>
          <a:p>
            <a:r>
              <a:rPr lang="en-US" dirty="0">
                <a:solidFill>
                  <a:schemeClr val="tx1"/>
                </a:solidFill>
                <a:latin typeface="+mn-lt"/>
              </a:rPr>
              <a:t>Independent Directors</a:t>
            </a:r>
          </a:p>
          <a:p>
            <a:r>
              <a:rPr lang="en-US" dirty="0">
                <a:solidFill>
                  <a:schemeClr val="tx1"/>
                </a:solidFill>
                <a:latin typeface="+mn-lt"/>
              </a:rPr>
              <a:t>Committee Roles, Responsibilities and Composition</a:t>
            </a:r>
          </a:p>
          <a:p>
            <a:r>
              <a:rPr lang="en-US" dirty="0">
                <a:solidFill>
                  <a:schemeClr val="tx1"/>
                </a:solidFill>
                <a:latin typeface="+mn-lt"/>
              </a:rPr>
              <a:t>Independent Board Leadership</a:t>
            </a:r>
          </a:p>
          <a:p>
            <a:r>
              <a:rPr lang="en-US" dirty="0">
                <a:solidFill>
                  <a:schemeClr val="tx1"/>
                </a:solidFill>
                <a:latin typeface="+mn-lt"/>
              </a:rPr>
              <a:t>Executive Session Requirements</a:t>
            </a:r>
          </a:p>
          <a:p>
            <a:r>
              <a:rPr lang="en-US" dirty="0">
                <a:solidFill>
                  <a:schemeClr val="tx1"/>
                </a:solidFill>
                <a:latin typeface="+mn-lt"/>
              </a:rPr>
              <a:t>Meeting Frequency, Director Attendance</a:t>
            </a:r>
          </a:p>
          <a:p>
            <a:r>
              <a:rPr lang="en-US" dirty="0">
                <a:solidFill>
                  <a:schemeClr val="tx1"/>
                </a:solidFill>
                <a:latin typeface="+mn-lt"/>
              </a:rPr>
              <a:t>Conflicts of Interest</a:t>
            </a:r>
          </a:p>
        </p:txBody>
      </p:sp>
      <p:sp>
        <p:nvSpPr>
          <p:cNvPr id="3" name="Slide Number Placeholder 2"/>
          <p:cNvSpPr>
            <a:spLocks noGrp="1"/>
          </p:cNvSpPr>
          <p:nvPr>
            <p:ph type="sldNum" sz="quarter" idx="12"/>
          </p:nvPr>
        </p:nvSpPr>
        <p:spPr/>
        <p:txBody>
          <a:bodyPr/>
          <a:lstStyle/>
          <a:p>
            <a:fld id="{7DEE3603-AE3B-49B3-8A8A-A26F159604E4}" type="slidenum">
              <a:rPr lang="en-US" smtClean="0"/>
              <a:t>47</a:t>
            </a:fld>
            <a:endParaRPr lang="en-US"/>
          </a:p>
        </p:txBody>
      </p:sp>
    </p:spTree>
    <p:extLst>
      <p:ext uri="{BB962C8B-B14F-4D97-AF65-F5344CB8AC3E}">
        <p14:creationId xmlns:p14="http://schemas.microsoft.com/office/powerpoint/2010/main" val="275060407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chor="t"/>
          <a:lstStyle/>
          <a:p>
            <a:pPr>
              <a:lnSpc>
                <a:spcPts val="4500"/>
              </a:lnSpc>
            </a:pPr>
            <a:r>
              <a:rPr lang="en-US" sz="3600" dirty="0"/>
              <a:t>Independent Directors</a:t>
            </a:r>
          </a:p>
        </p:txBody>
      </p:sp>
      <p:sp>
        <p:nvSpPr>
          <p:cNvPr id="4" name="Content Placeholder 3"/>
          <p:cNvSpPr>
            <a:spLocks noGrp="1"/>
          </p:cNvSpPr>
          <p:nvPr>
            <p:ph idx="1"/>
          </p:nvPr>
        </p:nvSpPr>
        <p:spPr>
          <a:xfrm>
            <a:off x="434163" y="1066800"/>
            <a:ext cx="8229600" cy="5410200"/>
          </a:xfrm>
        </p:spPr>
        <p:txBody>
          <a:bodyPr>
            <a:normAutofit lnSpcReduction="10000"/>
          </a:bodyPr>
          <a:lstStyle/>
          <a:p>
            <a:r>
              <a:rPr lang="en-US" dirty="0">
                <a:solidFill>
                  <a:schemeClr val="tx1"/>
                </a:solidFill>
                <a:latin typeface="+mn-lt"/>
              </a:rPr>
              <a:t>New York Stock Exchange (NYSE) and Nasdaq Stock Market (Nasdaq) both require that independent directors must comprise a majority of the board of directors</a:t>
            </a:r>
          </a:p>
          <a:p>
            <a:r>
              <a:rPr lang="en-US" dirty="0">
                <a:solidFill>
                  <a:schemeClr val="tx1"/>
                </a:solidFill>
                <a:latin typeface="+mn-lt"/>
              </a:rPr>
              <a:t>NYSE and Nasdaq define an “independent director” generally as one who the board affirmatively determines has no material relationship with the company.</a:t>
            </a:r>
          </a:p>
          <a:p>
            <a:pPr lvl="1"/>
            <a:r>
              <a:rPr lang="en-US" dirty="0">
                <a:solidFill>
                  <a:schemeClr val="tx1"/>
                </a:solidFill>
                <a:latin typeface="+mn-lt"/>
              </a:rPr>
              <a:t>Material relationships either directly or indirectly</a:t>
            </a:r>
          </a:p>
          <a:p>
            <a:r>
              <a:rPr lang="en-US" dirty="0">
                <a:solidFill>
                  <a:schemeClr val="tx1"/>
                </a:solidFill>
                <a:latin typeface="+mn-lt"/>
              </a:rPr>
              <a:t>Each stock exchange also has a set of “bright line” director independence qualifications, generally:</a:t>
            </a:r>
          </a:p>
          <a:p>
            <a:pPr lvl="1"/>
            <a:r>
              <a:rPr lang="en-US" dirty="0">
                <a:solidFill>
                  <a:schemeClr val="tx1"/>
                </a:solidFill>
                <a:latin typeface="+mn-lt"/>
              </a:rPr>
              <a:t>Director is or was a company employee</a:t>
            </a:r>
          </a:p>
          <a:p>
            <a:pPr lvl="1"/>
            <a:r>
              <a:rPr lang="en-US" dirty="0">
                <a:solidFill>
                  <a:schemeClr val="tx1"/>
                </a:solidFill>
                <a:latin typeface="+mn-lt"/>
              </a:rPr>
              <a:t>Director or immediate family member received $120,000 or more in compensation</a:t>
            </a:r>
          </a:p>
          <a:p>
            <a:pPr lvl="1"/>
            <a:r>
              <a:rPr lang="en-US" dirty="0">
                <a:solidFill>
                  <a:schemeClr val="tx1"/>
                </a:solidFill>
                <a:latin typeface="+mn-lt"/>
              </a:rPr>
              <a:t>Director or immediate family relationship with company’s independent auditor</a:t>
            </a:r>
          </a:p>
          <a:p>
            <a:pPr lvl="1"/>
            <a:r>
              <a:rPr lang="en-US" dirty="0">
                <a:solidFill>
                  <a:schemeClr val="tx1"/>
                </a:solidFill>
                <a:latin typeface="+mn-lt"/>
              </a:rPr>
              <a:t>Compensation committee interlocking relationships</a:t>
            </a:r>
          </a:p>
          <a:p>
            <a:pPr lvl="1"/>
            <a:r>
              <a:rPr lang="en-US" dirty="0">
                <a:solidFill>
                  <a:schemeClr val="tx1"/>
                </a:solidFill>
                <a:latin typeface="+mn-lt"/>
              </a:rPr>
              <a:t>Director or immediate family member received other payments for property or services from the company</a:t>
            </a:r>
          </a:p>
        </p:txBody>
      </p:sp>
      <p:sp>
        <p:nvSpPr>
          <p:cNvPr id="3" name="Slide Number Placeholder 2"/>
          <p:cNvSpPr>
            <a:spLocks noGrp="1"/>
          </p:cNvSpPr>
          <p:nvPr>
            <p:ph type="sldNum" sz="quarter" idx="12"/>
          </p:nvPr>
        </p:nvSpPr>
        <p:spPr/>
        <p:txBody>
          <a:bodyPr/>
          <a:lstStyle/>
          <a:p>
            <a:fld id="{7DEE3603-AE3B-49B3-8A8A-A26F159604E4}" type="slidenum">
              <a:rPr lang="en-US" smtClean="0"/>
              <a:t>48</a:t>
            </a:fld>
            <a:endParaRPr lang="en-US"/>
          </a:p>
        </p:txBody>
      </p:sp>
    </p:spTree>
    <p:extLst>
      <p:ext uri="{BB962C8B-B14F-4D97-AF65-F5344CB8AC3E}">
        <p14:creationId xmlns:p14="http://schemas.microsoft.com/office/powerpoint/2010/main" val="128683685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chor="t"/>
          <a:lstStyle/>
          <a:p>
            <a:pPr>
              <a:lnSpc>
                <a:spcPts val="4500"/>
              </a:lnSpc>
            </a:pPr>
            <a:r>
              <a:rPr lang="en-US" sz="3600" dirty="0"/>
              <a:t>Audit Committee</a:t>
            </a:r>
          </a:p>
        </p:txBody>
      </p:sp>
      <p:sp>
        <p:nvSpPr>
          <p:cNvPr id="4" name="Content Placeholder 3"/>
          <p:cNvSpPr>
            <a:spLocks noGrp="1"/>
          </p:cNvSpPr>
          <p:nvPr>
            <p:ph idx="1"/>
          </p:nvPr>
        </p:nvSpPr>
        <p:spPr>
          <a:xfrm>
            <a:off x="434163" y="1066800"/>
            <a:ext cx="8229600" cy="5410200"/>
          </a:xfrm>
        </p:spPr>
        <p:txBody>
          <a:bodyPr>
            <a:normAutofit/>
          </a:bodyPr>
          <a:lstStyle/>
          <a:p>
            <a:r>
              <a:rPr lang="en-US" dirty="0">
                <a:solidFill>
                  <a:schemeClr val="tx1"/>
                </a:solidFill>
                <a:latin typeface="+mn-lt"/>
              </a:rPr>
              <a:t>Public companies must have an Audit Committee composed entirely of independent directors:</a:t>
            </a:r>
          </a:p>
          <a:p>
            <a:pPr lvl="1"/>
            <a:r>
              <a:rPr lang="en-US" dirty="0">
                <a:solidFill>
                  <a:schemeClr val="tx1"/>
                </a:solidFill>
                <a:latin typeface="+mn-lt"/>
              </a:rPr>
              <a:t>At least three members</a:t>
            </a:r>
          </a:p>
          <a:p>
            <a:pPr lvl="1"/>
            <a:r>
              <a:rPr lang="en-US" dirty="0">
                <a:solidFill>
                  <a:schemeClr val="tx1"/>
                </a:solidFill>
                <a:latin typeface="+mn-lt"/>
              </a:rPr>
              <a:t>Additional independent requirements are imposed on Audit Committee Members</a:t>
            </a:r>
          </a:p>
          <a:p>
            <a:pPr lvl="1"/>
            <a:r>
              <a:rPr lang="en-US" dirty="0">
                <a:solidFill>
                  <a:schemeClr val="tx1"/>
                </a:solidFill>
                <a:latin typeface="+mn-lt"/>
              </a:rPr>
              <a:t>Must be financially literate and must disclose members who are financial experts</a:t>
            </a:r>
          </a:p>
          <a:p>
            <a:r>
              <a:rPr lang="en-US" dirty="0">
                <a:solidFill>
                  <a:schemeClr val="tx1"/>
                </a:solidFill>
                <a:latin typeface="+mn-lt"/>
              </a:rPr>
              <a:t>Typical responsibilities:</a:t>
            </a:r>
          </a:p>
          <a:p>
            <a:pPr lvl="1"/>
            <a:r>
              <a:rPr lang="en-US" dirty="0">
                <a:solidFill>
                  <a:schemeClr val="tx1"/>
                </a:solidFill>
                <a:latin typeface="+mn-lt"/>
              </a:rPr>
              <a:t>Appoint, compensate and retain public accountant</a:t>
            </a:r>
          </a:p>
          <a:p>
            <a:pPr lvl="1"/>
            <a:r>
              <a:rPr lang="en-US" dirty="0">
                <a:solidFill>
                  <a:schemeClr val="tx1"/>
                </a:solidFill>
                <a:latin typeface="+mn-lt"/>
              </a:rPr>
              <a:t>Establish procedures (i.e., “whistleblower”)  for receiving complaints regarding accounting, internal controls or auditing matters</a:t>
            </a:r>
          </a:p>
          <a:p>
            <a:pPr lvl="1"/>
            <a:r>
              <a:rPr lang="en-US" dirty="0">
                <a:solidFill>
                  <a:schemeClr val="tx1"/>
                </a:solidFill>
                <a:latin typeface="+mn-lt"/>
              </a:rPr>
              <a:t>Review financial statements and earnings releases</a:t>
            </a:r>
          </a:p>
          <a:p>
            <a:pPr lvl="1"/>
            <a:r>
              <a:rPr lang="en-US" dirty="0">
                <a:solidFill>
                  <a:schemeClr val="tx1"/>
                </a:solidFill>
                <a:latin typeface="+mn-lt"/>
              </a:rPr>
              <a:t>Risk assessment and risk management</a:t>
            </a:r>
          </a:p>
        </p:txBody>
      </p:sp>
      <p:sp>
        <p:nvSpPr>
          <p:cNvPr id="3" name="Slide Number Placeholder 2"/>
          <p:cNvSpPr>
            <a:spLocks noGrp="1"/>
          </p:cNvSpPr>
          <p:nvPr>
            <p:ph type="sldNum" sz="quarter" idx="12"/>
          </p:nvPr>
        </p:nvSpPr>
        <p:spPr/>
        <p:txBody>
          <a:bodyPr/>
          <a:lstStyle/>
          <a:p>
            <a:fld id="{7DEE3603-AE3B-49B3-8A8A-A26F159604E4}" type="slidenum">
              <a:rPr lang="en-US" smtClean="0"/>
              <a:t>49</a:t>
            </a:fld>
            <a:endParaRPr lang="en-US"/>
          </a:p>
        </p:txBody>
      </p:sp>
    </p:spTree>
    <p:extLst>
      <p:ext uri="{BB962C8B-B14F-4D97-AF65-F5344CB8AC3E}">
        <p14:creationId xmlns:p14="http://schemas.microsoft.com/office/powerpoint/2010/main" val="32936108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63156" y="1219200"/>
            <a:ext cx="8610600" cy="1015663"/>
          </a:xfrm>
          <a:prstGeom prst="rect">
            <a:avLst/>
          </a:prstGeom>
          <a:noFill/>
        </p:spPr>
        <p:txBody>
          <a:bodyPr wrap="square" rtlCol="0">
            <a:spAutoFit/>
          </a:bodyPr>
          <a:lstStyle/>
          <a:p>
            <a:r>
              <a:rPr lang="en-US" sz="2800" dirty="0" smtClean="0"/>
              <a:t>Required by State Law: </a:t>
            </a:r>
          </a:p>
          <a:p>
            <a:pPr marL="742950" lvl="1" indent="-285750">
              <a:buFont typeface="Arial" panose="020B0604020202020204" pitchFamily="34" charset="0"/>
              <a:buChar char="•"/>
            </a:pPr>
            <a:r>
              <a:rPr lang="en-US" sz="1600" dirty="0" smtClean="0"/>
              <a:t>A corporate secretary is required by state corporation laws. </a:t>
            </a:r>
          </a:p>
          <a:p>
            <a:pPr marL="1200150" lvl="2" indent="-285750">
              <a:buFont typeface="Arial" panose="020B0604020202020204" pitchFamily="34" charset="0"/>
              <a:buChar char="•"/>
            </a:pPr>
            <a:r>
              <a:rPr lang="en-US" sz="1600" dirty="0" smtClean="0"/>
              <a:t>For example, Section 142 of the Delaware General Corporation Law provides: </a:t>
            </a:r>
          </a:p>
        </p:txBody>
      </p:sp>
      <p:graphicFrame>
        <p:nvGraphicFramePr>
          <p:cNvPr id="4" name="Table 3"/>
          <p:cNvGraphicFramePr>
            <a:graphicFrameLocks noGrp="1"/>
          </p:cNvGraphicFramePr>
          <p:nvPr>
            <p:extLst>
              <p:ext uri="{D42A27DB-BD31-4B8C-83A1-F6EECF244321}">
                <p14:modId xmlns:p14="http://schemas.microsoft.com/office/powerpoint/2010/main" val="1566712243"/>
              </p:ext>
            </p:extLst>
          </p:nvPr>
        </p:nvGraphicFramePr>
        <p:xfrm>
          <a:off x="1524000" y="2286000"/>
          <a:ext cx="6553200" cy="3169920"/>
        </p:xfrm>
        <a:graphic>
          <a:graphicData uri="http://schemas.openxmlformats.org/drawingml/2006/table">
            <a:tbl>
              <a:tblPr firstRow="1" firstCol="1" bandRow="1">
                <a:tableStyleId>{5C22544A-7EE6-4342-B048-85BDC9FD1C3A}</a:tableStyleId>
              </a:tblPr>
              <a:tblGrid>
                <a:gridCol w="6553200"/>
              </a:tblGrid>
              <a:tr h="2438400">
                <a:tc>
                  <a:txBody>
                    <a:bodyPr/>
                    <a:lstStyle/>
                    <a:p>
                      <a:pPr marL="0" marR="0">
                        <a:spcBef>
                          <a:spcPts val="0"/>
                        </a:spcBef>
                        <a:spcAft>
                          <a:spcPts val="0"/>
                        </a:spcAft>
                      </a:pPr>
                      <a:r>
                        <a:rPr lang="en-US" sz="1600" b="0" u="sng" dirty="0">
                          <a:solidFill>
                            <a:schemeClr val="tx1"/>
                          </a:solidFill>
                          <a:effectLst/>
                        </a:rPr>
                        <a:t>§ 142. Officers; Titles; Duties; Selection; Term; Failure to Elect; Vacancies</a:t>
                      </a:r>
                      <a:endParaRPr lang="en-US" sz="1600" b="0" dirty="0">
                        <a:solidFill>
                          <a:schemeClr val="tx1"/>
                        </a:solidFill>
                        <a:effectLst/>
                      </a:endParaRPr>
                    </a:p>
                    <a:p>
                      <a:pPr marL="0" marR="0">
                        <a:spcBef>
                          <a:spcPts val="0"/>
                        </a:spcBef>
                        <a:spcAft>
                          <a:spcPts val="0"/>
                        </a:spcAft>
                      </a:pPr>
                      <a:r>
                        <a:rPr lang="en-US" sz="1600" b="0" dirty="0">
                          <a:solidFill>
                            <a:schemeClr val="tx1"/>
                          </a:solidFill>
                          <a:effectLst/>
                        </a:rPr>
                        <a:t> </a:t>
                      </a:r>
                    </a:p>
                    <a:p>
                      <a:pPr marL="0" marR="0">
                        <a:spcBef>
                          <a:spcPts val="0"/>
                        </a:spcBef>
                        <a:spcAft>
                          <a:spcPts val="0"/>
                        </a:spcAft>
                      </a:pPr>
                      <a:r>
                        <a:rPr lang="en-US" sz="1600" b="0" dirty="0">
                          <a:solidFill>
                            <a:schemeClr val="tx1"/>
                          </a:solidFill>
                          <a:effectLst/>
                        </a:rPr>
                        <a:t>(a) Every corporation organized under this chapter shall have such officers with such titles and duties as shall be stated in the bylaws or in a resolution of the board of directors which is not inconsistent with the bylaws and as may be necessary to enable it to sign instruments and stock certificates which comply with sections 103(a)(2) and 158 of this title. One of the officers shall have the duty to record the proceedings of the meetings of the stockholders and directors in a book to be kept for that purpose. Any number of offices may be held by the same person unless the certificate of incorporation or bylaws otherwise provide.</a:t>
                      </a:r>
                      <a:endParaRPr lang="en-US" sz="1600" b="0" dirty="0">
                        <a:solidFill>
                          <a:schemeClr val="tx1"/>
                        </a:solidFill>
                        <a:effectLst/>
                        <a:latin typeface="Times New Roman"/>
                        <a:ea typeface="Calibri"/>
                        <a:cs typeface="Times New Roman"/>
                      </a:endParaRPr>
                    </a:p>
                  </a:txBody>
                  <a:tcPr marL="68580" marR="68580" marT="0" marB="0">
                    <a:noFill/>
                  </a:tcPr>
                </a:tc>
              </a:tr>
            </a:tbl>
          </a:graphicData>
        </a:graphic>
      </p:graphicFrame>
      <p:sp>
        <p:nvSpPr>
          <p:cNvPr id="5" name="Slide Number Placeholder 4"/>
          <p:cNvSpPr>
            <a:spLocks noGrp="1"/>
          </p:cNvSpPr>
          <p:nvPr>
            <p:ph type="sldNum" sz="quarter" idx="12"/>
          </p:nvPr>
        </p:nvSpPr>
        <p:spPr/>
        <p:txBody>
          <a:bodyPr/>
          <a:lstStyle/>
          <a:p>
            <a:fld id="{7DEE3603-AE3B-49B3-8A8A-A26F159604E4}" type="slidenum">
              <a:rPr lang="en-US" smtClean="0"/>
              <a:t>5</a:t>
            </a:fld>
            <a:endParaRPr lang="en-US"/>
          </a:p>
        </p:txBody>
      </p:sp>
      <p:sp>
        <p:nvSpPr>
          <p:cNvPr id="6" name="TextBox 5"/>
          <p:cNvSpPr txBox="1"/>
          <p:nvPr/>
        </p:nvSpPr>
        <p:spPr>
          <a:xfrm>
            <a:off x="304800" y="228893"/>
            <a:ext cx="8534400" cy="646331"/>
          </a:xfrm>
          <a:prstGeom prst="rect">
            <a:avLst/>
          </a:prstGeom>
          <a:noFill/>
        </p:spPr>
        <p:txBody>
          <a:bodyPr wrap="square" rtlCol="0">
            <a:spAutoFit/>
          </a:bodyPr>
          <a:lstStyle/>
          <a:p>
            <a:pPr algn="ctr"/>
            <a:r>
              <a:rPr lang="en-US" sz="3600" dirty="0" smtClean="0">
                <a:solidFill>
                  <a:schemeClr val="tx2"/>
                </a:solidFill>
                <a:effectLst>
                  <a:outerShdw blurRad="38100" dist="38100" dir="2700000" algn="tl">
                    <a:srgbClr val="000000">
                      <a:alpha val="43137"/>
                    </a:srgbClr>
                  </a:outerShdw>
                </a:effectLst>
              </a:rPr>
              <a:t>Scope of Corporate Secretary Function</a:t>
            </a:r>
            <a:endParaRPr lang="en-US" sz="3600" dirty="0">
              <a:solidFill>
                <a:schemeClr val="tx2"/>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1494252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chor="t"/>
          <a:lstStyle/>
          <a:p>
            <a:pPr>
              <a:lnSpc>
                <a:spcPts val="4500"/>
              </a:lnSpc>
            </a:pPr>
            <a:r>
              <a:rPr lang="en-US" sz="3600" dirty="0"/>
              <a:t>Compensation Committee</a:t>
            </a:r>
          </a:p>
        </p:txBody>
      </p:sp>
      <p:sp>
        <p:nvSpPr>
          <p:cNvPr id="4" name="Content Placeholder 3"/>
          <p:cNvSpPr>
            <a:spLocks noGrp="1"/>
          </p:cNvSpPr>
          <p:nvPr>
            <p:ph idx="1"/>
          </p:nvPr>
        </p:nvSpPr>
        <p:spPr>
          <a:xfrm>
            <a:off x="434163" y="1066800"/>
            <a:ext cx="8229600" cy="5410200"/>
          </a:xfrm>
        </p:spPr>
        <p:txBody>
          <a:bodyPr>
            <a:normAutofit/>
          </a:bodyPr>
          <a:lstStyle/>
          <a:p>
            <a:r>
              <a:rPr lang="en-US" dirty="0">
                <a:solidFill>
                  <a:schemeClr val="tx1"/>
                </a:solidFill>
                <a:latin typeface="+mn-lt"/>
              </a:rPr>
              <a:t>Public companies must have a Compensation Committee composed entirely of independent directors</a:t>
            </a:r>
          </a:p>
          <a:p>
            <a:r>
              <a:rPr lang="en-US" dirty="0">
                <a:solidFill>
                  <a:schemeClr val="tx1"/>
                </a:solidFill>
                <a:latin typeface="+mn-lt"/>
              </a:rPr>
              <a:t>Typical responsibilities:</a:t>
            </a:r>
          </a:p>
          <a:p>
            <a:pPr lvl="1"/>
            <a:r>
              <a:rPr lang="en-US" dirty="0">
                <a:solidFill>
                  <a:schemeClr val="tx1"/>
                </a:solidFill>
                <a:latin typeface="+mn-lt"/>
              </a:rPr>
              <a:t>Review and approve goals and objectives for CEO compensation</a:t>
            </a:r>
          </a:p>
          <a:p>
            <a:pPr lvl="1"/>
            <a:r>
              <a:rPr lang="en-US" dirty="0">
                <a:solidFill>
                  <a:schemeClr val="tx1"/>
                </a:solidFill>
                <a:latin typeface="+mn-lt"/>
              </a:rPr>
              <a:t>Recommend to the Board non-CEO compensation levels</a:t>
            </a:r>
          </a:p>
          <a:p>
            <a:pPr lvl="1"/>
            <a:r>
              <a:rPr lang="en-US" dirty="0">
                <a:solidFill>
                  <a:schemeClr val="tx1"/>
                </a:solidFill>
                <a:latin typeface="+mn-lt"/>
              </a:rPr>
              <a:t>Review and approve “Compensation, Discussion and Analysis” disclosure in public filings, typically filed in the company’s annual meeting proxy statement</a:t>
            </a:r>
          </a:p>
          <a:p>
            <a:pPr lvl="1"/>
            <a:r>
              <a:rPr lang="en-US" dirty="0">
                <a:solidFill>
                  <a:schemeClr val="tx1"/>
                </a:solidFill>
                <a:latin typeface="+mn-lt"/>
              </a:rPr>
              <a:t>Retain and evaluate compensation consultants</a:t>
            </a:r>
          </a:p>
        </p:txBody>
      </p:sp>
      <p:sp>
        <p:nvSpPr>
          <p:cNvPr id="3" name="Slide Number Placeholder 2"/>
          <p:cNvSpPr>
            <a:spLocks noGrp="1"/>
          </p:cNvSpPr>
          <p:nvPr>
            <p:ph type="sldNum" sz="quarter" idx="12"/>
          </p:nvPr>
        </p:nvSpPr>
        <p:spPr/>
        <p:txBody>
          <a:bodyPr/>
          <a:lstStyle/>
          <a:p>
            <a:fld id="{7DEE3603-AE3B-49B3-8A8A-A26F159604E4}" type="slidenum">
              <a:rPr lang="en-US" smtClean="0"/>
              <a:t>50</a:t>
            </a:fld>
            <a:endParaRPr lang="en-US"/>
          </a:p>
        </p:txBody>
      </p:sp>
    </p:spTree>
    <p:extLst>
      <p:ext uri="{BB962C8B-B14F-4D97-AF65-F5344CB8AC3E}">
        <p14:creationId xmlns:p14="http://schemas.microsoft.com/office/powerpoint/2010/main" val="218418449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chor="t"/>
          <a:lstStyle/>
          <a:p>
            <a:pPr>
              <a:lnSpc>
                <a:spcPts val="4500"/>
              </a:lnSpc>
            </a:pPr>
            <a:r>
              <a:rPr lang="en-US" sz="3600" dirty="0"/>
              <a:t>Nominating/Corporate Governance Committee</a:t>
            </a:r>
          </a:p>
        </p:txBody>
      </p:sp>
      <p:sp>
        <p:nvSpPr>
          <p:cNvPr id="4" name="Content Placeholder 3"/>
          <p:cNvSpPr>
            <a:spLocks noGrp="1"/>
          </p:cNvSpPr>
          <p:nvPr>
            <p:ph idx="1"/>
          </p:nvPr>
        </p:nvSpPr>
        <p:spPr>
          <a:xfrm>
            <a:off x="434163" y="1600200"/>
            <a:ext cx="8229600" cy="4876800"/>
          </a:xfrm>
        </p:spPr>
        <p:txBody>
          <a:bodyPr>
            <a:normAutofit/>
          </a:bodyPr>
          <a:lstStyle/>
          <a:p>
            <a:r>
              <a:rPr lang="en-US" dirty="0">
                <a:solidFill>
                  <a:schemeClr val="tx1"/>
                </a:solidFill>
                <a:latin typeface="+mn-lt"/>
              </a:rPr>
              <a:t>Public companies must have a Nom/Gov. Committee composed entirely of independent directors</a:t>
            </a:r>
          </a:p>
          <a:p>
            <a:pPr lvl="1"/>
            <a:r>
              <a:rPr lang="en-US" dirty="0">
                <a:solidFill>
                  <a:schemeClr val="tx1"/>
                </a:solidFill>
                <a:latin typeface="+mn-lt"/>
              </a:rPr>
              <a:t>Alternatively, Nasdaq companies may recommend director nominees by the independent directors of the Board</a:t>
            </a:r>
          </a:p>
          <a:p>
            <a:r>
              <a:rPr lang="en-US" dirty="0">
                <a:solidFill>
                  <a:schemeClr val="tx1"/>
                </a:solidFill>
                <a:latin typeface="+mn-lt"/>
              </a:rPr>
              <a:t>Typical responsibilities:</a:t>
            </a:r>
          </a:p>
          <a:p>
            <a:pPr lvl="1"/>
            <a:r>
              <a:rPr lang="en-US" dirty="0">
                <a:solidFill>
                  <a:schemeClr val="tx1"/>
                </a:solidFill>
                <a:latin typeface="+mn-lt"/>
              </a:rPr>
              <a:t>Identify individuals qualified to become board members by applying board membership criteria</a:t>
            </a:r>
          </a:p>
          <a:p>
            <a:pPr lvl="1"/>
            <a:r>
              <a:rPr lang="en-US" dirty="0">
                <a:solidFill>
                  <a:schemeClr val="tx1"/>
                </a:solidFill>
                <a:latin typeface="+mn-lt"/>
              </a:rPr>
              <a:t>Select or recommend selecting director nominees</a:t>
            </a:r>
          </a:p>
          <a:p>
            <a:pPr lvl="1"/>
            <a:r>
              <a:rPr lang="en-US" dirty="0">
                <a:solidFill>
                  <a:schemeClr val="tx1"/>
                </a:solidFill>
                <a:latin typeface="+mn-lt"/>
              </a:rPr>
              <a:t>Develop and recommend corporate governance guidelines</a:t>
            </a:r>
          </a:p>
          <a:p>
            <a:pPr lvl="1"/>
            <a:r>
              <a:rPr lang="en-US" dirty="0">
                <a:solidFill>
                  <a:schemeClr val="tx1"/>
                </a:solidFill>
                <a:latin typeface="+mn-lt"/>
              </a:rPr>
              <a:t>Oversee evaluation of board and management</a:t>
            </a:r>
          </a:p>
        </p:txBody>
      </p:sp>
      <p:sp>
        <p:nvSpPr>
          <p:cNvPr id="3" name="Slide Number Placeholder 2"/>
          <p:cNvSpPr>
            <a:spLocks noGrp="1"/>
          </p:cNvSpPr>
          <p:nvPr>
            <p:ph type="sldNum" sz="quarter" idx="12"/>
          </p:nvPr>
        </p:nvSpPr>
        <p:spPr/>
        <p:txBody>
          <a:bodyPr/>
          <a:lstStyle/>
          <a:p>
            <a:fld id="{7DEE3603-AE3B-49B3-8A8A-A26F159604E4}" type="slidenum">
              <a:rPr lang="en-US" smtClean="0"/>
              <a:t>51</a:t>
            </a:fld>
            <a:endParaRPr lang="en-US"/>
          </a:p>
        </p:txBody>
      </p:sp>
    </p:spTree>
    <p:extLst>
      <p:ext uri="{BB962C8B-B14F-4D97-AF65-F5344CB8AC3E}">
        <p14:creationId xmlns:p14="http://schemas.microsoft.com/office/powerpoint/2010/main" val="261280949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chor="t"/>
          <a:lstStyle/>
          <a:p>
            <a:pPr>
              <a:lnSpc>
                <a:spcPts val="4500"/>
              </a:lnSpc>
            </a:pPr>
            <a:r>
              <a:rPr lang="en-US" sz="3600" dirty="0"/>
              <a:t>Independent Board Leadership</a:t>
            </a:r>
          </a:p>
        </p:txBody>
      </p:sp>
      <p:sp>
        <p:nvSpPr>
          <p:cNvPr id="4" name="Content Placeholder 3"/>
          <p:cNvSpPr>
            <a:spLocks noGrp="1"/>
          </p:cNvSpPr>
          <p:nvPr>
            <p:ph idx="1"/>
          </p:nvPr>
        </p:nvSpPr>
        <p:spPr>
          <a:xfrm>
            <a:off x="434163" y="1066800"/>
            <a:ext cx="8229600" cy="5410200"/>
          </a:xfrm>
        </p:spPr>
        <p:txBody>
          <a:bodyPr>
            <a:normAutofit fontScale="77500" lnSpcReduction="20000"/>
          </a:bodyPr>
          <a:lstStyle/>
          <a:p>
            <a:r>
              <a:rPr lang="en-US" sz="2600" dirty="0">
                <a:solidFill>
                  <a:schemeClr val="tx1"/>
                </a:solidFill>
                <a:latin typeface="+mn-lt"/>
              </a:rPr>
              <a:t>Combined Chair of the Board and Chief Executive Officer</a:t>
            </a:r>
          </a:p>
          <a:p>
            <a:pPr lvl="1"/>
            <a:r>
              <a:rPr lang="en-US" dirty="0">
                <a:solidFill>
                  <a:schemeClr val="tx1"/>
                </a:solidFill>
                <a:latin typeface="+mn-lt"/>
              </a:rPr>
              <a:t>Public companies must publicly disclose the leadership structure of the board, and if the same person serves as both the Chair and CEO</a:t>
            </a:r>
          </a:p>
          <a:p>
            <a:pPr lvl="1"/>
            <a:r>
              <a:rPr lang="en-US" dirty="0">
                <a:solidFill>
                  <a:schemeClr val="tx1"/>
                </a:solidFill>
                <a:latin typeface="+mn-lt"/>
              </a:rPr>
              <a:t>If one person serves as both Chair and CEO, company must disclose whether company has an independent lead director, and what specific role the lead independent direct plays in the leadership of the board</a:t>
            </a:r>
          </a:p>
          <a:p>
            <a:r>
              <a:rPr lang="en-US" sz="2600" dirty="0">
                <a:solidFill>
                  <a:schemeClr val="tx1"/>
                </a:solidFill>
                <a:latin typeface="+mn-lt"/>
              </a:rPr>
              <a:t>Typical Independent Chair / Independent Lead Director responsibilities include:</a:t>
            </a:r>
          </a:p>
          <a:p>
            <a:pPr lvl="1"/>
            <a:r>
              <a:rPr lang="en-US" dirty="0">
                <a:solidFill>
                  <a:schemeClr val="tx1"/>
                </a:solidFill>
                <a:latin typeface="+mn-lt"/>
              </a:rPr>
              <a:t>convene and chair Board meetings, and preside at the Annual Meeting of Shareholders (Independent Chair only);</a:t>
            </a:r>
          </a:p>
          <a:p>
            <a:pPr lvl="1"/>
            <a:r>
              <a:rPr lang="en-US" dirty="0">
                <a:solidFill>
                  <a:schemeClr val="tx1"/>
                </a:solidFill>
                <a:latin typeface="+mn-lt"/>
              </a:rPr>
              <a:t>convene, chair and determine agendas for executive sessions, and coordinate feedback to the CEO regarding issues discussed in executive sessions;</a:t>
            </a:r>
          </a:p>
          <a:p>
            <a:pPr lvl="1"/>
            <a:r>
              <a:rPr lang="en-US" dirty="0">
                <a:solidFill>
                  <a:schemeClr val="tx1"/>
                </a:solidFill>
                <a:latin typeface="+mn-lt"/>
              </a:rPr>
              <a:t>approve the schedule for Board meetings, agenda items and the Board’s information needs associated with those agenda items, and identify the need for and scope of related presentations;</a:t>
            </a:r>
          </a:p>
          <a:p>
            <a:pPr lvl="1"/>
            <a:r>
              <a:rPr lang="en-US" dirty="0">
                <a:solidFill>
                  <a:schemeClr val="tx1"/>
                </a:solidFill>
                <a:latin typeface="+mn-lt"/>
              </a:rPr>
              <a:t>assist the Board in the evaluation of senior management (including the CEO) and communicate the results of such evaluation to the CEO;</a:t>
            </a:r>
          </a:p>
          <a:p>
            <a:pPr lvl="1"/>
            <a:r>
              <a:rPr lang="en-US" dirty="0">
                <a:solidFill>
                  <a:schemeClr val="tx1"/>
                </a:solidFill>
                <a:latin typeface="+mn-lt"/>
              </a:rPr>
              <a:t>serve as an information resource for other directors and act as liaison between directors, committee chairs and management;</a:t>
            </a:r>
          </a:p>
          <a:p>
            <a:pPr lvl="1"/>
            <a:r>
              <a:rPr lang="en-US" dirty="0">
                <a:solidFill>
                  <a:schemeClr val="tx1"/>
                </a:solidFill>
                <a:latin typeface="+mn-lt"/>
              </a:rPr>
              <a:t>provide advice and counsel to the CEO;</a:t>
            </a:r>
          </a:p>
          <a:p>
            <a:pPr lvl="1"/>
            <a:r>
              <a:rPr lang="en-US" dirty="0">
                <a:solidFill>
                  <a:schemeClr val="tx1"/>
                </a:solidFill>
                <a:latin typeface="+mn-lt"/>
              </a:rPr>
              <a:t>develop and implement, with the Nominating and Corporate Governance Committee, the procedures governing the Board’s work;</a:t>
            </a:r>
          </a:p>
          <a:p>
            <a:pPr lvl="1"/>
            <a:r>
              <a:rPr lang="en-US" dirty="0">
                <a:solidFill>
                  <a:schemeClr val="tx1"/>
                </a:solidFill>
                <a:latin typeface="+mn-lt"/>
              </a:rPr>
              <a:t>where appropriate and as directed by the Board, communicate with shareholders, rating agencies, regulators and interested parties; and</a:t>
            </a:r>
          </a:p>
          <a:p>
            <a:pPr lvl="1"/>
            <a:r>
              <a:rPr lang="en-US" dirty="0">
                <a:solidFill>
                  <a:schemeClr val="tx1"/>
                </a:solidFill>
                <a:latin typeface="+mn-lt"/>
              </a:rPr>
              <a:t>speak for the Board in circumstances where it is appropriate for the Board to have a voice distinct from that of management.</a:t>
            </a:r>
          </a:p>
          <a:p>
            <a:r>
              <a:rPr lang="en-US" sz="2600" dirty="0">
                <a:solidFill>
                  <a:schemeClr val="tx1"/>
                </a:solidFill>
                <a:latin typeface="+mn-lt"/>
              </a:rPr>
              <a:t>Proxy advisory firms, such as ISS, generally support that the Chair position be filled by an independent director</a:t>
            </a:r>
          </a:p>
        </p:txBody>
      </p:sp>
      <p:sp>
        <p:nvSpPr>
          <p:cNvPr id="3" name="Slide Number Placeholder 2"/>
          <p:cNvSpPr>
            <a:spLocks noGrp="1"/>
          </p:cNvSpPr>
          <p:nvPr>
            <p:ph type="sldNum" sz="quarter" idx="12"/>
          </p:nvPr>
        </p:nvSpPr>
        <p:spPr/>
        <p:txBody>
          <a:bodyPr/>
          <a:lstStyle/>
          <a:p>
            <a:fld id="{7DEE3603-AE3B-49B3-8A8A-A26F159604E4}" type="slidenum">
              <a:rPr lang="en-US" smtClean="0"/>
              <a:t>52</a:t>
            </a:fld>
            <a:endParaRPr lang="en-US"/>
          </a:p>
        </p:txBody>
      </p:sp>
    </p:spTree>
    <p:extLst>
      <p:ext uri="{BB962C8B-B14F-4D97-AF65-F5344CB8AC3E}">
        <p14:creationId xmlns:p14="http://schemas.microsoft.com/office/powerpoint/2010/main" val="203257668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chor="t"/>
          <a:lstStyle/>
          <a:p>
            <a:pPr>
              <a:lnSpc>
                <a:spcPts val="4500"/>
              </a:lnSpc>
            </a:pPr>
            <a:r>
              <a:rPr lang="en-US" sz="3600" dirty="0"/>
              <a:t>Executive Sessions </a:t>
            </a:r>
            <a:r>
              <a:rPr lang="en-US" sz="3600" dirty="0" smtClean="0"/>
              <a:t/>
            </a:r>
            <a:br>
              <a:rPr lang="en-US" sz="3600" dirty="0" smtClean="0"/>
            </a:br>
            <a:r>
              <a:rPr lang="en-US" sz="3600" dirty="0" smtClean="0"/>
              <a:t>and </a:t>
            </a:r>
            <a:r>
              <a:rPr lang="en-US" sz="3600" dirty="0"/>
              <a:t>Director Attendance</a:t>
            </a:r>
          </a:p>
        </p:txBody>
      </p:sp>
      <p:sp>
        <p:nvSpPr>
          <p:cNvPr id="4" name="Content Placeholder 3"/>
          <p:cNvSpPr>
            <a:spLocks noGrp="1"/>
          </p:cNvSpPr>
          <p:nvPr>
            <p:ph idx="1"/>
          </p:nvPr>
        </p:nvSpPr>
        <p:spPr>
          <a:xfrm>
            <a:off x="434163" y="1524000"/>
            <a:ext cx="8229600" cy="4953000"/>
          </a:xfrm>
        </p:spPr>
        <p:txBody>
          <a:bodyPr>
            <a:normAutofit/>
          </a:bodyPr>
          <a:lstStyle/>
          <a:p>
            <a:r>
              <a:rPr lang="en-US" dirty="0">
                <a:solidFill>
                  <a:schemeClr val="tx1"/>
                </a:solidFill>
                <a:latin typeface="+mn-lt"/>
              </a:rPr>
              <a:t>Executive sessions are designed for outside (independent) directors of the </a:t>
            </a:r>
            <a:r>
              <a:rPr lang="en-US" dirty="0" smtClean="0">
                <a:solidFill>
                  <a:schemeClr val="tx1"/>
                </a:solidFill>
                <a:latin typeface="+mn-lt"/>
              </a:rPr>
              <a:t>Board</a:t>
            </a:r>
            <a:endParaRPr lang="en-US" dirty="0">
              <a:solidFill>
                <a:schemeClr val="tx1"/>
              </a:solidFill>
              <a:latin typeface="+mn-lt"/>
            </a:endParaRPr>
          </a:p>
          <a:p>
            <a:pPr lvl="1"/>
            <a:r>
              <a:rPr lang="en-US" dirty="0">
                <a:solidFill>
                  <a:schemeClr val="tx1"/>
                </a:solidFill>
                <a:latin typeface="+mn-lt"/>
              </a:rPr>
              <a:t>Purpose is to allow directors to meet and have an open, candid discussion without the presence of management</a:t>
            </a:r>
          </a:p>
          <a:p>
            <a:r>
              <a:rPr lang="en-US" dirty="0">
                <a:solidFill>
                  <a:schemeClr val="tx1"/>
                </a:solidFill>
                <a:latin typeface="+mn-lt"/>
              </a:rPr>
              <a:t>New York Stock Exchange and Nasdaq requires that independent directors hold regularly scheduled executive sessions</a:t>
            </a:r>
          </a:p>
        </p:txBody>
      </p:sp>
      <p:sp>
        <p:nvSpPr>
          <p:cNvPr id="3" name="Slide Number Placeholder 2"/>
          <p:cNvSpPr>
            <a:spLocks noGrp="1"/>
          </p:cNvSpPr>
          <p:nvPr>
            <p:ph type="sldNum" sz="quarter" idx="12"/>
          </p:nvPr>
        </p:nvSpPr>
        <p:spPr/>
        <p:txBody>
          <a:bodyPr/>
          <a:lstStyle/>
          <a:p>
            <a:fld id="{7DEE3603-AE3B-49B3-8A8A-A26F159604E4}" type="slidenum">
              <a:rPr lang="en-US" smtClean="0"/>
              <a:t>53</a:t>
            </a:fld>
            <a:endParaRPr lang="en-US"/>
          </a:p>
        </p:txBody>
      </p:sp>
    </p:spTree>
    <p:extLst>
      <p:ext uri="{BB962C8B-B14F-4D97-AF65-F5344CB8AC3E}">
        <p14:creationId xmlns:p14="http://schemas.microsoft.com/office/powerpoint/2010/main" val="336908007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chor="t"/>
          <a:lstStyle/>
          <a:p>
            <a:pPr>
              <a:lnSpc>
                <a:spcPts val="4500"/>
              </a:lnSpc>
            </a:pPr>
            <a:r>
              <a:rPr lang="en-US" sz="3600" dirty="0"/>
              <a:t>Providing Guidance </a:t>
            </a:r>
            <a:r>
              <a:rPr lang="en-US" sz="3600" dirty="0" smtClean="0"/>
              <a:t/>
            </a:r>
            <a:br>
              <a:rPr lang="en-US" sz="3600" dirty="0" smtClean="0"/>
            </a:br>
            <a:r>
              <a:rPr lang="en-US" sz="3600" dirty="0" smtClean="0"/>
              <a:t>on </a:t>
            </a:r>
            <a:r>
              <a:rPr lang="en-US" sz="3600" dirty="0"/>
              <a:t>Conflicts of Interest </a:t>
            </a:r>
          </a:p>
        </p:txBody>
      </p:sp>
      <p:sp>
        <p:nvSpPr>
          <p:cNvPr id="4" name="Content Placeholder 3"/>
          <p:cNvSpPr>
            <a:spLocks noGrp="1"/>
          </p:cNvSpPr>
          <p:nvPr>
            <p:ph idx="1"/>
          </p:nvPr>
        </p:nvSpPr>
        <p:spPr>
          <a:xfrm>
            <a:off x="434163" y="1524000"/>
            <a:ext cx="8229600" cy="4953000"/>
          </a:xfrm>
        </p:spPr>
        <p:txBody>
          <a:bodyPr>
            <a:normAutofit fontScale="92500"/>
          </a:bodyPr>
          <a:lstStyle/>
          <a:p>
            <a:r>
              <a:rPr lang="en-US" dirty="0">
                <a:solidFill>
                  <a:schemeClr val="tx1"/>
                </a:solidFill>
                <a:latin typeface="+mn-lt"/>
              </a:rPr>
              <a:t>Administration and enforcement of related person transactions policy and code of conduct</a:t>
            </a:r>
          </a:p>
          <a:p>
            <a:pPr lvl="1"/>
            <a:r>
              <a:rPr lang="en-US" dirty="0">
                <a:solidFill>
                  <a:schemeClr val="tx1"/>
                </a:solidFill>
                <a:latin typeface="+mn-lt"/>
              </a:rPr>
              <a:t>Related person transactions must be disclosed in the company’s 10-K or proxy statement</a:t>
            </a:r>
          </a:p>
          <a:p>
            <a:r>
              <a:rPr lang="en-US" dirty="0">
                <a:solidFill>
                  <a:schemeClr val="tx1"/>
                </a:solidFill>
                <a:latin typeface="+mn-lt"/>
              </a:rPr>
              <a:t>Set tone and expectations for reporting and seeking guidance on potential conflicts</a:t>
            </a:r>
          </a:p>
          <a:p>
            <a:r>
              <a:rPr lang="en-US" dirty="0">
                <a:solidFill>
                  <a:schemeClr val="tx1"/>
                </a:solidFill>
                <a:latin typeface="+mn-lt"/>
              </a:rPr>
              <a:t>The most important element of dealing with conflicts is the process of how the Company evaluates and handles conflicts (e.g., disclosure, recusal, evaluation)</a:t>
            </a:r>
          </a:p>
          <a:p>
            <a:r>
              <a:rPr lang="en-US" dirty="0">
                <a:solidFill>
                  <a:schemeClr val="tx1"/>
                </a:solidFill>
                <a:latin typeface="+mn-lt"/>
              </a:rPr>
              <a:t>Appointment to the board by a sponsor is not in and of itself a conflict (and also not a per se independence disqualification); such directors must understand their fiduciary obligations to the Company and all of its shareholders</a:t>
            </a:r>
          </a:p>
          <a:p>
            <a:r>
              <a:rPr lang="en-US" dirty="0">
                <a:solidFill>
                  <a:schemeClr val="tx1"/>
                </a:solidFill>
                <a:latin typeface="+mn-lt"/>
              </a:rPr>
              <a:t>Entire fairness standard for any interested party transactions</a:t>
            </a:r>
          </a:p>
        </p:txBody>
      </p:sp>
      <p:sp>
        <p:nvSpPr>
          <p:cNvPr id="3" name="Slide Number Placeholder 2"/>
          <p:cNvSpPr>
            <a:spLocks noGrp="1"/>
          </p:cNvSpPr>
          <p:nvPr>
            <p:ph type="sldNum" sz="quarter" idx="12"/>
          </p:nvPr>
        </p:nvSpPr>
        <p:spPr/>
        <p:txBody>
          <a:bodyPr/>
          <a:lstStyle/>
          <a:p>
            <a:fld id="{7DEE3603-AE3B-49B3-8A8A-A26F159604E4}" type="slidenum">
              <a:rPr lang="en-US" smtClean="0"/>
              <a:t>54</a:t>
            </a:fld>
            <a:endParaRPr lang="en-US"/>
          </a:p>
        </p:txBody>
      </p:sp>
    </p:spTree>
    <p:extLst>
      <p:ext uri="{BB962C8B-B14F-4D97-AF65-F5344CB8AC3E}">
        <p14:creationId xmlns:p14="http://schemas.microsoft.com/office/powerpoint/2010/main" val="349340217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chor="t"/>
          <a:lstStyle/>
          <a:p>
            <a:pPr>
              <a:lnSpc>
                <a:spcPts val="4500"/>
              </a:lnSpc>
            </a:pPr>
            <a:r>
              <a:rPr lang="en-US" sz="3600" dirty="0"/>
              <a:t>Hot Topics / Trends in Corporate Governance</a:t>
            </a:r>
          </a:p>
        </p:txBody>
      </p:sp>
      <p:sp>
        <p:nvSpPr>
          <p:cNvPr id="4" name="Content Placeholder 3"/>
          <p:cNvSpPr>
            <a:spLocks noGrp="1"/>
          </p:cNvSpPr>
          <p:nvPr>
            <p:ph idx="1"/>
          </p:nvPr>
        </p:nvSpPr>
        <p:spPr>
          <a:xfrm>
            <a:off x="434163" y="1524000"/>
            <a:ext cx="8229600" cy="4953000"/>
          </a:xfrm>
        </p:spPr>
        <p:txBody>
          <a:bodyPr>
            <a:normAutofit fontScale="92500" lnSpcReduction="20000"/>
          </a:bodyPr>
          <a:lstStyle/>
          <a:p>
            <a:pPr marL="0" indent="0">
              <a:spcAft>
                <a:spcPts val="600"/>
              </a:spcAft>
              <a:buNone/>
            </a:pPr>
            <a:r>
              <a:rPr lang="en-US" dirty="0">
                <a:solidFill>
                  <a:schemeClr val="tx1"/>
                </a:solidFill>
                <a:latin typeface="+mn-lt"/>
              </a:rPr>
              <a:t>Shareholder Engagement and Communication</a:t>
            </a:r>
          </a:p>
          <a:p>
            <a:r>
              <a:rPr lang="en-US" dirty="0">
                <a:solidFill>
                  <a:schemeClr val="tx1"/>
                </a:solidFill>
                <a:latin typeface="+mn-lt"/>
              </a:rPr>
              <a:t>Many public companies are continuing to recognize that some form of ongoing engagement by directors with shareholders is an effective governance tool.</a:t>
            </a:r>
          </a:p>
          <a:p>
            <a:r>
              <a:rPr lang="en-US" dirty="0">
                <a:solidFill>
                  <a:schemeClr val="tx1"/>
                </a:solidFill>
                <a:latin typeface="+mn-lt"/>
              </a:rPr>
              <a:t>Institutional investors are becoming more vocal about the need for companies to stay engaged consistently throughout the year.  </a:t>
            </a:r>
          </a:p>
          <a:p>
            <a:r>
              <a:rPr lang="en-US" dirty="0">
                <a:solidFill>
                  <a:schemeClr val="tx1"/>
                </a:solidFill>
                <a:latin typeface="+mn-lt"/>
              </a:rPr>
              <a:t>Some companies have implemented and publicly disclosed engagement programs, based on various structures, including the Shareholder-Director-Exchange (</a:t>
            </a:r>
            <a:r>
              <a:rPr lang="en-US" dirty="0" err="1">
                <a:solidFill>
                  <a:schemeClr val="tx1"/>
                </a:solidFill>
                <a:latin typeface="+mn-lt"/>
              </a:rPr>
              <a:t>SDX</a:t>
            </a:r>
            <a:r>
              <a:rPr lang="en-US" dirty="0">
                <a:solidFill>
                  <a:schemeClr val="tx1"/>
                </a:solidFill>
                <a:latin typeface="+mn-lt"/>
              </a:rPr>
              <a:t>) Protocol.  </a:t>
            </a:r>
          </a:p>
          <a:p>
            <a:r>
              <a:rPr lang="en-US" dirty="0">
                <a:solidFill>
                  <a:schemeClr val="tx1"/>
                </a:solidFill>
                <a:latin typeface="+mn-lt"/>
              </a:rPr>
              <a:t>Notable successes in 2016 of activist investors waging or threatening proxy fights are continuing to contribute to this trend. </a:t>
            </a:r>
          </a:p>
          <a:p>
            <a:r>
              <a:rPr lang="en-US" dirty="0">
                <a:solidFill>
                  <a:schemeClr val="tx1"/>
                </a:solidFill>
                <a:latin typeface="+mn-lt"/>
              </a:rPr>
              <a:t>The Corporate Secretary works in partnership with the head of Investor Relations for shareholder engagements and communications.</a:t>
            </a:r>
          </a:p>
        </p:txBody>
      </p:sp>
      <p:sp>
        <p:nvSpPr>
          <p:cNvPr id="3" name="Slide Number Placeholder 2"/>
          <p:cNvSpPr>
            <a:spLocks noGrp="1"/>
          </p:cNvSpPr>
          <p:nvPr>
            <p:ph type="sldNum" sz="quarter" idx="12"/>
          </p:nvPr>
        </p:nvSpPr>
        <p:spPr/>
        <p:txBody>
          <a:bodyPr/>
          <a:lstStyle/>
          <a:p>
            <a:fld id="{7DEE3603-AE3B-49B3-8A8A-A26F159604E4}" type="slidenum">
              <a:rPr lang="en-US" smtClean="0"/>
              <a:t>55</a:t>
            </a:fld>
            <a:endParaRPr lang="en-US"/>
          </a:p>
        </p:txBody>
      </p:sp>
    </p:spTree>
    <p:extLst>
      <p:ext uri="{BB962C8B-B14F-4D97-AF65-F5344CB8AC3E}">
        <p14:creationId xmlns:p14="http://schemas.microsoft.com/office/powerpoint/2010/main" val="327432877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chor="t"/>
          <a:lstStyle/>
          <a:p>
            <a:pPr>
              <a:lnSpc>
                <a:spcPts val="4500"/>
              </a:lnSpc>
            </a:pPr>
            <a:r>
              <a:rPr lang="en-US" sz="3600" dirty="0"/>
              <a:t>Hot Topics / Trends </a:t>
            </a:r>
            <a:r>
              <a:rPr lang="en-US" sz="3600" dirty="0" smtClean="0"/>
              <a:t>in </a:t>
            </a:r>
            <a:r>
              <a:rPr lang="en-US" sz="3600" dirty="0"/>
              <a:t>Corporate Governance</a:t>
            </a:r>
          </a:p>
        </p:txBody>
      </p:sp>
      <p:sp>
        <p:nvSpPr>
          <p:cNvPr id="4" name="Content Placeholder 3"/>
          <p:cNvSpPr>
            <a:spLocks noGrp="1"/>
          </p:cNvSpPr>
          <p:nvPr>
            <p:ph idx="1"/>
          </p:nvPr>
        </p:nvSpPr>
        <p:spPr>
          <a:xfrm>
            <a:off x="434163" y="1524000"/>
            <a:ext cx="8229600" cy="4953000"/>
          </a:xfrm>
        </p:spPr>
        <p:txBody>
          <a:bodyPr>
            <a:normAutofit fontScale="92500" lnSpcReduction="10000"/>
          </a:bodyPr>
          <a:lstStyle/>
          <a:p>
            <a:pPr marL="0" indent="0">
              <a:buNone/>
            </a:pPr>
            <a:r>
              <a:rPr lang="en-US" dirty="0" smtClean="0">
                <a:solidFill>
                  <a:schemeClr val="tx1"/>
                </a:solidFill>
                <a:latin typeface="+mn-lt"/>
              </a:rPr>
              <a:t>Cybersecurity </a:t>
            </a:r>
            <a:r>
              <a:rPr lang="en-US" dirty="0">
                <a:solidFill>
                  <a:schemeClr val="tx1"/>
                </a:solidFill>
                <a:latin typeface="+mn-lt"/>
              </a:rPr>
              <a:t>and Risk Management</a:t>
            </a:r>
          </a:p>
          <a:p>
            <a:r>
              <a:rPr lang="en-US" dirty="0">
                <a:solidFill>
                  <a:schemeClr val="tx1"/>
                </a:solidFill>
                <a:latin typeface="+mn-lt"/>
              </a:rPr>
              <a:t>As a result of high-profile cyber incidents, companies and their boards continue to focus on the risk of reputational and financial damage resulting from a cyber-incident, ways to mitigate and otherwise manage such risk, and response planning.  </a:t>
            </a:r>
          </a:p>
          <a:p>
            <a:r>
              <a:rPr lang="en-US" dirty="0">
                <a:solidFill>
                  <a:schemeClr val="tx1"/>
                </a:solidFill>
                <a:latin typeface="+mn-lt"/>
              </a:rPr>
              <a:t>There is growing awareness generally of the vulnerability of companies and the inevitability of cyber-attacks.  Disclosure with respect to cybersecurity has been an SEC focus for several years.</a:t>
            </a:r>
          </a:p>
          <a:p>
            <a:r>
              <a:rPr lang="en-US" dirty="0">
                <a:solidFill>
                  <a:schemeClr val="tx1"/>
                </a:solidFill>
                <a:latin typeface="+mn-lt"/>
              </a:rPr>
              <a:t>More public companies are developing enterprise risk management (</a:t>
            </a:r>
            <a:r>
              <a:rPr lang="en-US" dirty="0" err="1">
                <a:solidFill>
                  <a:schemeClr val="tx1"/>
                </a:solidFill>
                <a:latin typeface="+mn-lt"/>
              </a:rPr>
              <a:t>ERM</a:t>
            </a:r>
            <a:r>
              <a:rPr lang="en-US" dirty="0">
                <a:solidFill>
                  <a:schemeClr val="tx1"/>
                </a:solidFill>
                <a:latin typeface="+mn-lt"/>
              </a:rPr>
              <a:t>) programs, including forming an </a:t>
            </a:r>
            <a:r>
              <a:rPr lang="en-US" dirty="0" err="1">
                <a:solidFill>
                  <a:schemeClr val="tx1"/>
                </a:solidFill>
                <a:latin typeface="+mn-lt"/>
              </a:rPr>
              <a:t>ERM</a:t>
            </a:r>
            <a:r>
              <a:rPr lang="en-US" dirty="0">
                <a:solidFill>
                  <a:schemeClr val="tx1"/>
                </a:solidFill>
                <a:latin typeface="+mn-lt"/>
              </a:rPr>
              <a:t> Committee composed of management and board members to oversee the </a:t>
            </a:r>
            <a:r>
              <a:rPr lang="en-US" dirty="0" err="1">
                <a:solidFill>
                  <a:schemeClr val="tx1"/>
                </a:solidFill>
                <a:latin typeface="+mn-lt"/>
              </a:rPr>
              <a:t>ERM</a:t>
            </a:r>
            <a:r>
              <a:rPr lang="en-US" dirty="0">
                <a:solidFill>
                  <a:schemeClr val="tx1"/>
                </a:solidFill>
                <a:latin typeface="+mn-lt"/>
              </a:rPr>
              <a:t> program and receive reports.</a:t>
            </a:r>
          </a:p>
        </p:txBody>
      </p:sp>
      <p:sp>
        <p:nvSpPr>
          <p:cNvPr id="3" name="Slide Number Placeholder 2"/>
          <p:cNvSpPr>
            <a:spLocks noGrp="1"/>
          </p:cNvSpPr>
          <p:nvPr>
            <p:ph type="sldNum" sz="quarter" idx="12"/>
          </p:nvPr>
        </p:nvSpPr>
        <p:spPr/>
        <p:txBody>
          <a:bodyPr/>
          <a:lstStyle/>
          <a:p>
            <a:fld id="{7DEE3603-AE3B-49B3-8A8A-A26F159604E4}" type="slidenum">
              <a:rPr lang="en-US" smtClean="0"/>
              <a:t>56</a:t>
            </a:fld>
            <a:endParaRPr lang="en-US"/>
          </a:p>
        </p:txBody>
      </p:sp>
    </p:spTree>
    <p:extLst>
      <p:ext uri="{BB962C8B-B14F-4D97-AF65-F5344CB8AC3E}">
        <p14:creationId xmlns:p14="http://schemas.microsoft.com/office/powerpoint/2010/main" val="86475545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chor="t"/>
          <a:lstStyle/>
          <a:p>
            <a:pPr>
              <a:lnSpc>
                <a:spcPts val="4500"/>
              </a:lnSpc>
            </a:pPr>
            <a:r>
              <a:rPr lang="en-US" sz="3600" dirty="0"/>
              <a:t>Hot Topics / Trends in Corporate Governance</a:t>
            </a:r>
          </a:p>
        </p:txBody>
      </p:sp>
      <p:sp>
        <p:nvSpPr>
          <p:cNvPr id="4" name="Content Placeholder 3"/>
          <p:cNvSpPr>
            <a:spLocks noGrp="1"/>
          </p:cNvSpPr>
          <p:nvPr>
            <p:ph idx="1"/>
          </p:nvPr>
        </p:nvSpPr>
        <p:spPr>
          <a:xfrm>
            <a:off x="434163" y="1524000"/>
            <a:ext cx="8229600" cy="4953000"/>
          </a:xfrm>
        </p:spPr>
        <p:txBody>
          <a:bodyPr>
            <a:normAutofit fontScale="77500" lnSpcReduction="20000"/>
          </a:bodyPr>
          <a:lstStyle/>
          <a:p>
            <a:pPr marL="0" indent="0">
              <a:buNone/>
            </a:pPr>
            <a:r>
              <a:rPr lang="en-US" dirty="0">
                <a:solidFill>
                  <a:schemeClr val="tx1"/>
                </a:solidFill>
                <a:latin typeface="+mn-lt"/>
              </a:rPr>
              <a:t>Director Expectations in the Current Environment</a:t>
            </a:r>
          </a:p>
          <a:p>
            <a:r>
              <a:rPr lang="en-US" dirty="0">
                <a:solidFill>
                  <a:schemeClr val="tx1"/>
                </a:solidFill>
                <a:latin typeface="+mn-lt"/>
              </a:rPr>
              <a:t>Boards are subject to an increasingly high degree of public and regulatory scrutiny, and are expected to be engaged, capable and ethical.  </a:t>
            </a:r>
          </a:p>
          <a:p>
            <a:r>
              <a:rPr lang="en-US" dirty="0">
                <a:solidFill>
                  <a:schemeClr val="tx1"/>
                </a:solidFill>
                <a:latin typeface="+mn-lt"/>
              </a:rPr>
              <a:t>Among key topics that remain at the forefront for boards’ attention and consideration in order to satisfy these stakeholders include:  </a:t>
            </a:r>
          </a:p>
          <a:p>
            <a:pPr lvl="1"/>
            <a:r>
              <a:rPr lang="en-US" sz="1800" dirty="0">
                <a:solidFill>
                  <a:schemeClr val="tx1"/>
                </a:solidFill>
                <a:latin typeface="+mn-lt"/>
              </a:rPr>
              <a:t>strategy and risk management</a:t>
            </a:r>
          </a:p>
          <a:p>
            <a:pPr lvl="1"/>
            <a:r>
              <a:rPr lang="en-US" sz="1800" dirty="0">
                <a:solidFill>
                  <a:schemeClr val="tx1"/>
                </a:solidFill>
                <a:latin typeface="+mn-lt"/>
              </a:rPr>
              <a:t>financial stability and controls</a:t>
            </a:r>
          </a:p>
          <a:p>
            <a:pPr lvl="1"/>
            <a:r>
              <a:rPr lang="en-US" sz="1800" dirty="0">
                <a:solidFill>
                  <a:schemeClr val="tx1"/>
                </a:solidFill>
                <a:latin typeface="+mn-lt"/>
              </a:rPr>
              <a:t>culture and tone at the top</a:t>
            </a:r>
          </a:p>
          <a:p>
            <a:pPr lvl="1"/>
            <a:r>
              <a:rPr lang="en-US" sz="1800" dirty="0">
                <a:solidFill>
                  <a:schemeClr val="tx1"/>
                </a:solidFill>
                <a:latin typeface="+mn-lt"/>
              </a:rPr>
              <a:t>relations with key stakeholders</a:t>
            </a:r>
          </a:p>
          <a:p>
            <a:pPr lvl="1"/>
            <a:r>
              <a:rPr lang="en-US" sz="1800" dirty="0">
                <a:solidFill>
                  <a:schemeClr val="tx1"/>
                </a:solidFill>
                <a:latin typeface="+mn-lt"/>
              </a:rPr>
              <a:t>board capabilities, composition, evaluation, governance structure and processes.  </a:t>
            </a:r>
          </a:p>
          <a:p>
            <a:pPr>
              <a:lnSpc>
                <a:spcPct val="110000"/>
              </a:lnSpc>
            </a:pPr>
            <a:r>
              <a:rPr lang="en-US" dirty="0">
                <a:solidFill>
                  <a:schemeClr val="tx1"/>
                </a:solidFill>
                <a:latin typeface="+mn-lt"/>
              </a:rPr>
              <a:t>A recent Delaware Supreme Court decision in October 2015 has placed a new spotlight on the sometimes routine analysis of director independence.  The case illustrates that even if a director does not have a direct financial interest in a transaction, the director’s independence can be called into question based on long-standing close personal friendships and economically advantageous relationships, and that reliance on the bright-line tests of the stock exchange rules may not be sufficient in determining the independence of directors.</a:t>
            </a:r>
          </a:p>
        </p:txBody>
      </p:sp>
      <p:sp>
        <p:nvSpPr>
          <p:cNvPr id="3" name="Slide Number Placeholder 2"/>
          <p:cNvSpPr>
            <a:spLocks noGrp="1"/>
          </p:cNvSpPr>
          <p:nvPr>
            <p:ph type="sldNum" sz="quarter" idx="12"/>
          </p:nvPr>
        </p:nvSpPr>
        <p:spPr/>
        <p:txBody>
          <a:bodyPr/>
          <a:lstStyle/>
          <a:p>
            <a:fld id="{7DEE3603-AE3B-49B3-8A8A-A26F159604E4}" type="slidenum">
              <a:rPr lang="en-US" smtClean="0"/>
              <a:t>57</a:t>
            </a:fld>
            <a:endParaRPr lang="en-US"/>
          </a:p>
        </p:txBody>
      </p:sp>
    </p:spTree>
    <p:extLst>
      <p:ext uri="{BB962C8B-B14F-4D97-AF65-F5344CB8AC3E}">
        <p14:creationId xmlns:p14="http://schemas.microsoft.com/office/powerpoint/2010/main" val="82944758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chor="t"/>
          <a:lstStyle/>
          <a:p>
            <a:pPr>
              <a:lnSpc>
                <a:spcPts val="4500"/>
              </a:lnSpc>
            </a:pPr>
            <a:r>
              <a:rPr lang="en-US" sz="3600" dirty="0"/>
              <a:t>Hot Topics / Trends in Corporate Governance</a:t>
            </a:r>
          </a:p>
        </p:txBody>
      </p:sp>
      <p:sp>
        <p:nvSpPr>
          <p:cNvPr id="4" name="Content Placeholder 3"/>
          <p:cNvSpPr>
            <a:spLocks noGrp="1"/>
          </p:cNvSpPr>
          <p:nvPr>
            <p:ph idx="1"/>
          </p:nvPr>
        </p:nvSpPr>
        <p:spPr>
          <a:xfrm>
            <a:off x="434163" y="1524000"/>
            <a:ext cx="8229600" cy="4953000"/>
          </a:xfrm>
        </p:spPr>
        <p:txBody>
          <a:bodyPr>
            <a:normAutofit/>
          </a:bodyPr>
          <a:lstStyle/>
          <a:p>
            <a:pPr marL="0" indent="0">
              <a:buNone/>
            </a:pPr>
            <a:r>
              <a:rPr lang="en-US" dirty="0">
                <a:solidFill>
                  <a:schemeClr val="tx1"/>
                </a:solidFill>
                <a:latin typeface="+mn-lt"/>
              </a:rPr>
              <a:t>Key Proxy Advisory Firm Developments </a:t>
            </a:r>
          </a:p>
          <a:p>
            <a:r>
              <a:rPr lang="en-US" dirty="0">
                <a:solidFill>
                  <a:schemeClr val="tx1"/>
                </a:solidFill>
                <a:latin typeface="+mn-lt"/>
              </a:rPr>
              <a:t>ISS and Glass Lewis updated their proxy voting policies effective for the 2016 proxy season.  </a:t>
            </a:r>
          </a:p>
          <a:p>
            <a:r>
              <a:rPr lang="en-US" dirty="0">
                <a:solidFill>
                  <a:schemeClr val="tx1"/>
                </a:solidFill>
                <a:latin typeface="+mn-lt"/>
              </a:rPr>
              <a:t>Some of the key updates for 2016 relate to:</a:t>
            </a:r>
          </a:p>
          <a:p>
            <a:pPr lvl="1"/>
            <a:r>
              <a:rPr lang="en-US" dirty="0">
                <a:solidFill>
                  <a:schemeClr val="tx1"/>
                </a:solidFill>
                <a:latin typeface="+mn-lt"/>
              </a:rPr>
              <a:t>Director “</a:t>
            </a:r>
            <a:r>
              <a:rPr lang="en-US" dirty="0" err="1">
                <a:solidFill>
                  <a:schemeClr val="tx1"/>
                </a:solidFill>
                <a:latin typeface="+mn-lt"/>
              </a:rPr>
              <a:t>overboarding</a:t>
            </a:r>
            <a:r>
              <a:rPr lang="en-US" dirty="0">
                <a:solidFill>
                  <a:schemeClr val="tx1"/>
                </a:solidFill>
                <a:latin typeface="+mn-lt"/>
              </a:rPr>
              <a:t>” </a:t>
            </a:r>
          </a:p>
          <a:p>
            <a:pPr lvl="1"/>
            <a:r>
              <a:rPr lang="en-US" dirty="0">
                <a:solidFill>
                  <a:schemeClr val="tx1"/>
                </a:solidFill>
                <a:latin typeface="+mn-lt"/>
              </a:rPr>
              <a:t>Proxy access </a:t>
            </a:r>
          </a:p>
          <a:p>
            <a:pPr lvl="1"/>
            <a:r>
              <a:rPr lang="en-US" dirty="0">
                <a:solidFill>
                  <a:schemeClr val="tx1"/>
                </a:solidFill>
                <a:latin typeface="+mn-lt"/>
              </a:rPr>
              <a:t>Shareholder proposals related to environmental and social disclosure, </a:t>
            </a:r>
          </a:p>
          <a:p>
            <a:pPr lvl="1"/>
            <a:r>
              <a:rPr lang="en-US" dirty="0">
                <a:solidFill>
                  <a:schemeClr val="tx1"/>
                </a:solidFill>
                <a:latin typeface="+mn-lt"/>
              </a:rPr>
              <a:t>Performance failures associated with board composition or environmental or social risk oversight, and </a:t>
            </a:r>
          </a:p>
          <a:p>
            <a:pPr lvl="1"/>
            <a:r>
              <a:rPr lang="en-US" dirty="0">
                <a:solidFill>
                  <a:schemeClr val="tx1"/>
                </a:solidFill>
                <a:latin typeface="+mn-lt"/>
              </a:rPr>
              <a:t>Unilateral board actions that materially diminish shareholder rights</a:t>
            </a:r>
            <a:r>
              <a:rPr lang="en-US" dirty="0" smtClean="0">
                <a:solidFill>
                  <a:schemeClr val="tx1"/>
                </a:solidFill>
                <a:latin typeface="+mn-lt"/>
              </a:rPr>
              <a:t>.</a:t>
            </a:r>
            <a:endParaRPr lang="en-US" dirty="0">
              <a:solidFill>
                <a:schemeClr val="tx1"/>
              </a:solidFill>
              <a:latin typeface="+mn-lt"/>
            </a:endParaRPr>
          </a:p>
        </p:txBody>
      </p:sp>
      <p:sp>
        <p:nvSpPr>
          <p:cNvPr id="3" name="Slide Number Placeholder 2"/>
          <p:cNvSpPr>
            <a:spLocks noGrp="1"/>
          </p:cNvSpPr>
          <p:nvPr>
            <p:ph type="sldNum" sz="quarter" idx="12"/>
          </p:nvPr>
        </p:nvSpPr>
        <p:spPr/>
        <p:txBody>
          <a:bodyPr/>
          <a:lstStyle/>
          <a:p>
            <a:fld id="{7DEE3603-AE3B-49B3-8A8A-A26F159604E4}" type="slidenum">
              <a:rPr lang="en-US" smtClean="0"/>
              <a:t>58</a:t>
            </a:fld>
            <a:endParaRPr lang="en-US"/>
          </a:p>
        </p:txBody>
      </p:sp>
    </p:spTree>
    <p:extLst>
      <p:ext uri="{BB962C8B-B14F-4D97-AF65-F5344CB8AC3E}">
        <p14:creationId xmlns:p14="http://schemas.microsoft.com/office/powerpoint/2010/main" val="373089232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chor="t"/>
          <a:lstStyle/>
          <a:p>
            <a:pPr>
              <a:lnSpc>
                <a:spcPts val="4500"/>
              </a:lnSpc>
            </a:pPr>
            <a:r>
              <a:rPr lang="en-US" sz="3600" dirty="0"/>
              <a:t>Hot Topics / Trends in Corporate Governance</a:t>
            </a:r>
          </a:p>
        </p:txBody>
      </p:sp>
      <p:sp>
        <p:nvSpPr>
          <p:cNvPr id="4" name="Content Placeholder 3"/>
          <p:cNvSpPr>
            <a:spLocks noGrp="1"/>
          </p:cNvSpPr>
          <p:nvPr>
            <p:ph idx="1"/>
          </p:nvPr>
        </p:nvSpPr>
        <p:spPr>
          <a:xfrm>
            <a:off x="434163" y="1524000"/>
            <a:ext cx="8229600" cy="4953000"/>
          </a:xfrm>
        </p:spPr>
        <p:txBody>
          <a:bodyPr>
            <a:normAutofit fontScale="77500" lnSpcReduction="20000"/>
          </a:bodyPr>
          <a:lstStyle/>
          <a:p>
            <a:pPr marL="0" indent="0">
              <a:buNone/>
            </a:pPr>
            <a:r>
              <a:rPr lang="en-US" sz="2600" dirty="0">
                <a:solidFill>
                  <a:schemeClr val="tx1"/>
                </a:solidFill>
                <a:latin typeface="+mn-lt"/>
              </a:rPr>
              <a:t>Proxy Access</a:t>
            </a:r>
          </a:p>
          <a:p>
            <a:pPr>
              <a:lnSpc>
                <a:spcPct val="110000"/>
              </a:lnSpc>
            </a:pPr>
            <a:r>
              <a:rPr lang="en-US" dirty="0">
                <a:solidFill>
                  <a:schemeClr val="tx1"/>
                </a:solidFill>
                <a:latin typeface="+mn-lt"/>
              </a:rPr>
              <a:t>Proxy access, which has come to the forefront through Rule </a:t>
            </a:r>
            <a:r>
              <a:rPr lang="en-US" dirty="0" err="1">
                <a:solidFill>
                  <a:schemeClr val="tx1"/>
                </a:solidFill>
                <a:latin typeface="+mn-lt"/>
              </a:rPr>
              <a:t>14a</a:t>
            </a:r>
            <a:r>
              <a:rPr lang="en-US" dirty="0">
                <a:solidFill>
                  <a:schemeClr val="tx1"/>
                </a:solidFill>
                <a:latin typeface="+mn-lt"/>
              </a:rPr>
              <a:t>-8 proposals submitted by certain pension funds and other governance-oriented activists, is designed to enable shareholders to use a company’s proxy statement and proxy card to nominate one or more director candidates of their own.</a:t>
            </a:r>
          </a:p>
          <a:p>
            <a:pPr>
              <a:lnSpc>
                <a:spcPct val="110000"/>
              </a:lnSpc>
            </a:pPr>
            <a:r>
              <a:rPr lang="en-US" dirty="0">
                <a:solidFill>
                  <a:schemeClr val="tx1"/>
                </a:solidFill>
                <a:latin typeface="+mn-lt"/>
              </a:rPr>
              <a:t>In 2015, many companies were awaiting SEC guidance in response to the shareholder proxy access proposal in the Whole Foods case, to see if they could exclude a shareholder proposal by proposing their own version of proxy access with thresholds that were more onerous than those requested by the shareholder.</a:t>
            </a:r>
          </a:p>
          <a:p>
            <a:pPr lvl="1">
              <a:lnSpc>
                <a:spcPct val="120000"/>
              </a:lnSpc>
              <a:spcBef>
                <a:spcPts val="450"/>
              </a:spcBef>
            </a:pPr>
            <a:r>
              <a:rPr lang="en-US" dirty="0">
                <a:solidFill>
                  <a:schemeClr val="tx1"/>
                </a:solidFill>
                <a:latin typeface="+mn-lt"/>
              </a:rPr>
              <a:t>While the SEC did issue new guidance in October 2015, it severely limits the use of competing company proposals as a method for companies to exclude shareholder proxy access proposals.  </a:t>
            </a:r>
          </a:p>
          <a:p>
            <a:pPr>
              <a:lnSpc>
                <a:spcPct val="110000"/>
              </a:lnSpc>
            </a:pPr>
            <a:r>
              <a:rPr lang="en-US" dirty="0">
                <a:solidFill>
                  <a:schemeClr val="tx1"/>
                </a:solidFill>
                <a:latin typeface="+mn-lt"/>
              </a:rPr>
              <a:t>ISS recently published new FAQs that could result in ISS recommending a vote against directors after it examines how a company has adopted a proxy access bylaw in response to a majority-supported shareholder proposal. </a:t>
            </a:r>
          </a:p>
        </p:txBody>
      </p:sp>
      <p:sp>
        <p:nvSpPr>
          <p:cNvPr id="3" name="Slide Number Placeholder 2"/>
          <p:cNvSpPr>
            <a:spLocks noGrp="1"/>
          </p:cNvSpPr>
          <p:nvPr>
            <p:ph type="sldNum" sz="quarter" idx="12"/>
          </p:nvPr>
        </p:nvSpPr>
        <p:spPr/>
        <p:txBody>
          <a:bodyPr/>
          <a:lstStyle/>
          <a:p>
            <a:fld id="{7DEE3603-AE3B-49B3-8A8A-A26F159604E4}" type="slidenum">
              <a:rPr lang="en-US" smtClean="0"/>
              <a:t>59</a:t>
            </a:fld>
            <a:endParaRPr lang="en-US"/>
          </a:p>
        </p:txBody>
      </p:sp>
    </p:spTree>
    <p:extLst>
      <p:ext uri="{BB962C8B-B14F-4D97-AF65-F5344CB8AC3E}">
        <p14:creationId xmlns:p14="http://schemas.microsoft.com/office/powerpoint/2010/main" val="7244861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228893"/>
            <a:ext cx="8534400" cy="646331"/>
          </a:xfrm>
          <a:prstGeom prst="rect">
            <a:avLst/>
          </a:prstGeom>
          <a:noFill/>
        </p:spPr>
        <p:txBody>
          <a:bodyPr wrap="square" rtlCol="0">
            <a:spAutoFit/>
          </a:bodyPr>
          <a:lstStyle/>
          <a:p>
            <a:pPr algn="ctr"/>
            <a:r>
              <a:rPr lang="en-US" sz="3600" dirty="0" smtClean="0">
                <a:solidFill>
                  <a:schemeClr val="tx2"/>
                </a:solidFill>
                <a:effectLst>
                  <a:outerShdw blurRad="38100" dist="38100" dir="2700000" algn="tl">
                    <a:srgbClr val="000000">
                      <a:alpha val="43137"/>
                    </a:srgbClr>
                  </a:outerShdw>
                </a:effectLst>
              </a:rPr>
              <a:t>Scope of Corporate Secretary Function</a:t>
            </a:r>
            <a:endParaRPr lang="en-US" sz="3600" dirty="0">
              <a:solidFill>
                <a:schemeClr val="tx2"/>
              </a:solidFill>
              <a:effectLst>
                <a:outerShdw blurRad="38100" dist="38100" dir="2700000" algn="tl">
                  <a:srgbClr val="000000">
                    <a:alpha val="43137"/>
                  </a:srgbClr>
                </a:outerShdw>
              </a:effectLst>
            </a:endParaRPr>
          </a:p>
        </p:txBody>
      </p:sp>
      <p:sp>
        <p:nvSpPr>
          <p:cNvPr id="3" name="TextBox 2"/>
          <p:cNvSpPr txBox="1"/>
          <p:nvPr/>
        </p:nvSpPr>
        <p:spPr>
          <a:xfrm>
            <a:off x="341586" y="1295400"/>
            <a:ext cx="8610600" cy="1261884"/>
          </a:xfrm>
          <a:prstGeom prst="rect">
            <a:avLst/>
          </a:prstGeom>
          <a:noFill/>
        </p:spPr>
        <p:txBody>
          <a:bodyPr wrap="square" rtlCol="0">
            <a:spAutoFit/>
          </a:bodyPr>
          <a:lstStyle/>
          <a:p>
            <a:r>
              <a:rPr lang="en-US" sz="2800" dirty="0" smtClean="0"/>
              <a:t>Bylaws set duties</a:t>
            </a:r>
          </a:p>
          <a:p>
            <a:pPr marL="742950" lvl="1" indent="-285750">
              <a:buFont typeface="Arial" panose="020B0604020202020204" pitchFamily="34" charset="0"/>
              <a:buChar char="•"/>
            </a:pPr>
            <a:r>
              <a:rPr lang="en-US" sz="1600" dirty="0" smtClean="0"/>
              <a:t>Bylaws set forth corporate secretary’s powers and duties</a:t>
            </a:r>
          </a:p>
          <a:p>
            <a:pPr marL="742950" lvl="1" indent="-285750">
              <a:buFont typeface="Arial" panose="020B0604020202020204" pitchFamily="34" charset="0"/>
              <a:buChar char="•"/>
            </a:pPr>
            <a:r>
              <a:rPr lang="en-US" sz="1600" dirty="0" smtClean="0"/>
              <a:t>Powers and duties set forth in the bylaws typically reflect the bare minimum and provide maximum flexibility for the position. </a:t>
            </a:r>
          </a:p>
        </p:txBody>
      </p:sp>
      <p:graphicFrame>
        <p:nvGraphicFramePr>
          <p:cNvPr id="5" name="Table 4"/>
          <p:cNvGraphicFramePr>
            <a:graphicFrameLocks noGrp="1"/>
          </p:cNvGraphicFramePr>
          <p:nvPr>
            <p:extLst>
              <p:ext uri="{D42A27DB-BD31-4B8C-83A1-F6EECF244321}">
                <p14:modId xmlns:p14="http://schemas.microsoft.com/office/powerpoint/2010/main" val="2241285590"/>
              </p:ext>
            </p:extLst>
          </p:nvPr>
        </p:nvGraphicFramePr>
        <p:xfrm>
          <a:off x="1219200" y="2735739"/>
          <a:ext cx="7315200" cy="3436461"/>
        </p:xfrm>
        <a:graphic>
          <a:graphicData uri="http://schemas.openxmlformats.org/drawingml/2006/table">
            <a:tbl>
              <a:tblPr firstRow="1" firstCol="1" bandRow="1">
                <a:tableStyleId>{5C22544A-7EE6-4342-B048-85BDC9FD1C3A}</a:tableStyleId>
              </a:tblPr>
              <a:tblGrid>
                <a:gridCol w="7315200"/>
              </a:tblGrid>
              <a:tr h="3436461">
                <a:tc>
                  <a:txBody>
                    <a:bodyPr/>
                    <a:lstStyle/>
                    <a:p>
                      <a:pPr marL="0" marR="0">
                        <a:spcBef>
                          <a:spcPts val="0"/>
                        </a:spcBef>
                        <a:spcAft>
                          <a:spcPts val="600"/>
                        </a:spcAft>
                      </a:pPr>
                      <a:r>
                        <a:rPr lang="en-US" sz="1200" b="0" dirty="0">
                          <a:solidFill>
                            <a:schemeClr val="tx1"/>
                          </a:solidFill>
                          <a:effectLst/>
                        </a:rPr>
                        <a:t>The Board of Directors shall appoint a Secretary of the Corporation to serve at the pleasure of the Board of Directors.  The Secretary of the Corporation shall (a) keep minutes of all meetings of the stockholders and of the Board of Directors, (b) authenticate records of the Corporation, (c) give, or cause to be given, notice of all meetings of the stockholders and special meetings of the Board of Directors, and (d) in general, have such powers and perform such other duties as may be assigned to him or her by these Bylaws, as may from time to time be assigned to him or her by the Board of Directors or the Chief Executive Officer and as may be incident to the office of Secretary of the Corporation.  If the Secretary shall be unable or shall refuse to cause to be given notice of all meetings of the stockholders and special meetings of the Board of Directors, and if there be no Assistant Secretary, then the Board of Directors may choose another officer to cause such notice to be given.  The Secretary shall have custody of the seal of the Corporation and the Secretary or any Assistant Secretary, if there be one, shall have authority to affix the same to any instrument requiring it and when so affixed, it may be attested by the signature of the Secretary or by the signature of any such Assistant Secretary.  The Board of Directors may give general authority to any other officer to affix the seal of the Corporation and to attest to the affixing by such officer’s signature.  The Secretary shall see that all books, reports, statements certificates and other documents and records required by law to be kept or filed are properly kept or filed, as the case may be.</a:t>
                      </a:r>
                      <a:endParaRPr lang="en-US" sz="1200" b="0" dirty="0">
                        <a:solidFill>
                          <a:schemeClr val="tx1"/>
                        </a:solidFill>
                        <a:effectLst/>
                        <a:latin typeface="Times New Roman"/>
                        <a:ea typeface="Times New Roman"/>
                        <a:cs typeface="Times New Roman"/>
                      </a:endParaRPr>
                    </a:p>
                  </a:txBody>
                  <a:tcPr marL="68580" marR="68580" marT="0" marB="0">
                    <a:noFill/>
                  </a:tcPr>
                </a:tc>
              </a:tr>
            </a:tbl>
          </a:graphicData>
        </a:graphic>
      </p:graphicFrame>
      <p:sp>
        <p:nvSpPr>
          <p:cNvPr id="4" name="Slide Number Placeholder 3"/>
          <p:cNvSpPr>
            <a:spLocks noGrp="1"/>
          </p:cNvSpPr>
          <p:nvPr>
            <p:ph type="sldNum" sz="quarter" idx="12"/>
          </p:nvPr>
        </p:nvSpPr>
        <p:spPr/>
        <p:txBody>
          <a:bodyPr/>
          <a:lstStyle/>
          <a:p>
            <a:fld id="{7DEE3603-AE3B-49B3-8A8A-A26F159604E4}" type="slidenum">
              <a:rPr lang="en-US" smtClean="0"/>
              <a:t>6</a:t>
            </a:fld>
            <a:endParaRPr lang="en-US"/>
          </a:p>
        </p:txBody>
      </p:sp>
    </p:spTree>
    <p:extLst>
      <p:ext uri="{BB962C8B-B14F-4D97-AF65-F5344CB8AC3E}">
        <p14:creationId xmlns:p14="http://schemas.microsoft.com/office/powerpoint/2010/main" val="386106303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chor="t"/>
          <a:lstStyle/>
          <a:p>
            <a:pPr>
              <a:lnSpc>
                <a:spcPts val="4500"/>
              </a:lnSpc>
            </a:pPr>
            <a:r>
              <a:rPr lang="en-US" sz="3600" dirty="0"/>
              <a:t>Hot Topics / Trends in Corporate Governance</a:t>
            </a:r>
          </a:p>
        </p:txBody>
      </p:sp>
      <p:sp>
        <p:nvSpPr>
          <p:cNvPr id="4" name="Content Placeholder 3"/>
          <p:cNvSpPr>
            <a:spLocks noGrp="1"/>
          </p:cNvSpPr>
          <p:nvPr>
            <p:ph idx="1"/>
          </p:nvPr>
        </p:nvSpPr>
        <p:spPr>
          <a:xfrm>
            <a:off x="434163" y="1524000"/>
            <a:ext cx="8229600" cy="4953000"/>
          </a:xfrm>
        </p:spPr>
        <p:txBody>
          <a:bodyPr>
            <a:normAutofit fontScale="70000" lnSpcReduction="20000"/>
          </a:bodyPr>
          <a:lstStyle/>
          <a:p>
            <a:pPr marL="0" indent="0">
              <a:buNone/>
            </a:pPr>
            <a:r>
              <a:rPr lang="en-US" sz="2900" dirty="0">
                <a:solidFill>
                  <a:schemeClr val="tx1"/>
                </a:solidFill>
                <a:latin typeface="+mn-lt"/>
              </a:rPr>
              <a:t>Majority vs. Plurality Voting Standard</a:t>
            </a:r>
          </a:p>
          <a:p>
            <a:pPr>
              <a:lnSpc>
                <a:spcPct val="110000"/>
              </a:lnSpc>
            </a:pPr>
            <a:r>
              <a:rPr lang="en-US" dirty="0">
                <a:solidFill>
                  <a:schemeClr val="tx1"/>
                </a:solidFill>
                <a:latin typeface="+mn-lt"/>
              </a:rPr>
              <a:t>During uncontested director elections, company bylaws previously provided that directors are elected by a plurality of the votes cast during uncontested elections, unless otherwise provided in the company’s charter or bylaws</a:t>
            </a:r>
            <a:r>
              <a:rPr lang="en-US" dirty="0" smtClean="0">
                <a:solidFill>
                  <a:schemeClr val="tx1"/>
                </a:solidFill>
                <a:latin typeface="+mn-lt"/>
              </a:rPr>
              <a:t>.</a:t>
            </a:r>
          </a:p>
          <a:p>
            <a:pPr lvl="1">
              <a:lnSpc>
                <a:spcPct val="120000"/>
              </a:lnSpc>
              <a:spcBef>
                <a:spcPts val="450"/>
              </a:spcBef>
            </a:pPr>
            <a:r>
              <a:rPr lang="en-US" sz="2000" dirty="0">
                <a:solidFill>
                  <a:schemeClr val="tx1"/>
                </a:solidFill>
                <a:latin typeface="+mn-lt"/>
              </a:rPr>
              <a:t>Plurality voting means that a director nominee receiving a single shareholder vote at the annual meeting is elected. </a:t>
            </a:r>
          </a:p>
          <a:p>
            <a:pPr lvl="1">
              <a:lnSpc>
                <a:spcPct val="120000"/>
              </a:lnSpc>
              <a:spcBef>
                <a:spcPts val="450"/>
              </a:spcBef>
            </a:pPr>
            <a:r>
              <a:rPr lang="en-US" sz="2000" dirty="0">
                <a:solidFill>
                  <a:schemeClr val="tx1"/>
                </a:solidFill>
                <a:latin typeface="+mn-lt"/>
              </a:rPr>
              <a:t>Since most director elections are uncontested, proponents of shareholder rights have criticized the traditional plurality voting standard and advocated for a majority voting standard.  </a:t>
            </a:r>
          </a:p>
          <a:p>
            <a:pPr>
              <a:lnSpc>
                <a:spcPct val="110000"/>
              </a:lnSpc>
            </a:pPr>
            <a:r>
              <a:rPr lang="en-US" dirty="0">
                <a:solidFill>
                  <a:schemeClr val="tx1"/>
                </a:solidFill>
                <a:latin typeface="+mn-lt"/>
              </a:rPr>
              <a:t>A majority voting standard typically requires that a company incorporate a provision into its charter or bylaws providing that a director must receive a majority of the votes cast to be elected in an uncontested election. </a:t>
            </a:r>
          </a:p>
          <a:p>
            <a:pPr>
              <a:lnSpc>
                <a:spcPct val="110000"/>
              </a:lnSpc>
            </a:pPr>
            <a:r>
              <a:rPr lang="en-US" dirty="0">
                <a:solidFill>
                  <a:schemeClr val="tx1"/>
                </a:solidFill>
                <a:latin typeface="+mn-lt"/>
              </a:rPr>
              <a:t>Trends indicate that larger companies have moved toward adopting the majority voting standard. </a:t>
            </a:r>
          </a:p>
          <a:p>
            <a:pPr>
              <a:lnSpc>
                <a:spcPct val="110000"/>
              </a:lnSpc>
            </a:pPr>
            <a:r>
              <a:rPr lang="en-US" dirty="0">
                <a:solidFill>
                  <a:schemeClr val="tx1"/>
                </a:solidFill>
                <a:latin typeface="+mn-lt"/>
              </a:rPr>
              <a:t>Large institutional shareholders and shareholder rights groups, such as CalPERS and the Council of Institutional Investors, have amended their voting policies to require that any director who does not receive the majority of votes cast must leave the board as soon as practicable.</a:t>
            </a:r>
          </a:p>
        </p:txBody>
      </p:sp>
      <p:sp>
        <p:nvSpPr>
          <p:cNvPr id="3" name="Slide Number Placeholder 2"/>
          <p:cNvSpPr>
            <a:spLocks noGrp="1"/>
          </p:cNvSpPr>
          <p:nvPr>
            <p:ph type="sldNum" sz="quarter" idx="12"/>
          </p:nvPr>
        </p:nvSpPr>
        <p:spPr/>
        <p:txBody>
          <a:bodyPr/>
          <a:lstStyle/>
          <a:p>
            <a:fld id="{7DEE3603-AE3B-49B3-8A8A-A26F159604E4}" type="slidenum">
              <a:rPr lang="en-US" smtClean="0"/>
              <a:t>60</a:t>
            </a:fld>
            <a:endParaRPr lang="en-US"/>
          </a:p>
        </p:txBody>
      </p:sp>
    </p:spTree>
    <p:extLst>
      <p:ext uri="{BB962C8B-B14F-4D97-AF65-F5344CB8AC3E}">
        <p14:creationId xmlns:p14="http://schemas.microsoft.com/office/powerpoint/2010/main" val="267111181"/>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chor="t"/>
          <a:lstStyle/>
          <a:p>
            <a:pPr>
              <a:lnSpc>
                <a:spcPts val="4500"/>
              </a:lnSpc>
            </a:pPr>
            <a:r>
              <a:rPr lang="en-US" sz="3600" dirty="0"/>
              <a:t>Hot Topics / Trends in Corporate Governance</a:t>
            </a:r>
          </a:p>
        </p:txBody>
      </p:sp>
      <p:sp>
        <p:nvSpPr>
          <p:cNvPr id="4" name="Content Placeholder 3"/>
          <p:cNvSpPr>
            <a:spLocks noGrp="1"/>
          </p:cNvSpPr>
          <p:nvPr>
            <p:ph idx="1"/>
          </p:nvPr>
        </p:nvSpPr>
        <p:spPr>
          <a:xfrm>
            <a:off x="434163" y="1524000"/>
            <a:ext cx="8229600" cy="4953000"/>
          </a:xfrm>
        </p:spPr>
        <p:txBody>
          <a:bodyPr>
            <a:normAutofit fontScale="85000" lnSpcReduction="20000"/>
          </a:bodyPr>
          <a:lstStyle/>
          <a:p>
            <a:pPr marL="0" indent="0">
              <a:buNone/>
            </a:pPr>
            <a:r>
              <a:rPr lang="en-US" dirty="0">
                <a:solidFill>
                  <a:schemeClr val="tx1"/>
                </a:solidFill>
                <a:latin typeface="+mn-lt"/>
              </a:rPr>
              <a:t>Disclosure Developments on the Horizon: Dodd-Frank “Final Four”</a:t>
            </a:r>
          </a:p>
          <a:p>
            <a:pPr>
              <a:lnSpc>
                <a:spcPct val="110000"/>
              </a:lnSpc>
            </a:pPr>
            <a:r>
              <a:rPr lang="en-US" dirty="0">
                <a:solidFill>
                  <a:schemeClr val="tx1"/>
                </a:solidFill>
                <a:latin typeface="+mn-lt"/>
              </a:rPr>
              <a:t>Pay Ratio: Adopted rule (August 5, 2015)</a:t>
            </a:r>
          </a:p>
          <a:p>
            <a:pPr lvl="1">
              <a:lnSpc>
                <a:spcPct val="110000"/>
              </a:lnSpc>
            </a:pPr>
            <a:r>
              <a:rPr lang="en-US" dirty="0">
                <a:solidFill>
                  <a:schemeClr val="tx1"/>
                </a:solidFill>
                <a:latin typeface="+mn-lt"/>
              </a:rPr>
              <a:t>The SEC adopted the controversial pay ratio disclosure rule by adding Item 402(u) to Regulation S-K. The new item will require a company to disclose the ratio of the annual total compensation of its chief executive officer to the median of the annual total compensation of all employees (except the CEO)</a:t>
            </a:r>
          </a:p>
          <a:p>
            <a:pPr>
              <a:lnSpc>
                <a:spcPct val="110000"/>
              </a:lnSpc>
            </a:pPr>
            <a:r>
              <a:rPr lang="en-US" dirty="0" err="1">
                <a:solidFill>
                  <a:schemeClr val="tx1"/>
                </a:solidFill>
                <a:latin typeface="+mn-lt"/>
              </a:rPr>
              <a:t>Clawbacks</a:t>
            </a:r>
            <a:r>
              <a:rPr lang="en-US" dirty="0">
                <a:solidFill>
                  <a:schemeClr val="tx1"/>
                </a:solidFill>
                <a:latin typeface="+mn-lt"/>
              </a:rPr>
              <a:t>: Proposed rule (July 1, 2015)</a:t>
            </a:r>
          </a:p>
          <a:p>
            <a:pPr lvl="1">
              <a:lnSpc>
                <a:spcPct val="110000"/>
              </a:lnSpc>
            </a:pPr>
            <a:r>
              <a:rPr lang="en-US" dirty="0">
                <a:solidFill>
                  <a:schemeClr val="tx1"/>
                </a:solidFill>
                <a:latin typeface="+mn-lt"/>
              </a:rPr>
              <a:t>Rule would direct national securities exchanges like the NYSE and Nasdaq to establish listing standards that require a listed company to adopt a recovery (</a:t>
            </a:r>
            <a:r>
              <a:rPr lang="en-US" dirty="0" err="1">
                <a:solidFill>
                  <a:schemeClr val="tx1"/>
                </a:solidFill>
                <a:latin typeface="+mn-lt"/>
              </a:rPr>
              <a:t>clawback</a:t>
            </a:r>
            <a:r>
              <a:rPr lang="en-US" dirty="0">
                <a:solidFill>
                  <a:schemeClr val="tx1"/>
                </a:solidFill>
                <a:latin typeface="+mn-lt"/>
              </a:rPr>
              <a:t>) policy</a:t>
            </a:r>
          </a:p>
          <a:p>
            <a:pPr>
              <a:lnSpc>
                <a:spcPct val="110000"/>
              </a:lnSpc>
            </a:pPr>
            <a:r>
              <a:rPr lang="en-US" dirty="0">
                <a:solidFill>
                  <a:schemeClr val="tx1"/>
                </a:solidFill>
                <a:latin typeface="+mn-lt"/>
              </a:rPr>
              <a:t>Pay-for-Performance: Proposed rule (April 29, 2015)</a:t>
            </a:r>
          </a:p>
          <a:p>
            <a:pPr lvl="1">
              <a:lnSpc>
                <a:spcPct val="110000"/>
              </a:lnSpc>
            </a:pPr>
            <a:r>
              <a:rPr lang="en-US" dirty="0">
                <a:solidFill>
                  <a:schemeClr val="tx1"/>
                </a:solidFill>
                <a:latin typeface="+mn-lt"/>
              </a:rPr>
              <a:t>New disclosure would appear in tabular format in proxy statement</a:t>
            </a:r>
          </a:p>
          <a:p>
            <a:pPr lvl="1">
              <a:lnSpc>
                <a:spcPct val="110000"/>
              </a:lnSpc>
            </a:pPr>
            <a:r>
              <a:rPr lang="en-US" dirty="0">
                <a:solidFill>
                  <a:schemeClr val="tx1"/>
                </a:solidFill>
                <a:latin typeface="+mn-lt"/>
              </a:rPr>
              <a:t>Would entail a comparison of (a) compensation “actually paid” to the CEO with (b) the company’s financial performance</a:t>
            </a:r>
          </a:p>
          <a:p>
            <a:pPr>
              <a:lnSpc>
                <a:spcPct val="110000"/>
              </a:lnSpc>
            </a:pPr>
            <a:r>
              <a:rPr lang="en-US" dirty="0">
                <a:solidFill>
                  <a:schemeClr val="tx1"/>
                </a:solidFill>
                <a:latin typeface="+mn-lt"/>
              </a:rPr>
              <a:t>Hedging: Proposed rule (February 9, 2015)</a:t>
            </a:r>
          </a:p>
          <a:p>
            <a:pPr lvl="1">
              <a:lnSpc>
                <a:spcPct val="110000"/>
              </a:lnSpc>
            </a:pPr>
            <a:r>
              <a:rPr lang="en-US" dirty="0">
                <a:solidFill>
                  <a:schemeClr val="tx1"/>
                </a:solidFill>
                <a:latin typeface="+mn-lt"/>
              </a:rPr>
              <a:t>Disclosure would be required in annual meeting proxy statements of whether the company permits any employees (not limited to officers) or directors, or their designees, to purchase financial instruments (such as collars) or otherwise engage in transactions that are designed to or have the effect of hedging or offsetting any decrease in the market value of the company’s equity securities (however acquired)</a:t>
            </a:r>
          </a:p>
        </p:txBody>
      </p:sp>
      <p:sp>
        <p:nvSpPr>
          <p:cNvPr id="3" name="Slide Number Placeholder 2"/>
          <p:cNvSpPr>
            <a:spLocks noGrp="1"/>
          </p:cNvSpPr>
          <p:nvPr>
            <p:ph type="sldNum" sz="quarter" idx="12"/>
          </p:nvPr>
        </p:nvSpPr>
        <p:spPr/>
        <p:txBody>
          <a:bodyPr/>
          <a:lstStyle/>
          <a:p>
            <a:fld id="{7DEE3603-AE3B-49B3-8A8A-A26F159604E4}" type="slidenum">
              <a:rPr lang="en-US" smtClean="0"/>
              <a:t>61</a:t>
            </a:fld>
            <a:endParaRPr lang="en-US"/>
          </a:p>
        </p:txBody>
      </p:sp>
    </p:spTree>
    <p:extLst>
      <p:ext uri="{BB962C8B-B14F-4D97-AF65-F5344CB8AC3E}">
        <p14:creationId xmlns:p14="http://schemas.microsoft.com/office/powerpoint/2010/main" val="308209074"/>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chor="t"/>
          <a:lstStyle/>
          <a:p>
            <a:pPr>
              <a:lnSpc>
                <a:spcPts val="4500"/>
              </a:lnSpc>
            </a:pPr>
            <a:r>
              <a:rPr lang="en-US" sz="3600" dirty="0"/>
              <a:t>Hot Topics / Trends in Corporate Governance</a:t>
            </a:r>
          </a:p>
        </p:txBody>
      </p:sp>
      <p:sp>
        <p:nvSpPr>
          <p:cNvPr id="4" name="Content Placeholder 3"/>
          <p:cNvSpPr>
            <a:spLocks noGrp="1"/>
          </p:cNvSpPr>
          <p:nvPr>
            <p:ph idx="1"/>
          </p:nvPr>
        </p:nvSpPr>
        <p:spPr>
          <a:xfrm>
            <a:off x="434163" y="1524000"/>
            <a:ext cx="8229600" cy="4953000"/>
          </a:xfrm>
        </p:spPr>
        <p:txBody>
          <a:bodyPr>
            <a:normAutofit fontScale="92500" lnSpcReduction="20000"/>
          </a:bodyPr>
          <a:lstStyle/>
          <a:p>
            <a:pPr marL="0" indent="0">
              <a:buNone/>
            </a:pPr>
            <a:r>
              <a:rPr lang="en-US" dirty="0">
                <a:solidFill>
                  <a:schemeClr val="tx1"/>
                </a:solidFill>
                <a:latin typeface="+mn-lt"/>
              </a:rPr>
              <a:t>Sustainability</a:t>
            </a:r>
            <a:endParaRPr lang="en-US" dirty="0" smtClean="0">
              <a:solidFill>
                <a:schemeClr val="tx1"/>
              </a:solidFill>
              <a:latin typeface="+mn-lt"/>
            </a:endParaRPr>
          </a:p>
          <a:p>
            <a:pPr>
              <a:lnSpc>
                <a:spcPct val="110000"/>
              </a:lnSpc>
            </a:pPr>
            <a:r>
              <a:rPr lang="en-US" dirty="0">
                <a:solidFill>
                  <a:schemeClr val="tx1"/>
                </a:solidFill>
                <a:latin typeface="+mn-lt"/>
              </a:rPr>
              <a:t>Shareholders, institutional investors and regulators are increasingly putting pressure on boards to assess and report on the sustainability of their business operations and investments.  </a:t>
            </a:r>
          </a:p>
          <a:p>
            <a:pPr>
              <a:lnSpc>
                <a:spcPct val="110000"/>
              </a:lnSpc>
            </a:pPr>
            <a:r>
              <a:rPr lang="en-US" dirty="0">
                <a:solidFill>
                  <a:schemeClr val="tx1"/>
                </a:solidFill>
                <a:latin typeface="+mn-lt"/>
              </a:rPr>
              <a:t>Shareholders and institutional investors have asserted their roles as stewards for long-term value creation and the impact of social, environmental and governance risks and impacts related to their businesses.  </a:t>
            </a:r>
          </a:p>
          <a:p>
            <a:pPr lvl="1">
              <a:lnSpc>
                <a:spcPct val="110000"/>
              </a:lnSpc>
            </a:pPr>
            <a:r>
              <a:rPr lang="en-US" dirty="0">
                <a:solidFill>
                  <a:schemeClr val="tx1"/>
                </a:solidFill>
                <a:latin typeface="+mn-lt"/>
              </a:rPr>
              <a:t>In May 2015, BlackRock teamed up with nonprofit sustainability leader Ceres to create a guide called “21st Century Engagement: Investor Strategies for Incorporating </a:t>
            </a:r>
            <a:r>
              <a:rPr lang="en-US" dirty="0" err="1">
                <a:solidFill>
                  <a:schemeClr val="tx1"/>
                </a:solidFill>
                <a:latin typeface="+mn-lt"/>
              </a:rPr>
              <a:t>ESG</a:t>
            </a:r>
            <a:r>
              <a:rPr lang="en-US" dirty="0">
                <a:solidFill>
                  <a:schemeClr val="tx1"/>
                </a:solidFill>
                <a:latin typeface="+mn-lt"/>
              </a:rPr>
              <a:t> Considerations into Corporate Interactions.” </a:t>
            </a:r>
          </a:p>
          <a:p>
            <a:pPr lvl="1">
              <a:lnSpc>
                <a:spcPct val="110000"/>
              </a:lnSpc>
            </a:pPr>
            <a:r>
              <a:rPr lang="en-US" dirty="0">
                <a:solidFill>
                  <a:schemeClr val="tx1"/>
                </a:solidFill>
                <a:latin typeface="+mn-lt"/>
              </a:rPr>
              <a:t>Pension plans have also been vocal in their approaches to sustainability and responsible investing.  For example, </a:t>
            </a:r>
            <a:r>
              <a:rPr lang="en-US" dirty="0" err="1">
                <a:solidFill>
                  <a:schemeClr val="tx1"/>
                </a:solidFill>
                <a:latin typeface="+mn-lt"/>
              </a:rPr>
              <a:t>CalSTRS</a:t>
            </a:r>
            <a:r>
              <a:rPr lang="en-US" dirty="0">
                <a:solidFill>
                  <a:schemeClr val="tx1"/>
                </a:solidFill>
                <a:latin typeface="+mn-lt"/>
              </a:rPr>
              <a:t> has endorsed the Principles for Responsible Investment (PRI) and worked with the Carbon Disclosure Product and Ceres to improve the transparency and disclosure of environmental risk data by corporations.</a:t>
            </a:r>
          </a:p>
        </p:txBody>
      </p:sp>
      <p:sp>
        <p:nvSpPr>
          <p:cNvPr id="3" name="Slide Number Placeholder 2"/>
          <p:cNvSpPr>
            <a:spLocks noGrp="1"/>
          </p:cNvSpPr>
          <p:nvPr>
            <p:ph type="sldNum" sz="quarter" idx="12"/>
          </p:nvPr>
        </p:nvSpPr>
        <p:spPr/>
        <p:txBody>
          <a:bodyPr/>
          <a:lstStyle/>
          <a:p>
            <a:fld id="{7DEE3603-AE3B-49B3-8A8A-A26F159604E4}" type="slidenum">
              <a:rPr lang="en-US" smtClean="0"/>
              <a:t>62</a:t>
            </a:fld>
            <a:endParaRPr lang="en-US"/>
          </a:p>
        </p:txBody>
      </p:sp>
    </p:spTree>
    <p:extLst>
      <p:ext uri="{BB962C8B-B14F-4D97-AF65-F5344CB8AC3E}">
        <p14:creationId xmlns:p14="http://schemas.microsoft.com/office/powerpoint/2010/main" val="24924944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228893"/>
            <a:ext cx="8534400" cy="646331"/>
          </a:xfrm>
          <a:prstGeom prst="rect">
            <a:avLst/>
          </a:prstGeom>
          <a:noFill/>
        </p:spPr>
        <p:txBody>
          <a:bodyPr wrap="square" rtlCol="0">
            <a:spAutoFit/>
          </a:bodyPr>
          <a:lstStyle/>
          <a:p>
            <a:pPr algn="ctr"/>
            <a:r>
              <a:rPr lang="en-US" sz="3600" dirty="0" smtClean="0">
                <a:solidFill>
                  <a:schemeClr val="tx2"/>
                </a:solidFill>
                <a:effectLst>
                  <a:outerShdw blurRad="38100" dist="38100" dir="2700000" algn="tl">
                    <a:srgbClr val="000000">
                      <a:alpha val="43137"/>
                    </a:srgbClr>
                  </a:outerShdw>
                </a:effectLst>
              </a:rPr>
              <a:t>Scope of Corporate Secretary Function</a:t>
            </a:r>
            <a:endParaRPr lang="en-US" sz="3600" dirty="0">
              <a:solidFill>
                <a:schemeClr val="tx2"/>
              </a:solidFill>
              <a:effectLst>
                <a:outerShdw blurRad="38100" dist="38100" dir="2700000" algn="tl">
                  <a:srgbClr val="000000">
                    <a:alpha val="43137"/>
                  </a:srgbClr>
                </a:outerShdw>
              </a:effectLst>
            </a:endParaRPr>
          </a:p>
        </p:txBody>
      </p:sp>
      <p:sp>
        <p:nvSpPr>
          <p:cNvPr id="3" name="TextBox 2"/>
          <p:cNvSpPr txBox="1"/>
          <p:nvPr/>
        </p:nvSpPr>
        <p:spPr>
          <a:xfrm>
            <a:off x="341586" y="1600200"/>
            <a:ext cx="8610600" cy="523220"/>
          </a:xfrm>
          <a:prstGeom prst="rect">
            <a:avLst/>
          </a:prstGeom>
          <a:noFill/>
        </p:spPr>
        <p:txBody>
          <a:bodyPr wrap="square" rtlCol="0">
            <a:spAutoFit/>
          </a:bodyPr>
          <a:lstStyle/>
          <a:p>
            <a:pPr algn="ctr"/>
            <a:r>
              <a:rPr lang="en-US" sz="2800" dirty="0" smtClean="0"/>
              <a:t>Typical Roles &amp; Responsibilities </a:t>
            </a:r>
          </a:p>
        </p:txBody>
      </p:sp>
      <p:sp>
        <p:nvSpPr>
          <p:cNvPr id="4" name="TextBox 3"/>
          <p:cNvSpPr txBox="1"/>
          <p:nvPr/>
        </p:nvSpPr>
        <p:spPr>
          <a:xfrm>
            <a:off x="457200" y="2362200"/>
            <a:ext cx="8077200" cy="3570208"/>
          </a:xfrm>
          <a:prstGeom prst="rect">
            <a:avLst/>
          </a:prstGeom>
          <a:noFill/>
        </p:spPr>
        <p:txBody>
          <a:bodyPr wrap="square" rtlCol="0">
            <a:spAutoFit/>
          </a:bodyPr>
          <a:lstStyle/>
          <a:p>
            <a:r>
              <a:rPr lang="en-US" sz="2800" dirty="0"/>
              <a:t>Responsibilities to the Corporate </a:t>
            </a:r>
            <a:r>
              <a:rPr lang="en-US" sz="2800" dirty="0" smtClean="0"/>
              <a:t>Group</a:t>
            </a:r>
            <a:endParaRPr lang="en-US" sz="2800" dirty="0"/>
          </a:p>
          <a:p>
            <a:pPr marL="285750" indent="-285750">
              <a:buFont typeface="Arial" panose="020B0604020202020204" pitchFamily="34" charset="0"/>
              <a:buChar char="•"/>
            </a:pPr>
            <a:r>
              <a:rPr lang="en-US" dirty="0" smtClean="0"/>
              <a:t>Maintain </a:t>
            </a:r>
            <a:r>
              <a:rPr lang="en-US" dirty="0"/>
              <a:t>corporate records related to the share registry, </a:t>
            </a:r>
            <a:r>
              <a:rPr lang="en-US" dirty="0" smtClean="0"/>
              <a:t>dividends, shareholder </a:t>
            </a:r>
            <a:r>
              <a:rPr lang="en-US" dirty="0"/>
              <a:t>meetings &amp; board </a:t>
            </a:r>
            <a:r>
              <a:rPr lang="en-US" dirty="0" smtClean="0"/>
              <a:t>meetings</a:t>
            </a:r>
          </a:p>
          <a:p>
            <a:pPr marL="285750" indent="-285750">
              <a:buFont typeface="Arial" panose="020B0604020202020204" pitchFamily="34" charset="0"/>
              <a:buChar char="•"/>
            </a:pPr>
            <a:r>
              <a:rPr lang="en-US" dirty="0" smtClean="0"/>
              <a:t>Attest </a:t>
            </a:r>
            <a:r>
              <a:rPr lang="en-US" dirty="0"/>
              <a:t>to certain corporate </a:t>
            </a:r>
            <a:r>
              <a:rPr lang="en-US" dirty="0" smtClean="0"/>
              <a:t>departments</a:t>
            </a:r>
          </a:p>
          <a:p>
            <a:pPr marL="285750" indent="-285750">
              <a:buFont typeface="Arial" panose="020B0604020202020204" pitchFamily="34" charset="0"/>
              <a:buChar char="•"/>
            </a:pPr>
            <a:r>
              <a:rPr lang="en-US" dirty="0" smtClean="0"/>
              <a:t>Ensure </a:t>
            </a:r>
            <a:r>
              <a:rPr lang="en-US" dirty="0"/>
              <a:t>compliance with corporate charters &amp; </a:t>
            </a:r>
            <a:r>
              <a:rPr lang="en-US" dirty="0" smtClean="0"/>
              <a:t>by-laws</a:t>
            </a:r>
          </a:p>
          <a:p>
            <a:pPr marL="285750" indent="-285750">
              <a:buFont typeface="Arial" panose="020B0604020202020204" pitchFamily="34" charset="0"/>
              <a:buChar char="•"/>
            </a:pPr>
            <a:r>
              <a:rPr lang="en-US" dirty="0" smtClean="0"/>
              <a:t>Manage </a:t>
            </a:r>
            <a:r>
              <a:rPr lang="en-US" dirty="0"/>
              <a:t>corporate formalities of </a:t>
            </a:r>
            <a:r>
              <a:rPr lang="en-US" dirty="0" smtClean="0"/>
              <a:t>subsidiaries</a:t>
            </a:r>
          </a:p>
          <a:p>
            <a:pPr marL="285750" indent="-285750">
              <a:buFont typeface="Arial" panose="020B0604020202020204" pitchFamily="34" charset="0"/>
              <a:buChar char="•"/>
            </a:pPr>
            <a:r>
              <a:rPr lang="en-US" dirty="0" smtClean="0"/>
              <a:t>Stay </a:t>
            </a:r>
            <a:r>
              <a:rPr lang="en-US" dirty="0"/>
              <a:t>current on evolving governance laws, regulations, listings rules &amp; norms of effective governance </a:t>
            </a:r>
            <a:r>
              <a:rPr lang="en-US" dirty="0" smtClean="0"/>
              <a:t>practices</a:t>
            </a:r>
          </a:p>
          <a:p>
            <a:pPr marL="285750" indent="-285750">
              <a:buFont typeface="Arial" panose="020B0604020202020204" pitchFamily="34" charset="0"/>
              <a:buChar char="•"/>
            </a:pPr>
            <a:r>
              <a:rPr lang="en-US" dirty="0" smtClean="0"/>
              <a:t>Manage </a:t>
            </a:r>
            <a:r>
              <a:rPr lang="en-US" dirty="0"/>
              <a:t>compliance with corporate governance-related federal and state laws and </a:t>
            </a:r>
            <a:r>
              <a:rPr lang="en-US" dirty="0" smtClean="0"/>
              <a:t>regulations</a:t>
            </a:r>
          </a:p>
          <a:p>
            <a:pPr marL="285750" indent="-285750">
              <a:buFont typeface="Arial" panose="020B0604020202020204" pitchFamily="34" charset="0"/>
              <a:buChar char="•"/>
            </a:pPr>
            <a:r>
              <a:rPr lang="en-US" dirty="0" smtClean="0"/>
              <a:t>Oversee </a:t>
            </a:r>
            <a:r>
              <a:rPr lang="en-US" dirty="0"/>
              <a:t>securities market listings and compliance with listing standards</a:t>
            </a:r>
          </a:p>
          <a:p>
            <a:endParaRPr lang="en-US" dirty="0"/>
          </a:p>
        </p:txBody>
      </p:sp>
      <p:sp>
        <p:nvSpPr>
          <p:cNvPr id="5" name="Slide Number Placeholder 4"/>
          <p:cNvSpPr>
            <a:spLocks noGrp="1"/>
          </p:cNvSpPr>
          <p:nvPr>
            <p:ph type="sldNum" sz="quarter" idx="12"/>
          </p:nvPr>
        </p:nvSpPr>
        <p:spPr/>
        <p:txBody>
          <a:bodyPr/>
          <a:lstStyle/>
          <a:p>
            <a:fld id="{7DEE3603-AE3B-49B3-8A8A-A26F159604E4}" type="slidenum">
              <a:rPr lang="en-US" smtClean="0"/>
              <a:t>7</a:t>
            </a:fld>
            <a:endParaRPr lang="en-US"/>
          </a:p>
        </p:txBody>
      </p:sp>
    </p:spTree>
    <p:extLst>
      <p:ext uri="{BB962C8B-B14F-4D97-AF65-F5344CB8AC3E}">
        <p14:creationId xmlns:p14="http://schemas.microsoft.com/office/powerpoint/2010/main" val="35781072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228893"/>
            <a:ext cx="8534400" cy="646331"/>
          </a:xfrm>
          <a:prstGeom prst="rect">
            <a:avLst/>
          </a:prstGeom>
          <a:noFill/>
        </p:spPr>
        <p:txBody>
          <a:bodyPr wrap="square" rtlCol="0">
            <a:spAutoFit/>
          </a:bodyPr>
          <a:lstStyle/>
          <a:p>
            <a:pPr algn="ctr"/>
            <a:r>
              <a:rPr lang="en-US" sz="3600" dirty="0" smtClean="0">
                <a:solidFill>
                  <a:schemeClr val="tx2"/>
                </a:solidFill>
                <a:effectLst>
                  <a:outerShdw blurRad="38100" dist="38100" dir="2700000" algn="tl">
                    <a:srgbClr val="000000">
                      <a:alpha val="43137"/>
                    </a:srgbClr>
                  </a:outerShdw>
                </a:effectLst>
              </a:rPr>
              <a:t>Scope of Corporate Secretary Function</a:t>
            </a:r>
            <a:endParaRPr lang="en-US" sz="3600" dirty="0">
              <a:solidFill>
                <a:schemeClr val="tx2"/>
              </a:solidFill>
              <a:effectLst>
                <a:outerShdw blurRad="38100" dist="38100" dir="2700000" algn="tl">
                  <a:srgbClr val="000000">
                    <a:alpha val="43137"/>
                  </a:srgbClr>
                </a:outerShdw>
              </a:effectLst>
            </a:endParaRPr>
          </a:p>
        </p:txBody>
      </p:sp>
      <p:sp>
        <p:nvSpPr>
          <p:cNvPr id="3" name="TextBox 2"/>
          <p:cNvSpPr txBox="1"/>
          <p:nvPr/>
        </p:nvSpPr>
        <p:spPr>
          <a:xfrm>
            <a:off x="341586" y="1600200"/>
            <a:ext cx="8610600" cy="523220"/>
          </a:xfrm>
          <a:prstGeom prst="rect">
            <a:avLst/>
          </a:prstGeom>
          <a:noFill/>
        </p:spPr>
        <p:txBody>
          <a:bodyPr wrap="square" rtlCol="0">
            <a:spAutoFit/>
          </a:bodyPr>
          <a:lstStyle/>
          <a:p>
            <a:pPr algn="ctr"/>
            <a:r>
              <a:rPr lang="en-US" sz="2800" dirty="0" smtClean="0"/>
              <a:t>Typical Roles &amp; Responsibilities (</a:t>
            </a:r>
            <a:r>
              <a:rPr lang="en-US" sz="2800" dirty="0" err="1" smtClean="0"/>
              <a:t>Con’t</a:t>
            </a:r>
            <a:r>
              <a:rPr lang="en-US" sz="2800" dirty="0" smtClean="0"/>
              <a:t>)</a:t>
            </a:r>
          </a:p>
        </p:txBody>
      </p:sp>
      <p:sp>
        <p:nvSpPr>
          <p:cNvPr id="4" name="TextBox 3"/>
          <p:cNvSpPr txBox="1"/>
          <p:nvPr/>
        </p:nvSpPr>
        <p:spPr>
          <a:xfrm>
            <a:off x="533400" y="2363972"/>
            <a:ext cx="8077200" cy="3016210"/>
          </a:xfrm>
          <a:prstGeom prst="rect">
            <a:avLst/>
          </a:prstGeom>
          <a:noFill/>
        </p:spPr>
        <p:txBody>
          <a:bodyPr wrap="square" rtlCol="0">
            <a:spAutoFit/>
          </a:bodyPr>
          <a:lstStyle/>
          <a:p>
            <a:r>
              <a:rPr lang="en-US" sz="2800" dirty="0"/>
              <a:t>Responsibilities Related to Shareholders</a:t>
            </a:r>
          </a:p>
          <a:p>
            <a:endParaRPr lang="en-US" dirty="0" smtClean="0"/>
          </a:p>
          <a:p>
            <a:pPr marL="285750" indent="-285750">
              <a:buFont typeface="Arial" panose="020B0604020202020204" pitchFamily="34" charset="0"/>
              <a:buChar char="•"/>
            </a:pPr>
            <a:r>
              <a:rPr lang="en-US" dirty="0"/>
              <a:t>Provide notice of &amp; organize annual shareholders’ </a:t>
            </a:r>
            <a:r>
              <a:rPr lang="en-US" dirty="0" smtClean="0"/>
              <a:t>meeting</a:t>
            </a:r>
          </a:p>
          <a:p>
            <a:pPr marL="285750" indent="-285750">
              <a:buFont typeface="Arial" panose="020B0604020202020204" pitchFamily="34" charset="0"/>
              <a:buChar char="•"/>
            </a:pPr>
            <a:r>
              <a:rPr lang="en-US" dirty="0" smtClean="0"/>
              <a:t>Organize </a:t>
            </a:r>
            <a:r>
              <a:rPr lang="en-US" dirty="0"/>
              <a:t>&amp; contribute to preparation of proxy </a:t>
            </a:r>
            <a:r>
              <a:rPr lang="en-US" dirty="0" smtClean="0"/>
              <a:t>statement</a:t>
            </a:r>
          </a:p>
          <a:p>
            <a:pPr marL="285750" indent="-285750">
              <a:buFont typeface="Arial" panose="020B0604020202020204" pitchFamily="34" charset="0"/>
              <a:buChar char="•"/>
            </a:pPr>
            <a:r>
              <a:rPr lang="en-US" dirty="0" smtClean="0"/>
              <a:t>Manage </a:t>
            </a:r>
            <a:r>
              <a:rPr lang="en-US" dirty="0"/>
              <a:t>stock transfers &amp; </a:t>
            </a:r>
            <a:r>
              <a:rPr lang="en-US" dirty="0" smtClean="0"/>
              <a:t>dividends</a:t>
            </a:r>
          </a:p>
          <a:p>
            <a:pPr marL="285750" indent="-285750">
              <a:buFont typeface="Arial" panose="020B0604020202020204" pitchFamily="34" charset="0"/>
              <a:buChar char="•"/>
            </a:pPr>
            <a:r>
              <a:rPr lang="en-US" dirty="0" smtClean="0"/>
              <a:t>Communicate </a:t>
            </a:r>
            <a:r>
              <a:rPr lang="en-US" dirty="0"/>
              <a:t>with shareholders as </a:t>
            </a:r>
            <a:r>
              <a:rPr lang="en-US" dirty="0" smtClean="0"/>
              <a:t>appropriate</a:t>
            </a:r>
          </a:p>
          <a:p>
            <a:pPr marL="285750" indent="-285750">
              <a:buFont typeface="Arial" panose="020B0604020202020204" pitchFamily="34" charset="0"/>
              <a:buChar char="•"/>
            </a:pPr>
            <a:r>
              <a:rPr lang="en-US" dirty="0" smtClean="0"/>
              <a:t>Stay </a:t>
            </a:r>
            <a:r>
              <a:rPr lang="en-US" dirty="0"/>
              <a:t>current on changing expectations of </a:t>
            </a:r>
            <a:r>
              <a:rPr lang="en-US" dirty="0" smtClean="0"/>
              <a:t>shareholders</a:t>
            </a:r>
          </a:p>
          <a:p>
            <a:pPr marL="285750" indent="-285750">
              <a:buFont typeface="Arial" panose="020B0604020202020204" pitchFamily="34" charset="0"/>
              <a:buChar char="•"/>
            </a:pPr>
            <a:r>
              <a:rPr lang="en-US" dirty="0" smtClean="0"/>
              <a:t>Support </a:t>
            </a:r>
            <a:r>
              <a:rPr lang="en-US" dirty="0"/>
              <a:t>shareholder engagement on governance </a:t>
            </a:r>
            <a:r>
              <a:rPr lang="en-US" dirty="0" smtClean="0"/>
              <a:t>issues</a:t>
            </a:r>
          </a:p>
          <a:p>
            <a:pPr marL="285750" indent="-285750">
              <a:buFont typeface="Arial" panose="020B0604020202020204" pitchFamily="34" charset="0"/>
              <a:buChar char="•"/>
            </a:pPr>
            <a:r>
              <a:rPr lang="en-US" dirty="0" smtClean="0"/>
              <a:t>Maintain </a:t>
            </a:r>
            <a:r>
              <a:rPr lang="en-US" dirty="0"/>
              <a:t>relations &amp; negotiate with proxy advisors</a:t>
            </a:r>
          </a:p>
          <a:p>
            <a:endParaRPr lang="en-US" dirty="0"/>
          </a:p>
        </p:txBody>
      </p:sp>
      <p:sp>
        <p:nvSpPr>
          <p:cNvPr id="5" name="Slide Number Placeholder 4"/>
          <p:cNvSpPr>
            <a:spLocks noGrp="1"/>
          </p:cNvSpPr>
          <p:nvPr>
            <p:ph type="sldNum" sz="quarter" idx="12"/>
          </p:nvPr>
        </p:nvSpPr>
        <p:spPr/>
        <p:txBody>
          <a:bodyPr/>
          <a:lstStyle/>
          <a:p>
            <a:fld id="{7DEE3603-AE3B-49B3-8A8A-A26F159604E4}" type="slidenum">
              <a:rPr lang="en-US" smtClean="0"/>
              <a:t>8</a:t>
            </a:fld>
            <a:endParaRPr lang="en-US"/>
          </a:p>
        </p:txBody>
      </p:sp>
    </p:spTree>
    <p:extLst>
      <p:ext uri="{BB962C8B-B14F-4D97-AF65-F5344CB8AC3E}">
        <p14:creationId xmlns:p14="http://schemas.microsoft.com/office/powerpoint/2010/main" val="13735519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228893"/>
            <a:ext cx="8534400" cy="646331"/>
          </a:xfrm>
          <a:prstGeom prst="rect">
            <a:avLst/>
          </a:prstGeom>
          <a:noFill/>
        </p:spPr>
        <p:txBody>
          <a:bodyPr wrap="square" rtlCol="0">
            <a:spAutoFit/>
          </a:bodyPr>
          <a:lstStyle/>
          <a:p>
            <a:pPr algn="ctr"/>
            <a:r>
              <a:rPr lang="en-US" sz="3600" dirty="0" smtClean="0">
                <a:solidFill>
                  <a:schemeClr val="tx2"/>
                </a:solidFill>
                <a:effectLst>
                  <a:outerShdw blurRad="38100" dist="38100" dir="2700000" algn="tl">
                    <a:srgbClr val="000000">
                      <a:alpha val="43137"/>
                    </a:srgbClr>
                  </a:outerShdw>
                </a:effectLst>
              </a:rPr>
              <a:t>Scope of Corporate Secretary Function</a:t>
            </a:r>
            <a:endParaRPr lang="en-US" sz="3600" dirty="0">
              <a:solidFill>
                <a:schemeClr val="tx2"/>
              </a:solidFill>
              <a:effectLst>
                <a:outerShdw blurRad="38100" dist="38100" dir="2700000" algn="tl">
                  <a:srgbClr val="000000">
                    <a:alpha val="43137"/>
                  </a:srgbClr>
                </a:outerShdw>
              </a:effectLst>
            </a:endParaRPr>
          </a:p>
        </p:txBody>
      </p:sp>
      <p:sp>
        <p:nvSpPr>
          <p:cNvPr id="3" name="TextBox 2"/>
          <p:cNvSpPr txBox="1"/>
          <p:nvPr/>
        </p:nvSpPr>
        <p:spPr>
          <a:xfrm>
            <a:off x="341586" y="1600200"/>
            <a:ext cx="8610600" cy="523220"/>
          </a:xfrm>
          <a:prstGeom prst="rect">
            <a:avLst/>
          </a:prstGeom>
          <a:noFill/>
        </p:spPr>
        <p:txBody>
          <a:bodyPr wrap="square" rtlCol="0">
            <a:spAutoFit/>
          </a:bodyPr>
          <a:lstStyle/>
          <a:p>
            <a:pPr algn="ctr"/>
            <a:r>
              <a:rPr lang="en-US" sz="2800" dirty="0" smtClean="0"/>
              <a:t>Typical Roles &amp; Responsibilities (</a:t>
            </a:r>
            <a:r>
              <a:rPr lang="en-US" sz="2800" dirty="0" err="1" smtClean="0"/>
              <a:t>Con’t</a:t>
            </a:r>
            <a:r>
              <a:rPr lang="en-US" sz="2800" dirty="0" smtClean="0"/>
              <a:t>) </a:t>
            </a:r>
          </a:p>
        </p:txBody>
      </p:sp>
      <p:sp>
        <p:nvSpPr>
          <p:cNvPr id="4" name="TextBox 3"/>
          <p:cNvSpPr txBox="1"/>
          <p:nvPr/>
        </p:nvSpPr>
        <p:spPr>
          <a:xfrm>
            <a:off x="533400" y="2363972"/>
            <a:ext cx="8077200" cy="4247317"/>
          </a:xfrm>
          <a:prstGeom prst="rect">
            <a:avLst/>
          </a:prstGeom>
          <a:noFill/>
        </p:spPr>
        <p:txBody>
          <a:bodyPr wrap="square" rtlCol="0">
            <a:spAutoFit/>
          </a:bodyPr>
          <a:lstStyle/>
          <a:p>
            <a:r>
              <a:rPr lang="en-US" sz="2800" dirty="0"/>
              <a:t>Responsibilities to the Board</a:t>
            </a:r>
          </a:p>
          <a:p>
            <a:endParaRPr lang="en-US" sz="1600" dirty="0" smtClean="0"/>
          </a:p>
          <a:p>
            <a:pPr marL="171450" indent="-171450">
              <a:buFont typeface="Arial" panose="020B0604020202020204" pitchFamily="34" charset="0"/>
              <a:buChar char="•"/>
            </a:pPr>
            <a:r>
              <a:rPr lang="en-US" sz="1600" dirty="0"/>
              <a:t>Provide notice of and organize board &amp; committee </a:t>
            </a:r>
            <a:r>
              <a:rPr lang="en-US" sz="1600" dirty="0" smtClean="0"/>
              <a:t>meetings</a:t>
            </a:r>
          </a:p>
          <a:p>
            <a:pPr marL="171450" indent="-171450">
              <a:buFont typeface="Arial" panose="020B0604020202020204" pitchFamily="34" charset="0"/>
              <a:buChar char="•"/>
            </a:pPr>
            <a:r>
              <a:rPr lang="en-US" sz="1600" dirty="0" smtClean="0"/>
              <a:t>Help </a:t>
            </a:r>
            <a:r>
              <a:rPr lang="en-US" sz="1600" dirty="0"/>
              <a:t>ensure that appropriate matters are brought to the attention of the </a:t>
            </a:r>
            <a:r>
              <a:rPr lang="en-US" sz="1600" dirty="0" smtClean="0"/>
              <a:t>board</a:t>
            </a:r>
          </a:p>
          <a:p>
            <a:pPr marL="171450" indent="-171450">
              <a:buFont typeface="Arial" panose="020B0604020202020204" pitchFamily="34" charset="0"/>
              <a:buChar char="•"/>
            </a:pPr>
            <a:r>
              <a:rPr lang="en-US" sz="1600" dirty="0" smtClean="0"/>
              <a:t>Organize </a:t>
            </a:r>
            <a:r>
              <a:rPr lang="en-US" sz="1600" dirty="0"/>
              <a:t>and assist in compiling and preparing board and committee </a:t>
            </a:r>
            <a:r>
              <a:rPr lang="en-US" sz="1600" dirty="0" smtClean="0"/>
              <a:t>materials</a:t>
            </a:r>
          </a:p>
          <a:p>
            <a:pPr marL="171450" indent="-171450">
              <a:buFont typeface="Arial" panose="020B0604020202020204" pitchFamily="34" charset="0"/>
              <a:buChar char="•"/>
            </a:pPr>
            <a:r>
              <a:rPr lang="en-US" sz="1600" dirty="0" smtClean="0"/>
              <a:t>Record </a:t>
            </a:r>
            <a:r>
              <a:rPr lang="en-US" sz="1600" dirty="0"/>
              <a:t>&amp; maintain the minutes of board and committee </a:t>
            </a:r>
            <a:r>
              <a:rPr lang="en-US" sz="1600" dirty="0" smtClean="0"/>
              <a:t>meetings</a:t>
            </a:r>
          </a:p>
          <a:p>
            <a:pPr marL="171450" indent="-171450">
              <a:buFont typeface="Arial" panose="020B0604020202020204" pitchFamily="34" charset="0"/>
              <a:buChar char="•"/>
            </a:pPr>
            <a:r>
              <a:rPr lang="en-US" sz="1600" dirty="0" smtClean="0"/>
              <a:t>Support </a:t>
            </a:r>
            <a:r>
              <a:rPr lang="en-US" sz="1600" dirty="0"/>
              <a:t>the work of the board and its committees, including </a:t>
            </a:r>
            <a:r>
              <a:rPr lang="en-US" sz="1600" dirty="0" smtClean="0"/>
              <a:t>by:</a:t>
            </a:r>
          </a:p>
          <a:p>
            <a:pPr marL="628650" lvl="1" indent="-171450">
              <a:buFont typeface="Arial" panose="020B0604020202020204" pitchFamily="34" charset="0"/>
              <a:buChar char="•"/>
            </a:pPr>
            <a:r>
              <a:rPr lang="en-US" sz="1600" dirty="0" smtClean="0"/>
              <a:t>Advising </a:t>
            </a:r>
            <a:r>
              <a:rPr lang="en-US" sz="1600" dirty="0"/>
              <a:t>on governance-related matters; </a:t>
            </a:r>
            <a:r>
              <a:rPr lang="en-US" sz="1600" dirty="0" smtClean="0"/>
              <a:t>and</a:t>
            </a:r>
          </a:p>
          <a:p>
            <a:pPr marL="628650" lvl="1" indent="-171450">
              <a:buFont typeface="Arial" panose="020B0604020202020204" pitchFamily="34" charset="0"/>
              <a:buChar char="•"/>
            </a:pPr>
            <a:r>
              <a:rPr lang="en-US" sz="1600" dirty="0" smtClean="0"/>
              <a:t>Facilitating </a:t>
            </a:r>
            <a:r>
              <a:rPr lang="en-US" sz="1600" dirty="0"/>
              <a:t>flow and </a:t>
            </a:r>
            <a:r>
              <a:rPr lang="en-US" sz="1600" dirty="0" smtClean="0"/>
              <a:t>availability</a:t>
            </a:r>
          </a:p>
          <a:p>
            <a:pPr marL="171450" indent="-171450">
              <a:buFont typeface="Arial" panose="020B0604020202020204" pitchFamily="34" charset="0"/>
              <a:buChar char="•"/>
            </a:pPr>
            <a:r>
              <a:rPr lang="en-US" sz="1600" dirty="0" smtClean="0"/>
              <a:t>Advise </a:t>
            </a:r>
            <a:r>
              <a:rPr lang="en-US" sz="1600" dirty="0"/>
              <a:t>board on corporate governance duties &amp; practices and shareholder </a:t>
            </a:r>
            <a:r>
              <a:rPr lang="en-US" sz="1600" dirty="0" smtClean="0"/>
              <a:t>interests</a:t>
            </a:r>
          </a:p>
          <a:p>
            <a:pPr marL="171450" indent="-171450">
              <a:buFont typeface="Arial" panose="020B0604020202020204" pitchFamily="34" charset="0"/>
              <a:buChar char="•"/>
            </a:pPr>
            <a:r>
              <a:rPr lang="en-US" sz="1600" dirty="0" smtClean="0"/>
              <a:t>Support </a:t>
            </a:r>
            <a:r>
              <a:rPr lang="en-US" sz="1600" dirty="0"/>
              <a:t>the work of the board leader(s) – including the independent lead director or independent </a:t>
            </a:r>
            <a:r>
              <a:rPr lang="en-US" sz="1600" dirty="0" smtClean="0"/>
              <a:t>chair</a:t>
            </a:r>
          </a:p>
          <a:p>
            <a:pPr marL="171450" indent="-171450">
              <a:buFont typeface="Arial" panose="020B0604020202020204" pitchFamily="34" charset="0"/>
              <a:buChar char="•"/>
            </a:pPr>
            <a:r>
              <a:rPr lang="en-US" sz="1600" dirty="0" smtClean="0"/>
              <a:t>Support </a:t>
            </a:r>
            <a:r>
              <a:rPr lang="en-US" sz="1600" dirty="0"/>
              <a:t>the non-management &amp; independent </a:t>
            </a:r>
            <a:r>
              <a:rPr lang="en-US" sz="1600" dirty="0" smtClean="0"/>
              <a:t>directors</a:t>
            </a:r>
          </a:p>
          <a:p>
            <a:pPr marL="171450" indent="-171450">
              <a:buFont typeface="Arial" panose="020B0604020202020204" pitchFamily="34" charset="0"/>
              <a:buChar char="•"/>
            </a:pPr>
            <a:r>
              <a:rPr lang="en-US" sz="1600" dirty="0" smtClean="0"/>
              <a:t>Support </a:t>
            </a:r>
            <a:r>
              <a:rPr lang="en-US" sz="1600" dirty="0"/>
              <a:t>individual directors as </a:t>
            </a:r>
            <a:r>
              <a:rPr lang="en-US" sz="1600" dirty="0" smtClean="0"/>
              <a:t>requested</a:t>
            </a:r>
          </a:p>
          <a:p>
            <a:pPr marL="171450" indent="-171450">
              <a:buFont typeface="Arial" panose="020B0604020202020204" pitchFamily="34" charset="0"/>
              <a:buChar char="•"/>
            </a:pPr>
            <a:r>
              <a:rPr lang="en-US" sz="1600" dirty="0" smtClean="0"/>
              <a:t>Organize </a:t>
            </a:r>
            <a:r>
              <a:rPr lang="en-US" sz="1600" dirty="0"/>
              <a:t>&amp; implement orientation and continuing education programs for directors</a:t>
            </a:r>
          </a:p>
          <a:p>
            <a:endParaRPr lang="en-US" dirty="0"/>
          </a:p>
        </p:txBody>
      </p:sp>
      <p:sp>
        <p:nvSpPr>
          <p:cNvPr id="5" name="Slide Number Placeholder 4"/>
          <p:cNvSpPr>
            <a:spLocks noGrp="1"/>
          </p:cNvSpPr>
          <p:nvPr>
            <p:ph type="sldNum" sz="quarter" idx="12"/>
          </p:nvPr>
        </p:nvSpPr>
        <p:spPr/>
        <p:txBody>
          <a:bodyPr/>
          <a:lstStyle/>
          <a:p>
            <a:fld id="{7DEE3603-AE3B-49B3-8A8A-A26F159604E4}" type="slidenum">
              <a:rPr lang="en-US" smtClean="0"/>
              <a:t>9</a:t>
            </a:fld>
            <a:endParaRPr lang="en-US"/>
          </a:p>
        </p:txBody>
      </p:sp>
    </p:spTree>
    <p:extLst>
      <p:ext uri="{BB962C8B-B14F-4D97-AF65-F5344CB8AC3E}">
        <p14:creationId xmlns:p14="http://schemas.microsoft.com/office/powerpoint/2010/main" val="310017427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1364</TotalTime>
  <Words>8723</Words>
  <Application>Microsoft Office PowerPoint</Application>
  <PresentationFormat>On-screen Show (4:3)</PresentationFormat>
  <Paragraphs>717</Paragraphs>
  <Slides>62</Slides>
  <Notes>62</Notes>
  <HiddenSlides>0</HiddenSlides>
  <MMClips>0</MMClips>
  <ScaleCrop>false</ScaleCrop>
  <HeadingPairs>
    <vt:vector size="4" baseType="variant">
      <vt:variant>
        <vt:lpstr>Theme</vt:lpstr>
      </vt:variant>
      <vt:variant>
        <vt:i4>1</vt:i4>
      </vt:variant>
      <vt:variant>
        <vt:lpstr>Slide Titles</vt:lpstr>
      </vt:variant>
      <vt:variant>
        <vt:i4>62</vt:i4>
      </vt:variant>
    </vt:vector>
  </HeadingPairs>
  <TitlesOfParts>
    <vt:vector size="63" baseType="lpstr">
      <vt:lpstr>Executive</vt:lpstr>
      <vt:lpstr>PowerPoint Presentation</vt:lpstr>
      <vt:lpstr>Introduction &amp; Biographies</vt:lpstr>
      <vt:lpstr>Part I</vt:lpstr>
      <vt:lpstr>Paths to the Corporate Secretary Role</vt:lpstr>
      <vt:lpstr>PowerPoint Presentation</vt:lpstr>
      <vt:lpstr>PowerPoint Presentation</vt:lpstr>
      <vt:lpstr>PowerPoint Presentation</vt:lpstr>
      <vt:lpstr>PowerPoint Presentation</vt:lpstr>
      <vt:lpstr>PowerPoint Presentation</vt:lpstr>
      <vt:lpstr>PowerPoint Presentation</vt:lpstr>
      <vt:lpstr>Scope of the Corporate Secretary Function </vt:lpstr>
      <vt:lpstr>Scope of the Corporate Secretary Function</vt:lpstr>
      <vt:lpstr>Scope of the Corporate Secretary Function</vt:lpstr>
      <vt:lpstr>Scope of the Corporate Secretary Function (Con’t)</vt:lpstr>
      <vt:lpstr>Practice Tips for Key Roles &amp; Responsibilities</vt:lpstr>
      <vt:lpstr>Practice Tips for Key Roles &amp; Responsibilities</vt:lpstr>
      <vt:lpstr>Practice Tips for Key Roles &amp; Responsibilities</vt:lpstr>
      <vt:lpstr>Practice Tips for Key Roles &amp; Responsibilities</vt:lpstr>
      <vt:lpstr>Practice Tips for Key Roles &amp; Responsibilities</vt:lpstr>
      <vt:lpstr>Practice Tips for Key Roles &amp; Responsibilities</vt:lpstr>
      <vt:lpstr>Practice Tips for Key Roles &amp; Responsibilities</vt:lpstr>
      <vt:lpstr>Preparing the Board Minutes</vt:lpstr>
      <vt:lpstr>Preparing the Board Minutes</vt:lpstr>
      <vt:lpstr>Preparing the Board Minutes</vt:lpstr>
      <vt:lpstr>Preparing the Board Minutes</vt:lpstr>
      <vt:lpstr>Preparing the Board Minutes</vt:lpstr>
      <vt:lpstr>Preparing the Board Minutes</vt:lpstr>
      <vt:lpstr>Preparing the Board Minutes</vt:lpstr>
      <vt:lpstr>Preparing the Board Minutes</vt:lpstr>
      <vt:lpstr>Preparing the Board Minutes</vt:lpstr>
      <vt:lpstr>Preparing the Board Minutes</vt:lpstr>
      <vt:lpstr>Preparing the Board Minutes</vt:lpstr>
      <vt:lpstr>Preparing the Board Minutes</vt:lpstr>
      <vt:lpstr>Preparing the Board Minutes</vt:lpstr>
      <vt:lpstr>Preparing the Board Minutes</vt:lpstr>
      <vt:lpstr>Preparing the Board Minutes</vt:lpstr>
      <vt:lpstr>Preparing the Board Minutes</vt:lpstr>
      <vt:lpstr>Preparing the Board Minutes</vt:lpstr>
      <vt:lpstr>Preparing the Board Minutes</vt:lpstr>
      <vt:lpstr>Proxy Statement and the Annual Meeting</vt:lpstr>
      <vt:lpstr>Subsidiary Management</vt:lpstr>
      <vt:lpstr>Part II</vt:lpstr>
      <vt:lpstr>Fiduciary Duties of the Board</vt:lpstr>
      <vt:lpstr>Fiduciary Duties of the Board</vt:lpstr>
      <vt:lpstr>Fiduciary Duties of the Board</vt:lpstr>
      <vt:lpstr>Presumptive Good Faith:  Business Judgment Rule</vt:lpstr>
      <vt:lpstr>Public Company Corporate Governance Considerations as Corporate Secretary</vt:lpstr>
      <vt:lpstr>Independent Directors</vt:lpstr>
      <vt:lpstr>Audit Committee</vt:lpstr>
      <vt:lpstr>Compensation Committee</vt:lpstr>
      <vt:lpstr>Nominating/Corporate Governance Committee</vt:lpstr>
      <vt:lpstr>Independent Board Leadership</vt:lpstr>
      <vt:lpstr>Executive Sessions  and Director Attendance</vt:lpstr>
      <vt:lpstr>Providing Guidance  on Conflicts of Interest </vt:lpstr>
      <vt:lpstr>Hot Topics / Trends in Corporate Governance</vt:lpstr>
      <vt:lpstr>Hot Topics / Trends in Corporate Governance</vt:lpstr>
      <vt:lpstr>Hot Topics / Trends in Corporate Governance</vt:lpstr>
      <vt:lpstr>Hot Topics / Trends in Corporate Governance</vt:lpstr>
      <vt:lpstr>Hot Topics / Trends in Corporate Governance</vt:lpstr>
      <vt:lpstr>Hot Topics / Trends in Corporate Governance</vt:lpstr>
      <vt:lpstr>Hot Topics / Trends in Corporate Governance</vt:lpstr>
      <vt:lpstr>Hot Topics / Trends in Corporate Governance</vt:lpstr>
    </vt:vector>
  </TitlesOfParts>
  <Company>Weil, Gotshal &amp; Manges LLP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Corporate Counsel Women of Color</dc:title>
  <dc:creator>PATELNAT</dc:creator>
  <cp:lastModifiedBy>laurie</cp:lastModifiedBy>
  <cp:revision>171</cp:revision>
  <cp:lastPrinted>2016-07-29T15:18:55Z</cp:lastPrinted>
  <dcterms:created xsi:type="dcterms:W3CDTF">2016-07-25T20:11:48Z</dcterms:created>
  <dcterms:modified xsi:type="dcterms:W3CDTF">2016-09-02T23:06:00Z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IQPDocumentId">
    <vt:lpwstr>237133fd-178e-4b60-8ad6-becfeb9349de</vt:lpwstr>
  </property>
</Properties>
</file>